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31" r:id="rId3"/>
    <p:sldId id="335" r:id="rId4"/>
    <p:sldId id="336" r:id="rId5"/>
    <p:sldId id="340" r:id="rId6"/>
    <p:sldId id="341" r:id="rId7"/>
    <p:sldId id="342" r:id="rId8"/>
    <p:sldId id="343" r:id="rId9"/>
    <p:sldId id="344" r:id="rId10"/>
    <p:sldId id="258" r:id="rId11"/>
    <p:sldId id="311" r:id="rId12"/>
    <p:sldId id="329" r:id="rId13"/>
    <p:sldId id="345" r:id="rId14"/>
    <p:sldId id="347" r:id="rId15"/>
    <p:sldId id="346" r:id="rId16"/>
    <p:sldId id="349" r:id="rId17"/>
    <p:sldId id="350" r:id="rId18"/>
    <p:sldId id="351" r:id="rId19"/>
    <p:sldId id="352" r:id="rId20"/>
    <p:sldId id="353" r:id="rId21"/>
    <p:sldId id="35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72" autoAdjust="0"/>
  </p:normalViewPr>
  <p:slideViewPr>
    <p:cSldViewPr>
      <p:cViewPr varScale="1">
        <p:scale>
          <a:sx n="156" d="100"/>
          <a:sy n="156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0E89-F021-4467-BF97-985D3A002956}" type="datetimeFigureOut">
              <a:rPr lang="fr-FR" smtClean="0"/>
              <a:pPr/>
              <a:t>26/02/15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9F806-7BA7-475D-AB06-3BF21E8F0BD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8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9E730-F5C3-4676-B3E2-2BDF5C2D3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* Brian </a:t>
            </a:r>
            <a:r>
              <a:rPr lang="fr-FR" dirty="0" err="1" smtClean="0"/>
              <a:t>is</a:t>
            </a:r>
            <a:r>
              <a:rPr lang="fr-FR" dirty="0" smtClean="0"/>
              <a:t> a simulator for </a:t>
            </a:r>
            <a:r>
              <a:rPr lang="fr-FR" dirty="0" err="1" smtClean="0"/>
              <a:t>spiking</a:t>
            </a:r>
            <a:r>
              <a:rPr lang="fr-FR" dirty="0" smtClean="0"/>
              <a:t> neural networks in Python</a:t>
            </a:r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BDE89C-1EA2-48D2-A383-0702DCE51222}" type="slidenum">
              <a:rPr lang="fr-FR" sz="1200">
                <a:latin typeface="Calibri" pitchFamily="34" charset="0"/>
              </a:rPr>
              <a:pPr algn="r"/>
              <a:t>1</a:t>
            </a:fld>
            <a:endParaRPr lang="fr-F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5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fr-FR" dirty="0" err="1" smtClean="0"/>
              <a:t>Units</a:t>
            </a:r>
            <a:r>
              <a:rPr lang="fr-FR" dirty="0" smtClean="0"/>
              <a:t> 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names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specified</a:t>
            </a:r>
            <a:endParaRPr lang="fr-FR" baseline="0" dirty="0" smtClean="0"/>
          </a:p>
          <a:p>
            <a:pPr marL="171450" indent="-171450">
              <a:buFontTx/>
              <a:buChar char="•"/>
            </a:pPr>
            <a:r>
              <a:rPr lang="fr-FR" baseline="0" dirty="0" smtClean="0"/>
              <a:t>Equations are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 in math </a:t>
            </a:r>
            <a:r>
              <a:rPr lang="fr-FR" baseline="0" dirty="0" err="1" smtClean="0"/>
              <a:t>form</a:t>
            </a:r>
            <a:endParaRPr lang="fr-FR" baseline="0" dirty="0" smtClean="0"/>
          </a:p>
          <a:p>
            <a:pPr marL="171450" indent="-171450">
              <a:buFontTx/>
              <a:buChar char="•"/>
            </a:pPr>
            <a:r>
              <a:rPr lang="fr-FR" baseline="0" dirty="0" err="1" smtClean="0"/>
              <a:t>Threshold</a:t>
            </a:r>
            <a:r>
              <a:rPr lang="fr-FR" baseline="0" dirty="0" smtClean="0"/>
              <a:t> conditions are </a:t>
            </a:r>
            <a:r>
              <a:rPr lang="fr-FR" baseline="0" dirty="0" err="1" smtClean="0"/>
              <a:t>mathematical</a:t>
            </a:r>
            <a:r>
              <a:rPr lang="fr-FR" baseline="0" dirty="0" smtClean="0"/>
              <a:t> conditions</a:t>
            </a:r>
          </a:p>
          <a:p>
            <a:pPr marL="171450" indent="-171450">
              <a:buFontTx/>
              <a:buChar char="•"/>
            </a:pPr>
            <a:r>
              <a:rPr lang="fr-FR" baseline="0" dirty="0" smtClean="0"/>
              <a:t>Reset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statement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mathematical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endParaRPr lang="fr-FR" baseline="0" dirty="0" smtClean="0"/>
          </a:p>
          <a:p>
            <a:pPr marL="171450" indent="-171450">
              <a:buFontTx/>
              <a:buChar char="•"/>
            </a:pPr>
            <a:r>
              <a:rPr lang="fr-FR" baseline="0" dirty="0" smtClean="0"/>
              <a:t>State variables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initialized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mathematical</a:t>
            </a:r>
            <a:r>
              <a:rPr lang="fr-FR" baseline="0" dirty="0" smtClean="0"/>
              <a:t> expressions</a:t>
            </a:r>
          </a:p>
          <a:p>
            <a:pPr marL="171450" indent="-171450">
              <a:buFontTx/>
              <a:buChar char="•"/>
            </a:pP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full </a:t>
            </a:r>
            <a:r>
              <a:rPr lang="fr-FR" baseline="0" dirty="0" err="1" smtClean="0"/>
              <a:t>expressivity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programmatic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modeling</a:t>
            </a:r>
            <a:endParaRPr lang="fr-FR" baseline="0" dirty="0" smtClean="0"/>
          </a:p>
          <a:p>
            <a:pPr marL="171450" indent="-171450">
              <a:buFontTx/>
              <a:buChar char="•"/>
            </a:pPr>
            <a:r>
              <a:rPr lang="fr-FR" baseline="0" dirty="0" smtClean="0"/>
              <a:t>Synapses are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equations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statements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target-independent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77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Multicore</a:t>
            </a:r>
            <a:r>
              <a:rPr lang="fr-FR" dirty="0" smtClean="0"/>
              <a:t> (not clusters MPI) &gt; Pierre (</a:t>
            </a:r>
            <a:r>
              <a:rPr lang="fr-FR" dirty="0" err="1" smtClean="0"/>
              <a:t>Op</a:t>
            </a:r>
            <a:r>
              <a:rPr lang="fr-FR" dirty="0" err="1" smtClean="0"/>
              <a:t>enMP</a:t>
            </a:r>
            <a:r>
              <a:rPr lang="fr-FR" smtClean="0"/>
              <a:t>)</a:t>
            </a:r>
            <a:endParaRPr lang="fr-FR" dirty="0" smtClean="0"/>
          </a:p>
          <a:p>
            <a:r>
              <a:rPr lang="fr-FR" dirty="0" smtClean="0"/>
              <a:t>GPU:</a:t>
            </a:r>
          </a:p>
          <a:p>
            <a:pPr marL="228600" indent="-228600">
              <a:buAutoNum type="arabicParenR"/>
            </a:pPr>
            <a:r>
              <a:rPr lang="fr-FR" dirty="0" smtClean="0"/>
              <a:t>interface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GeNN</a:t>
            </a:r>
            <a:r>
              <a:rPr lang="fr-FR" dirty="0" smtClean="0"/>
              <a:t> (Thomas </a:t>
            </a:r>
            <a:r>
              <a:rPr lang="fr-FR" dirty="0" err="1" smtClean="0"/>
              <a:t>Nowotny</a:t>
            </a:r>
            <a:r>
              <a:rPr lang="fr-FR" dirty="0" smtClean="0"/>
              <a:t>)</a:t>
            </a:r>
            <a:r>
              <a:rPr lang="fr-FR" baseline="0" dirty="0" smtClean="0"/>
              <a:t> – no </a:t>
            </a:r>
            <a:r>
              <a:rPr lang="fr-FR" baseline="0" dirty="0" err="1" smtClean="0"/>
              <a:t>plasticity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Runs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plasticity</a:t>
            </a:r>
            <a:r>
              <a:rPr lang="fr-FR" baseline="0" dirty="0" smtClean="0"/>
              <a:t>.</a:t>
            </a:r>
            <a:endParaRPr lang="fr-FR" dirty="0" smtClean="0"/>
          </a:p>
          <a:p>
            <a:pPr marL="228600" indent="-228600">
              <a:buAutoNum type="arabicParenR"/>
            </a:pPr>
            <a:r>
              <a:rPr lang="fr-FR" dirty="0" smtClean="0"/>
              <a:t>CUDA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by 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in Berlin (Moritz Augustin)</a:t>
            </a:r>
            <a:endParaRPr lang="fr-FR" dirty="0" smtClean="0"/>
          </a:p>
          <a:p>
            <a:r>
              <a:rPr lang="fr-FR" dirty="0" smtClean="0"/>
              <a:t>Spinnaker: </a:t>
            </a:r>
            <a:r>
              <a:rPr lang="fr-FR" dirty="0" err="1" smtClean="0"/>
              <a:t>just</a:t>
            </a:r>
            <a:r>
              <a:rPr lang="fr-FR" dirty="0" smtClean="0"/>
              <a:t> discussions for </a:t>
            </a:r>
            <a:r>
              <a:rPr lang="fr-FR" dirty="0" err="1" smtClean="0"/>
              <a:t>now</a:t>
            </a:r>
            <a:endParaRPr lang="fr-FR" dirty="0" smtClean="0"/>
          </a:p>
          <a:p>
            <a:r>
              <a:rPr lang="fr-FR" dirty="0" smtClean="0"/>
              <a:t>FPGA: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nothing</a:t>
            </a:r>
            <a:endParaRPr lang="fr-FR" dirty="0" smtClean="0"/>
          </a:p>
          <a:p>
            <a:r>
              <a:rPr lang="fr-FR" dirty="0" err="1" smtClean="0"/>
              <a:t>Android</a:t>
            </a:r>
            <a:r>
              <a:rPr lang="fr-FR" dirty="0" smtClean="0"/>
              <a:t>: proof of concept (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SoC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4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connectionnism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Here</a:t>
            </a:r>
            <a:r>
              <a:rPr lang="fr-FR" dirty="0" smtClean="0"/>
              <a:t> « time » has </a:t>
            </a:r>
            <a:r>
              <a:rPr lang="fr-FR" dirty="0" err="1" smtClean="0"/>
              <a:t>little</a:t>
            </a:r>
            <a:r>
              <a:rPr lang="fr-FR" dirty="0" smtClean="0"/>
              <a:t> to do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physical</a:t>
            </a:r>
            <a:r>
              <a:rPr lang="fr-FR" dirty="0" smtClean="0"/>
              <a:t> time.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Connectionnism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influenced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think</a:t>
            </a:r>
            <a:r>
              <a:rPr lang="fr-FR" baseline="0" dirty="0" smtClean="0"/>
              <a:t> about the </a:t>
            </a:r>
            <a:r>
              <a:rPr lang="fr-FR" baseline="0" dirty="0" err="1" smtClean="0"/>
              <a:t>brain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measuring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synaptic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plasticity</a:t>
            </a:r>
            <a:r>
              <a:rPr lang="fr-FR" baseline="0" dirty="0" smtClean="0"/>
              <a:t>).</a:t>
            </a:r>
          </a:p>
          <a:p>
            <a:r>
              <a:rPr lang="fr-FR" dirty="0" err="1" smtClean="0"/>
              <a:t>Hebbian</a:t>
            </a:r>
            <a:r>
              <a:rPr lang="fr-FR" dirty="0" smtClean="0"/>
              <a:t> </a:t>
            </a:r>
            <a:r>
              <a:rPr lang="fr-FR" dirty="0" err="1" smtClean="0"/>
              <a:t>plasticity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9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Neuromorphic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neuron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45A8-1C02-44E5-9F20-2BB666B7C4B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Unappreciated</a:t>
            </a:r>
            <a:r>
              <a:rPr lang="fr-FR" dirty="0" smtClean="0"/>
              <a:t> </a:t>
            </a:r>
            <a:r>
              <a:rPr lang="fr-FR" dirty="0" err="1" smtClean="0"/>
              <a:t>consequence</a:t>
            </a:r>
            <a:r>
              <a:rPr lang="fr-FR" dirty="0" smtClean="0"/>
              <a:t>: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= </a:t>
            </a:r>
            <a:r>
              <a:rPr lang="fr-FR" dirty="0" err="1" smtClean="0"/>
              <a:t>function</a:t>
            </a:r>
            <a:r>
              <a:rPr lang="fr-FR" dirty="0" smtClean="0"/>
              <a:t> of time, not value.</a:t>
            </a:r>
          </a:p>
          <a:p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basically</a:t>
            </a:r>
            <a:r>
              <a:rPr lang="fr-FR" dirty="0" smtClean="0"/>
              <a:t> </a:t>
            </a:r>
            <a:r>
              <a:rPr lang="fr-FR" dirty="0" err="1" smtClean="0"/>
              <a:t>kills</a:t>
            </a:r>
            <a:r>
              <a:rPr lang="fr-FR" dirty="0" smtClean="0"/>
              <a:t> standard </a:t>
            </a:r>
            <a:r>
              <a:rPr lang="fr-FR" dirty="0" err="1" smtClean="0"/>
              <a:t>connectionism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45A8-1C02-44E5-9F20-2BB666B7C4B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Because</a:t>
            </a:r>
            <a:r>
              <a:rPr lang="fr-FR" dirty="0" smtClean="0"/>
              <a:t> of the </a:t>
            </a:r>
            <a:r>
              <a:rPr lang="fr-FR" dirty="0" err="1" smtClean="0"/>
              <a:t>connectionism</a:t>
            </a:r>
            <a:r>
              <a:rPr lang="fr-FR" dirty="0" smtClean="0"/>
              <a:t> </a:t>
            </a:r>
            <a:r>
              <a:rPr lang="fr-FR" dirty="0" err="1" smtClean="0"/>
              <a:t>lens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focused</a:t>
            </a:r>
            <a:r>
              <a:rPr lang="fr-FR" dirty="0" smtClean="0"/>
              <a:t> on changes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synaptic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strength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not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rest</a:t>
            </a:r>
            <a:r>
              <a:rPr lang="fr-FR" dirty="0" smtClean="0"/>
              <a:t>.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conceptually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nothing</a:t>
            </a:r>
            <a:r>
              <a:rPr lang="fr-FR" baseline="0" dirty="0" smtClean="0"/>
              <a:t>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Rather</a:t>
            </a:r>
            <a:r>
              <a:rPr lang="fr-FR" dirty="0" smtClean="0"/>
              <a:t>: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change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6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Connectionism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dismissal</a:t>
            </a:r>
            <a:r>
              <a:rPr lang="fr-FR" baseline="0" dirty="0" smtClean="0"/>
              <a:t> of time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48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Models</a:t>
            </a:r>
            <a:r>
              <a:rPr lang="fr-FR" dirty="0" smtClean="0"/>
              <a:t> are not </a:t>
            </a:r>
            <a:r>
              <a:rPr lang="fr-FR" dirty="0" err="1" smtClean="0"/>
              <a:t>established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r>
              <a:rPr lang="fr-FR" dirty="0" smtClean="0"/>
              <a:t>!</a:t>
            </a:r>
          </a:p>
          <a:p>
            <a:r>
              <a:rPr lang="fr-FR" dirty="0" smtClean="0"/>
              <a:t>#2</a:t>
            </a:r>
            <a:r>
              <a:rPr lang="fr-FR" baseline="0" dirty="0" smtClean="0"/>
              <a:t> and #1 </a:t>
            </a:r>
            <a:r>
              <a:rPr lang="fr-FR" baseline="0" dirty="0" err="1" smtClean="0"/>
              <a:t>seem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contradictory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806-7BA7-475D-AB06-3BF21E8F0BD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5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Motto</a:t>
            </a:r>
            <a:r>
              <a:rPr lang="fr-FR" dirty="0" smtClean="0"/>
              <a:t> of Brian:</a:t>
            </a:r>
            <a:r>
              <a:rPr lang="fr-FR" baseline="0" dirty="0" smtClean="0"/>
              <a:t> Brian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optimized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productivity</a:t>
            </a:r>
            <a:endParaRPr lang="fr-FR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/>
              <a:t> For </a:t>
            </a:r>
            <a:r>
              <a:rPr lang="fr-FR" dirty="0" err="1" smtClean="0"/>
              <a:t>those</a:t>
            </a:r>
            <a:r>
              <a:rPr lang="fr-FR" dirty="0" smtClean="0"/>
              <a:t> cases: simplifies model </a:t>
            </a:r>
            <a:r>
              <a:rPr lang="fr-FR" dirty="0" err="1" smtClean="0"/>
              <a:t>coding</a:t>
            </a:r>
            <a:r>
              <a:rPr lang="fr-FR" dirty="0" smtClean="0"/>
              <a:t> but flexible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/>
              <a:t> Our </a:t>
            </a:r>
            <a:r>
              <a:rPr lang="fr-FR" dirty="0" err="1" smtClean="0"/>
              <a:t>approach</a:t>
            </a:r>
            <a:r>
              <a:rPr lang="fr-FR" dirty="0" smtClean="0"/>
              <a:t>: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endParaRPr lang="fr-FR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358EB-E2D6-4E1A-9C10-76730A42CE3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1459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26/02/15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2.wmf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16.jpeg"/><Relationship Id="rId11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8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16.jpe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84"/>
            <a:ext cx="1547664" cy="6376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r="51640"/>
          <a:stretch/>
        </p:blipFill>
        <p:spPr>
          <a:xfrm>
            <a:off x="4427984" y="44624"/>
            <a:ext cx="792088" cy="7539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0"/>
            <a:ext cx="944521" cy="634380"/>
          </a:xfrm>
          <a:prstGeom prst="rect">
            <a:avLst/>
          </a:prstGeom>
        </p:spPr>
      </p:pic>
      <p:pic>
        <p:nvPicPr>
          <p:cNvPr id="9218" name="Picture 8" descr="Brian logo 12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88" y="620713"/>
            <a:ext cx="89281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1000" y="5524500"/>
            <a:ext cx="47863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Romain </a:t>
            </a:r>
            <a:r>
              <a:rPr lang="fr-FR" dirty="0" smtClean="0">
                <a:latin typeface="Calibri" pitchFamily="34" charset="0"/>
              </a:rPr>
              <a:t>Brette</a:t>
            </a:r>
            <a:endParaRPr lang="fr-FR" dirty="0">
              <a:latin typeface="Calibri" pitchFamily="34" charset="0"/>
            </a:endParaRPr>
          </a:p>
          <a:p>
            <a:r>
              <a:rPr lang="fr-FR" sz="1400" dirty="0" smtClean="0">
                <a:latin typeface="Calibri" pitchFamily="34" charset="0"/>
              </a:rPr>
              <a:t>Institut de la Vision, Paris</a:t>
            </a:r>
          </a:p>
          <a:p>
            <a:r>
              <a:rPr lang="fr-FR" sz="1400" dirty="0" err="1" smtClean="0"/>
              <a:t>romain.brette@inserm.fr</a:t>
            </a:r>
            <a:endParaRPr lang="fr-FR" sz="1400" dirty="0" smtClean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214688" y="5072063"/>
            <a:ext cx="329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http://www.briansimulator.org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2400" y="6572250"/>
            <a:ext cx="25717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5949280"/>
            <a:ext cx="1440160" cy="767606"/>
          </a:xfrm>
          <a:prstGeom prst="rect">
            <a:avLst/>
          </a:prstGeom>
        </p:spPr>
      </p:pic>
      <p:pic>
        <p:nvPicPr>
          <p:cNvPr id="3" name="Image 2" descr="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68" y="908720"/>
            <a:ext cx="916394" cy="13681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6402814"/>
            <a:ext cx="5594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Main </a:t>
            </a:r>
            <a:r>
              <a:rPr lang="fr-FR" sz="1600" dirty="0" err="1" smtClean="0"/>
              <a:t>developers</a:t>
            </a:r>
            <a:r>
              <a:rPr lang="fr-FR" sz="1600" dirty="0" smtClean="0"/>
              <a:t> of                    : Dan Goodman &amp; Marcel </a:t>
            </a:r>
            <a:r>
              <a:rPr lang="fr-FR" sz="1600" dirty="0" err="1" smtClean="0"/>
              <a:t>Stimberg</a:t>
            </a:r>
            <a:endParaRPr lang="fr-FR" sz="16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2195736" y="6381328"/>
            <a:ext cx="792088" cy="309314"/>
            <a:chOff x="5148064" y="260648"/>
            <a:chExt cx="2378297" cy="957386"/>
          </a:xfrm>
        </p:grpSpPr>
        <p:pic>
          <p:nvPicPr>
            <p:cNvPr id="15" name="Picture 2" descr="C:\eclipse\workspace\More Brian\website\brian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76672"/>
              <a:ext cx="19050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 descr="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260648"/>
              <a:ext cx="434081" cy="64807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4355976" y="5445224"/>
            <a:ext cx="47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Neural simulation in the post-</a:t>
            </a:r>
            <a:r>
              <a:rPr lang="fr-FR" b="1" i="1" dirty="0" err="1" smtClean="0"/>
              <a:t>connectionist</a:t>
            </a:r>
            <a:r>
              <a:rPr lang="fr-FR" b="1" i="1" dirty="0" smtClean="0"/>
              <a:t> </a:t>
            </a:r>
            <a:r>
              <a:rPr lang="fr-FR" b="1" i="1" dirty="0" err="1" smtClean="0"/>
              <a:t>era</a:t>
            </a:r>
            <a:endParaRPr lang="fr-FR" b="1" i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4026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72727 C -0.025 -0.71339 -0.02465 -0.69951 -0.02413 -0.68563 C -0.02378 -0.67823 -0.02378 -0.67037 -0.02291 -0.66296 C -0.02257 -0.65973 -0.02048 -0.65348 -0.02048 -0.65348 C -0.02812 -0.59287 -0.01927 -0.66574 -0.02291 -0.49294 C -0.02309 -0.48438 -0.02535 -0.46727 -0.02535 -0.46727 C -0.02604 -0.44922 -0.025 -0.42632 -0.03142 -0.40944 C -0.03003 -0.34027 -0.02101 -0.25006 -0.03264 -0.18783 C -0.03125 -0.12838 -0.03281 -0.06916 -0.03142 -0.00971 C -0.02656 -0.01943 -0.02812 -0.031 -0.02535 -0.04187 C -0.02413 -0.05251 -0.0276 -0.11011 -0.0217 -0.08674 C -0.02135 -0.08096 -0.02153 -0.07495 -0.02048 -0.06916 C -0.02014 -0.06754 -0.01944 -0.07564 -0.01927 -0.07402 C -0.01788 -0.05274 -0.02274 -0.03817 -0.01458 -0.02267 C -0.01423 -0.01619 -0.0151 -0.00925 -0.01337 -0.00324 C -0.01285 -0.00139 -0.00972 -0.01434 -0.00972 -0.01457 C -0.00764 -0.0222 -0.00451 -0.02706 -0.00121 -0.03377 C -0.00243 -0.0414 -0.00382 -0.04858 -0.00486 -0.05621 C -0.00503 -0.05783 -0.00364 -0.05135 -0.00364 -0.05135 C -0.0033 -0.03377 -0.0033 -0.01596 -0.00243 0.00162 C -0.00243 0.00324 -0.00243 -0.00254 -0.00121 -0.00324 C -0.00035 -0.0037 -0.00035 -0.00115 -1.66667E-6 1.96391E-6 " pathEditMode="relative" ptsTypes="fffffffffffffffffffffA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The spirit of </a:t>
            </a:r>
          </a:p>
        </p:txBody>
      </p:sp>
      <p:pic>
        <p:nvPicPr>
          <p:cNvPr id="10243" name="Picture 2" descr="C:\eclipse\workspace\More Brian\website\bri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1905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0" y="12192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“</a:t>
            </a:r>
            <a:r>
              <a:rPr lang="en-US" sz="2000" i="1">
                <a:latin typeface="Gill Sans MT" pitchFamily="34" charset="0"/>
              </a:rPr>
              <a:t>A simulator should not only save the time of processors, but also the time of scientists</a:t>
            </a:r>
            <a:r>
              <a:rPr lang="en-US" sz="2000">
                <a:latin typeface="Gill Sans MT" pitchFamily="34" charset="0"/>
              </a:rPr>
              <a:t>”</a:t>
            </a:r>
          </a:p>
        </p:txBody>
      </p:sp>
      <p:pic>
        <p:nvPicPr>
          <p:cNvPr id="10245" name="Picture 2" descr="C:\Boulot\Cours\Cours ENS\2009\Ordinat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057400"/>
            <a:ext cx="1701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:\Boulot\Financements\ERC\Interview\pape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209800"/>
            <a:ext cx="1285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ZoneTexte 8"/>
          <p:cNvSpPr txBox="1">
            <a:spLocks noChangeArrowheads="1"/>
          </p:cNvSpPr>
          <p:nvPr/>
        </p:nvSpPr>
        <p:spPr bwMode="auto">
          <a:xfrm>
            <a:off x="2579688" y="3429000"/>
            <a:ext cx="925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/>
              <a:t>scientist</a:t>
            </a:r>
          </a:p>
        </p:txBody>
      </p:sp>
      <p:sp>
        <p:nvSpPr>
          <p:cNvPr id="10248" name="ZoneTexte 9"/>
          <p:cNvSpPr txBox="1">
            <a:spLocks noChangeArrowheads="1"/>
          </p:cNvSpPr>
          <p:nvPr/>
        </p:nvSpPr>
        <p:spPr bwMode="auto">
          <a:xfrm>
            <a:off x="5664200" y="3505200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/>
              <a:t>computer</a:t>
            </a:r>
          </a:p>
        </p:txBody>
      </p:sp>
      <p:sp>
        <p:nvSpPr>
          <p:cNvPr id="10249" name="ZoneTexte 10"/>
          <p:cNvSpPr txBox="1">
            <a:spLocks noChangeArrowheads="1"/>
          </p:cNvSpPr>
          <p:nvPr/>
        </p:nvSpPr>
        <p:spPr bwMode="auto">
          <a:xfrm>
            <a:off x="1865313" y="3943350"/>
            <a:ext cx="5830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Writing code often takes more time than running it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05000" y="4724400"/>
            <a:ext cx="3200400" cy="1524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fr-FR" sz="2400" u="sng" smtClean="0"/>
              <a:t>Goals:</a:t>
            </a:r>
          </a:p>
          <a:p>
            <a:r>
              <a:rPr lang="fr-FR" sz="2400" smtClean="0"/>
              <a:t>Quick model coding</a:t>
            </a:r>
          </a:p>
          <a:p>
            <a:r>
              <a:rPr lang="fr-FR" sz="2400" smtClean="0"/>
              <a:t>Flexible</a:t>
            </a:r>
          </a:p>
        </p:txBody>
      </p:sp>
      <p:sp>
        <p:nvSpPr>
          <p:cNvPr id="13" name="Accolade fermante 12"/>
          <p:cNvSpPr/>
          <p:nvPr/>
        </p:nvSpPr>
        <p:spPr>
          <a:xfrm>
            <a:off x="4953000" y="5257800"/>
            <a:ext cx="457200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486400" y="5297488"/>
            <a:ext cx="365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models are defined by equations (rather than pre-defined)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7482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Goodman, D. and R. </a:t>
            </a:r>
            <a:r>
              <a:rPr lang="en-US" sz="1600" i="1" dirty="0" err="1" smtClean="0"/>
              <a:t>Brette</a:t>
            </a:r>
            <a:r>
              <a:rPr lang="en-US" sz="1600" i="1" dirty="0" smtClean="0"/>
              <a:t> (2009). The Brian simulator. Front </a:t>
            </a:r>
            <a:r>
              <a:rPr lang="en-US" sz="1600" i="1" dirty="0" err="1" smtClean="0"/>
              <a:t>Neurosci</a:t>
            </a:r>
            <a:r>
              <a:rPr lang="en-US" sz="1600" i="1" dirty="0" smtClean="0"/>
              <a:t> doi:10.3389/neuro.01.026.2009.</a:t>
            </a:r>
            <a:endParaRPr lang="fr-FR" sz="1600" i="1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1326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 </a:t>
            </a:r>
            <a:r>
              <a:rPr lang="fr-FR" dirty="0" err="1" smtClean="0"/>
              <a:t>example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7" y="1159774"/>
            <a:ext cx="3347864" cy="56982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722" b="-1"/>
          <a:stretch/>
        </p:blipFill>
        <p:spPr>
          <a:xfrm>
            <a:off x="323528" y="1268760"/>
            <a:ext cx="3960638" cy="5321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1700808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200" dirty="0" err="1"/>
              <a:t>Stimberg</a:t>
            </a:r>
            <a:r>
              <a:rPr lang="fr-FR" sz="1200" dirty="0"/>
              <a:t> M, Goodman DFM, </a:t>
            </a:r>
            <a:r>
              <a:rPr lang="fr-FR" sz="1200" dirty="0" err="1"/>
              <a:t>Benichoux</a:t>
            </a:r>
            <a:r>
              <a:rPr lang="fr-FR" sz="1200" dirty="0"/>
              <a:t> V, Brette R (2014).</a:t>
            </a:r>
            <a:r>
              <a:rPr lang="fr-FR" sz="1200" b="1" dirty="0"/>
              <a:t>Equation-</a:t>
            </a:r>
            <a:r>
              <a:rPr lang="fr-FR" sz="1200" b="1" dirty="0" err="1"/>
              <a:t>oriented</a:t>
            </a:r>
            <a:r>
              <a:rPr lang="fr-FR" sz="1200" b="1" dirty="0"/>
              <a:t> </a:t>
            </a:r>
            <a:r>
              <a:rPr lang="fr-FR" sz="1200" b="1" dirty="0" err="1"/>
              <a:t>specification</a:t>
            </a:r>
            <a:r>
              <a:rPr lang="fr-FR" sz="1200" b="1" dirty="0"/>
              <a:t> of neural </a:t>
            </a:r>
            <a:r>
              <a:rPr lang="fr-FR" sz="1200" b="1" dirty="0" err="1"/>
              <a:t>models</a:t>
            </a:r>
            <a:r>
              <a:rPr lang="fr-FR" sz="1200" b="1" dirty="0"/>
              <a:t> for simulations</a:t>
            </a:r>
            <a:r>
              <a:rPr lang="fr-FR" sz="1200" dirty="0"/>
              <a:t>. </a:t>
            </a:r>
            <a:r>
              <a:rPr lang="fr-FR" sz="1200" dirty="0" err="1"/>
              <a:t>Frontiers</a:t>
            </a:r>
            <a:r>
              <a:rPr lang="fr-FR" sz="1200" dirty="0"/>
              <a:t> </a:t>
            </a:r>
            <a:r>
              <a:rPr lang="fr-FR" sz="1200" dirty="0" err="1"/>
              <a:t>Neuroinf</a:t>
            </a:r>
            <a:r>
              <a:rPr lang="fr-FR" sz="1200" dirty="0"/>
              <a:t>, </a:t>
            </a:r>
            <a:r>
              <a:rPr lang="fr-FR" sz="1200" dirty="0" err="1"/>
              <a:t>doi</a:t>
            </a:r>
            <a:r>
              <a:rPr lang="fr-FR" sz="1200" dirty="0"/>
              <a:t>: 10.3389/fninf.2014.00006.</a:t>
            </a:r>
          </a:p>
        </p:txBody>
      </p:sp>
    </p:spTree>
    <p:extLst>
      <p:ext uri="{BB962C8B-B14F-4D97-AF65-F5344CB8AC3E}">
        <p14:creationId xmlns:p14="http://schemas.microsoft.com/office/powerpoint/2010/main" val="32912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synaptic</a:t>
            </a:r>
            <a:r>
              <a:rPr lang="fr-FR" dirty="0" smtClean="0"/>
              <a:t> </a:t>
            </a:r>
            <a:r>
              <a:rPr lang="fr-FR" dirty="0" err="1" smtClean="0"/>
              <a:t>plasticity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8100392" cy="2667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85810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Stimberg</a:t>
            </a:r>
            <a:r>
              <a:rPr lang="fr-FR" sz="1400" dirty="0"/>
              <a:t> M, Goodman DFM, </a:t>
            </a:r>
            <a:r>
              <a:rPr lang="fr-FR" sz="1400" dirty="0" err="1"/>
              <a:t>Benichoux</a:t>
            </a:r>
            <a:r>
              <a:rPr lang="fr-FR" sz="1400" dirty="0"/>
              <a:t> V, Brette R (2014).</a:t>
            </a:r>
            <a:r>
              <a:rPr lang="fr-FR" sz="1400" b="1" dirty="0"/>
              <a:t>Equation-</a:t>
            </a:r>
            <a:r>
              <a:rPr lang="fr-FR" sz="1400" b="1" dirty="0" err="1"/>
              <a:t>oriented</a:t>
            </a:r>
            <a:r>
              <a:rPr lang="fr-FR" sz="1400" b="1" dirty="0"/>
              <a:t> </a:t>
            </a:r>
            <a:r>
              <a:rPr lang="fr-FR" sz="1400" b="1" dirty="0" err="1"/>
              <a:t>specification</a:t>
            </a:r>
            <a:r>
              <a:rPr lang="fr-FR" sz="1400" b="1" dirty="0"/>
              <a:t> of neural </a:t>
            </a:r>
            <a:r>
              <a:rPr lang="fr-FR" sz="1400" b="1" dirty="0" err="1"/>
              <a:t>models</a:t>
            </a:r>
            <a:r>
              <a:rPr lang="fr-FR" sz="1400" b="1" dirty="0"/>
              <a:t> for simulations</a:t>
            </a:r>
            <a:r>
              <a:rPr lang="fr-FR" sz="1400" dirty="0"/>
              <a:t>. </a:t>
            </a:r>
            <a:r>
              <a:rPr lang="fr-FR" sz="1400" dirty="0" err="1"/>
              <a:t>Frontiers</a:t>
            </a:r>
            <a:r>
              <a:rPr lang="fr-FR" sz="1400" dirty="0"/>
              <a:t> </a:t>
            </a:r>
            <a:r>
              <a:rPr lang="fr-FR" sz="1400" dirty="0" err="1"/>
              <a:t>Neuroinf</a:t>
            </a:r>
            <a:r>
              <a:rPr lang="fr-FR" sz="1400" dirty="0"/>
              <a:t>, </a:t>
            </a:r>
            <a:r>
              <a:rPr lang="fr-FR" sz="1400" dirty="0" err="1"/>
              <a:t>doi</a:t>
            </a:r>
            <a:r>
              <a:rPr lang="fr-FR" sz="1400" dirty="0"/>
              <a:t>: 10.3389/fninf.2014.00006</a:t>
            </a:r>
          </a:p>
        </p:txBody>
      </p:sp>
    </p:spTree>
    <p:extLst>
      <p:ext uri="{BB962C8B-B14F-4D97-AF65-F5344CB8AC3E}">
        <p14:creationId xmlns:p14="http://schemas.microsoft.com/office/powerpoint/2010/main" val="15673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 #2: speed &amp; hardware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3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Brian code generation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75036"/>
              </p:ext>
            </p:extLst>
          </p:nvPr>
        </p:nvGraphicFramePr>
        <p:xfrm>
          <a:off x="323528" y="1840214"/>
          <a:ext cx="2941869" cy="206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Image" r:id="rId3" imgW="3326760" imgH="2336400" progId="Photoshop.Image.12">
                  <p:embed/>
                </p:oleObj>
              </mc:Choice>
              <mc:Fallback>
                <p:oleObj name="Image" r:id="rId3" imgW="3326760" imgH="23364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40214"/>
                        <a:ext cx="2941869" cy="2066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1" y="1340768"/>
            <a:ext cx="273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provided Python code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67372"/>
              </p:ext>
            </p:extLst>
          </p:nvPr>
        </p:nvGraphicFramePr>
        <p:xfrm>
          <a:off x="395536" y="4725144"/>
          <a:ext cx="3807249" cy="204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Image" r:id="rId5" imgW="4761720" imgH="2552040" progId="Photoshop.Image.12">
                  <p:embed/>
                </p:oleObj>
              </mc:Choice>
              <mc:Fallback>
                <p:oleObj name="Image" r:id="rId5" imgW="4761720" imgH="25520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4725144"/>
                        <a:ext cx="3807249" cy="204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http://www.kurzweilai.net/images/spinnaker_chip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9"/>
          <a:stretch/>
        </p:blipFill>
        <p:spPr bwMode="auto">
          <a:xfrm>
            <a:off x="7884368" y="1988840"/>
            <a:ext cx="892740" cy="8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f/fa/Altera_StratixIVGX_FP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1022907" cy="6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nvidianews.nvidia.com/imagelibrary/displaymedia.ashx?MediaDetailsID=2034&amp;SizeID=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8267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Boulot\Cours\Cours ENS\2009\Ordinateu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1916832"/>
            <a:ext cx="1125736" cy="9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/>
          <a:srcRect l="24167" r="25139" b="3393"/>
          <a:stretch/>
        </p:blipFill>
        <p:spPr>
          <a:xfrm>
            <a:off x="7884368" y="3573016"/>
            <a:ext cx="657679" cy="119892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516216" y="1412776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Targets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301208"/>
            <a:ext cx="305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Automatically generated code</a:t>
            </a:r>
            <a:endParaRPr lang="en-GB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860032" y="29969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516216" y="2852936"/>
            <a:ext cx="59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GPU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740352" y="28436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Spinnaker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80112" y="4581128"/>
            <a:ext cx="6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FPGA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596336" y="4797152"/>
            <a:ext cx="132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Android</a:t>
            </a:r>
            <a:endParaRPr lang="fr-FR" dirty="0" smtClean="0"/>
          </a:p>
          <a:p>
            <a:r>
              <a:rPr lang="fr-FR" dirty="0" err="1" smtClean="0"/>
              <a:t>smartphone</a:t>
            </a:r>
            <a:endParaRPr lang="fr-FR" dirty="0"/>
          </a:p>
        </p:txBody>
      </p:sp>
      <p:sp>
        <p:nvSpPr>
          <p:cNvPr id="24" name="Flèche vers la droite 23"/>
          <p:cNvSpPr/>
          <p:nvPr/>
        </p:nvSpPr>
        <p:spPr>
          <a:xfrm>
            <a:off x="3347864" y="2852936"/>
            <a:ext cx="1080120" cy="86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8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 </a:t>
            </a:r>
            <a:r>
              <a:rPr lang="fr-FR" dirty="0" err="1" smtClean="0"/>
              <a:t>generation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837528" cy="17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 </a:t>
            </a:r>
            <a:r>
              <a:rPr lang="fr-FR" dirty="0" err="1"/>
              <a:t>generation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6598109" cy="4248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268" y="4797152"/>
            <a:ext cx="4693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Brian </a:t>
            </a:r>
            <a:r>
              <a:rPr lang="fr-FR" dirty="0" err="1" smtClean="0"/>
              <a:t>runtime</a:t>
            </a:r>
            <a:r>
              <a:rPr lang="fr-FR" dirty="0" smtClean="0"/>
              <a:t> mode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28800"/>
            <a:ext cx="6189737" cy="49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Brian </a:t>
            </a:r>
            <a:r>
              <a:rPr lang="fr-FR" dirty="0" err="1" smtClean="0"/>
              <a:t>standalone</a:t>
            </a:r>
            <a:r>
              <a:rPr lang="fr-FR" dirty="0" smtClean="0"/>
              <a:t> mode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04" y="1628800"/>
            <a:ext cx="6191548" cy="49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Brian </a:t>
            </a:r>
            <a:r>
              <a:rPr lang="fr-FR" dirty="0" err="1"/>
              <a:t>standalone</a:t>
            </a:r>
            <a:r>
              <a:rPr lang="fr-FR" dirty="0"/>
              <a:t> mode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244408" cy="39522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63888" y="141277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Generated</a:t>
            </a:r>
            <a:r>
              <a:rPr lang="fr-FR" dirty="0" smtClean="0"/>
              <a:t> files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87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neural </a:t>
            </a:r>
            <a:r>
              <a:rPr lang="fr-FR" dirty="0" err="1" smtClean="0"/>
              <a:t>models</a:t>
            </a:r>
            <a:endParaRPr lang="fr-FR" dirty="0"/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611560" y="1484784"/>
            <a:ext cx="1785938" cy="941387"/>
            <a:chOff x="571472" y="1285860"/>
            <a:chExt cx="2214578" cy="1143008"/>
          </a:xfrm>
        </p:grpSpPr>
        <p:pic>
          <p:nvPicPr>
            <p:cNvPr id="4" name="Image 4" descr="pit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08" b="28358"/>
            <a:stretch>
              <a:fillRect/>
            </a:stretch>
          </p:blipFill>
          <p:spPr bwMode="auto">
            <a:xfrm>
              <a:off x="1785918" y="1285860"/>
              <a:ext cx="1000132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 descr="320px-Warren_Sturgis_McCulloch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/>
            <a:stretch>
              <a:fillRect/>
            </a:stretch>
          </p:blipFill>
          <p:spPr bwMode="auto">
            <a:xfrm>
              <a:off x="571472" y="1285860"/>
              <a:ext cx="1247856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1560" y="2497609"/>
            <a:ext cx="214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 err="1"/>
              <a:t>McCulloch</a:t>
            </a:r>
            <a:r>
              <a:rPr lang="fr-FR" sz="1600" dirty="0"/>
              <a:t> &amp; </a:t>
            </a:r>
            <a:r>
              <a:rPr lang="fr-FR" sz="1600" dirty="0" err="1" smtClean="0"/>
              <a:t>Pitts</a:t>
            </a: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3642742" y="1484784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8" name="Ellipse 7"/>
          <p:cNvSpPr/>
          <p:nvPr/>
        </p:nvSpPr>
        <p:spPr>
          <a:xfrm>
            <a:off x="3928492" y="1484784"/>
            <a:ext cx="214313" cy="214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214242" y="1484784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10" name="Ellipse 9"/>
          <p:cNvSpPr/>
          <p:nvPr/>
        </p:nvSpPr>
        <p:spPr>
          <a:xfrm>
            <a:off x="4499992" y="1484784"/>
            <a:ext cx="214313" cy="214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4071367" y="2127722"/>
            <a:ext cx="214313" cy="2143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cxnSp>
        <p:nvCxnSpPr>
          <p:cNvPr id="12" name="Connecteur droit avec flèche 11"/>
          <p:cNvCxnSpPr>
            <a:cxnSpLocks noChangeShapeType="1"/>
            <a:stCxn id="7" idx="4"/>
            <a:endCxn id="11" idx="1"/>
          </p:cNvCxnSpPr>
          <p:nvPr/>
        </p:nvCxnSpPr>
        <p:spPr bwMode="auto">
          <a:xfrm rot="16200000" flipH="1">
            <a:off x="3695923" y="1752279"/>
            <a:ext cx="460375" cy="354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avec flèche 12"/>
          <p:cNvCxnSpPr>
            <a:cxnSpLocks noChangeShapeType="1"/>
            <a:stCxn id="8" idx="4"/>
            <a:endCxn id="11" idx="0"/>
          </p:cNvCxnSpPr>
          <p:nvPr/>
        </p:nvCxnSpPr>
        <p:spPr bwMode="auto">
          <a:xfrm rot="16200000" flipH="1">
            <a:off x="3891980" y="1841972"/>
            <a:ext cx="428625" cy="142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avec flèche 13"/>
          <p:cNvCxnSpPr>
            <a:cxnSpLocks noChangeShapeType="1"/>
            <a:stCxn id="9" idx="4"/>
            <a:endCxn id="11" idx="7"/>
          </p:cNvCxnSpPr>
          <p:nvPr/>
        </p:nvCxnSpPr>
        <p:spPr bwMode="auto">
          <a:xfrm rot="5400000">
            <a:off x="4057080" y="1895947"/>
            <a:ext cx="460375" cy="66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avec flèche 14"/>
          <p:cNvCxnSpPr>
            <a:cxnSpLocks noChangeShapeType="1"/>
            <a:stCxn id="10" idx="3"/>
            <a:endCxn id="11" idx="7"/>
          </p:cNvCxnSpPr>
          <p:nvPr/>
        </p:nvCxnSpPr>
        <p:spPr bwMode="auto">
          <a:xfrm rot="5400000">
            <a:off x="4146773" y="1774504"/>
            <a:ext cx="492125" cy="2778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76453"/>
              </p:ext>
            </p:extLst>
          </p:nvPr>
        </p:nvGraphicFramePr>
        <p:xfrm>
          <a:off x="3347467" y="2484909"/>
          <a:ext cx="1625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…quation" r:id="rId6" imgW="1155600" imgH="253800" progId="Equation.3">
                  <p:embed/>
                </p:oleObj>
              </mc:Choice>
              <mc:Fallback>
                <p:oleObj name="…quation" r:id="rId6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467" y="2484909"/>
                        <a:ext cx="16256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9552" y="29969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« A </a:t>
            </a:r>
            <a:r>
              <a:rPr lang="fr-FR" i="1" dirty="0" err="1"/>
              <a:t>logical</a:t>
            </a:r>
            <a:r>
              <a:rPr lang="fr-FR" i="1" dirty="0"/>
              <a:t> </a:t>
            </a:r>
            <a:r>
              <a:rPr lang="fr-FR" i="1" dirty="0" err="1"/>
              <a:t>calculus</a:t>
            </a:r>
            <a:r>
              <a:rPr lang="fr-FR" i="1" dirty="0"/>
              <a:t> of the </a:t>
            </a:r>
            <a:r>
              <a:rPr lang="fr-FR" i="1" dirty="0" err="1"/>
              <a:t>ideas</a:t>
            </a:r>
            <a:r>
              <a:rPr lang="fr-FR" i="1" dirty="0"/>
              <a:t> immanent in </a:t>
            </a:r>
            <a:r>
              <a:rPr lang="fr-FR" i="1" dirty="0" err="1"/>
              <a:t>nervous</a:t>
            </a:r>
            <a:r>
              <a:rPr lang="fr-FR" i="1" dirty="0"/>
              <a:t> </a:t>
            </a:r>
            <a:r>
              <a:rPr lang="fr-FR" i="1" dirty="0" err="1" smtClean="0"/>
              <a:t>activity</a:t>
            </a:r>
            <a:r>
              <a:rPr lang="fr-FR" i="1" dirty="0" smtClean="0"/>
              <a:t> » (1943)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724128" y="177281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binary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(active/inactive)</a:t>
            </a:r>
          </a:p>
          <a:p>
            <a:pPr marL="285750" indent="-285750">
              <a:buFont typeface="Arial"/>
              <a:buChar char="•"/>
            </a:pPr>
            <a:r>
              <a:rPr lang="fr-FR" u="sng" dirty="0" err="1" smtClean="0"/>
              <a:t>discrete</a:t>
            </a:r>
            <a:r>
              <a:rPr lang="fr-FR" u="sng" dirty="0" smtClean="0"/>
              <a:t> time</a:t>
            </a:r>
            <a:endParaRPr lang="fr-FR" u="sng" dirty="0"/>
          </a:p>
        </p:txBody>
      </p:sp>
      <p:sp>
        <p:nvSpPr>
          <p:cNvPr id="20" name="ZoneTexte 19"/>
          <p:cNvSpPr txBox="1"/>
          <p:nvPr/>
        </p:nvSpPr>
        <p:spPr>
          <a:xfrm>
            <a:off x="611560" y="3717032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Why</a:t>
            </a:r>
            <a:r>
              <a:rPr lang="fr-FR" b="1" dirty="0" smtClean="0"/>
              <a:t> </a:t>
            </a:r>
            <a:r>
              <a:rPr lang="fr-FR" b="1" dirty="0" err="1" smtClean="0"/>
              <a:t>getting</a:t>
            </a:r>
            <a:r>
              <a:rPr lang="fr-FR" b="1" dirty="0" smtClean="0"/>
              <a:t> </a:t>
            </a:r>
            <a:r>
              <a:rPr lang="fr-FR" b="1" dirty="0" err="1" smtClean="0"/>
              <a:t>rid</a:t>
            </a:r>
            <a:r>
              <a:rPr lang="fr-FR" b="1" dirty="0" smtClean="0"/>
              <a:t> of time?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3833753"/>
            <a:ext cx="773832" cy="1160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544696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Motivation = </a:t>
            </a:r>
            <a:r>
              <a:rPr lang="fr-FR" dirty="0" err="1"/>
              <a:t>isomorphism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calculus</a:t>
            </a:r>
            <a:r>
              <a:rPr lang="fr-FR" dirty="0"/>
              <a:t> of </a:t>
            </a:r>
            <a:r>
              <a:rPr lang="fr-FR" dirty="0" err="1"/>
              <a:t>logical</a:t>
            </a:r>
            <a:r>
              <a:rPr lang="fr-FR" dirty="0"/>
              <a:t> propositions</a:t>
            </a:r>
          </a:p>
          <a:p>
            <a:r>
              <a:rPr lang="fr-FR" dirty="0" err="1"/>
              <a:t>t</a:t>
            </a:r>
            <a:r>
              <a:rPr lang="fr-FR" dirty="0"/>
              <a:t> </a:t>
            </a:r>
            <a:r>
              <a:rPr lang="fr-FR" dirty="0" smtClean="0"/>
              <a:t>-&gt; </a:t>
            </a:r>
            <a:r>
              <a:rPr lang="fr-FR" dirty="0"/>
              <a:t>t+1  =  </a:t>
            </a:r>
            <a:r>
              <a:rPr lang="fr-FR" dirty="0" err="1"/>
              <a:t>inference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148065" y="3761745"/>
            <a:ext cx="381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Earlier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r>
              <a:rPr lang="fr-FR" sz="1600" dirty="0" smtClean="0"/>
              <a:t>: </a:t>
            </a:r>
            <a:r>
              <a:rPr lang="fr-FR" sz="1600" dirty="0" err="1" smtClean="0"/>
              <a:t>continuous</a:t>
            </a:r>
            <a:r>
              <a:rPr lang="fr-FR" sz="1600" dirty="0"/>
              <a:t> </a:t>
            </a:r>
            <a:r>
              <a:rPr lang="fr-FR" sz="1600" dirty="0" smtClean="0"/>
              <a:t>time</a:t>
            </a:r>
          </a:p>
          <a:p>
            <a:endParaRPr lang="fr-FR" sz="1600" i="1" dirty="0" smtClean="0"/>
          </a:p>
          <a:p>
            <a:r>
              <a:rPr lang="fr-FR" sz="1600" i="1" dirty="0" smtClean="0"/>
              <a:t>Nicolas </a:t>
            </a:r>
            <a:r>
              <a:rPr lang="fr-FR" sz="1600" i="1" dirty="0" err="1" smtClean="0"/>
              <a:t>Rashevsky</a:t>
            </a:r>
            <a:endParaRPr lang="fr-FR" sz="1600" i="1" dirty="0" smtClean="0"/>
          </a:p>
          <a:p>
            <a:r>
              <a:rPr lang="fr-FR" sz="1600" i="1" dirty="0" err="1" smtClean="0"/>
              <a:t>Outline</a:t>
            </a:r>
            <a:r>
              <a:rPr lang="fr-FR" sz="1600" i="1" dirty="0" smtClean="0"/>
              <a:t> of a physico-</a:t>
            </a:r>
            <a:r>
              <a:rPr lang="fr-FR" sz="1600" i="1" dirty="0" err="1" smtClean="0"/>
              <a:t>mathematical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theory</a:t>
            </a:r>
            <a:r>
              <a:rPr lang="fr-FR" sz="1600" i="1" dirty="0" smtClean="0"/>
              <a:t> of excitation and inhibition (1933)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03067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296" y="274638"/>
            <a:ext cx="4258816" cy="1143000"/>
          </a:xfrm>
        </p:spPr>
        <p:txBody>
          <a:bodyPr/>
          <a:lstStyle/>
          <a:p>
            <a:r>
              <a:rPr lang="fr-FR" dirty="0" smtClean="0"/>
              <a:t>The future of </a:t>
            </a:r>
            <a:endParaRPr lang="fr-FR" dirty="0"/>
          </a:p>
        </p:txBody>
      </p:sp>
      <p:pic>
        <p:nvPicPr>
          <p:cNvPr id="3" name="Picture 2" descr="C:\eclipse\workspace\More Brian\website\bria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1905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kurzweilai.net/images/spinnaker_chi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9"/>
          <a:stretch/>
        </p:blipFill>
        <p:spPr bwMode="auto">
          <a:xfrm>
            <a:off x="5508104" y="2564904"/>
            <a:ext cx="892740" cy="8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f/fa/Altera_StratixIVGX_FP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1022907" cy="6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nvidianews.nvidia.com/imagelibrary/displaymedia.ashx?MediaDetailsID=2034&amp;SizeID=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8267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Boulot\Cours\Cours ENS\2009\Ordinate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7276" y="2852936"/>
            <a:ext cx="718172" cy="63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l="24167" r="25139" b="3393"/>
          <a:stretch/>
        </p:blipFill>
        <p:spPr>
          <a:xfrm>
            <a:off x="5508104" y="4149080"/>
            <a:ext cx="657679" cy="11989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43808" y="1556792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7589" y="3573016"/>
            <a:ext cx="120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 clusters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139952" y="3429000"/>
            <a:ext cx="59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GPU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64088" y="34197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Spinnaker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5157192"/>
            <a:ext cx="6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FPGA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20072" y="5373216"/>
            <a:ext cx="132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Android</a:t>
            </a:r>
            <a:endParaRPr lang="fr-FR" dirty="0" smtClean="0"/>
          </a:p>
          <a:p>
            <a:r>
              <a:rPr lang="fr-FR" dirty="0" err="1" smtClean="0"/>
              <a:t>smartphone</a:t>
            </a:r>
            <a:endParaRPr lang="fr-FR" dirty="0"/>
          </a:p>
        </p:txBody>
      </p:sp>
      <p:pic>
        <p:nvPicPr>
          <p:cNvPr id="15" name="Picture 2" descr="C:\Boulot\Cours\Cours ENS\2009\Ordinate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852936"/>
            <a:ext cx="718172" cy="63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Boulot\Cours\Cours ENS\2009\Ordinate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04864"/>
            <a:ext cx="718172" cy="63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1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3848" y="1268760"/>
            <a:ext cx="256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http://</a:t>
            </a:r>
            <a:r>
              <a:rPr lang="fr-FR" dirty="0" err="1" smtClean="0"/>
              <a:t>briansimulator.org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3274373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 Goodman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4570517"/>
            <a:ext cx="17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Marcel </a:t>
            </a:r>
            <a:r>
              <a:rPr lang="fr-FR" dirty="0" err="1" smtClean="0"/>
              <a:t>Stimberg</a:t>
            </a:r>
            <a:endParaRPr lang="fr-FR" dirty="0"/>
          </a:p>
        </p:txBody>
      </p:sp>
      <p:pic>
        <p:nvPicPr>
          <p:cNvPr id="6" name="Image 5" descr="photo_marc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82485"/>
            <a:ext cx="1045263" cy="10187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1619508"/>
            <a:ext cx="255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romain.brette@inserm.fr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914333"/>
            <a:ext cx="864096" cy="10628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583836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err="1" smtClean="0"/>
              <a:t>Latest</a:t>
            </a:r>
            <a:r>
              <a:rPr lang="fr-FR" sz="1600" u="sng" dirty="0" smtClean="0"/>
              <a:t> publication</a:t>
            </a:r>
            <a:endParaRPr lang="fr-FR" sz="1600" dirty="0" smtClean="0"/>
          </a:p>
          <a:p>
            <a:r>
              <a:rPr lang="fr-FR" sz="1600" dirty="0" err="1" smtClean="0"/>
              <a:t>Stimberg</a:t>
            </a:r>
            <a:r>
              <a:rPr lang="fr-FR" sz="1600" dirty="0" smtClean="0"/>
              <a:t> </a:t>
            </a:r>
            <a:r>
              <a:rPr lang="fr-FR" sz="1600" dirty="0"/>
              <a:t>M, Goodman DFM, </a:t>
            </a:r>
            <a:r>
              <a:rPr lang="fr-FR" sz="1600" dirty="0" err="1"/>
              <a:t>Benichoux</a:t>
            </a:r>
            <a:r>
              <a:rPr lang="fr-FR" sz="1600" dirty="0"/>
              <a:t> V, Brette R (2014).</a:t>
            </a:r>
            <a:r>
              <a:rPr lang="fr-FR" sz="1600" b="1" dirty="0"/>
              <a:t>Equation-</a:t>
            </a:r>
            <a:r>
              <a:rPr lang="fr-FR" sz="1600" b="1" dirty="0" err="1"/>
              <a:t>oriented</a:t>
            </a:r>
            <a:r>
              <a:rPr lang="fr-FR" sz="1600" b="1" dirty="0"/>
              <a:t> </a:t>
            </a:r>
            <a:r>
              <a:rPr lang="fr-FR" sz="1600" b="1" dirty="0" err="1"/>
              <a:t>specification</a:t>
            </a:r>
            <a:r>
              <a:rPr lang="fr-FR" sz="1600" b="1" dirty="0"/>
              <a:t> of neural </a:t>
            </a:r>
            <a:r>
              <a:rPr lang="fr-FR" sz="1600" b="1" dirty="0" err="1"/>
              <a:t>models</a:t>
            </a:r>
            <a:r>
              <a:rPr lang="fr-FR" sz="1600" b="1" dirty="0"/>
              <a:t> for simulations</a:t>
            </a:r>
            <a:r>
              <a:rPr lang="fr-FR" sz="1600" dirty="0"/>
              <a:t>. </a:t>
            </a:r>
            <a:r>
              <a:rPr lang="fr-FR" sz="1600" dirty="0" err="1"/>
              <a:t>Frontiers</a:t>
            </a:r>
            <a:r>
              <a:rPr lang="fr-FR" sz="1600" dirty="0"/>
              <a:t> </a:t>
            </a:r>
            <a:r>
              <a:rPr lang="fr-FR" sz="1600" dirty="0" err="1"/>
              <a:t>Neuroinf</a:t>
            </a:r>
            <a:r>
              <a:rPr lang="fr-FR" sz="1600" dirty="0"/>
              <a:t>, </a:t>
            </a:r>
            <a:r>
              <a:rPr lang="fr-FR" sz="1600" dirty="0" err="1"/>
              <a:t>doi</a:t>
            </a:r>
            <a:r>
              <a:rPr lang="fr-FR" sz="1600" dirty="0"/>
              <a:t>: 10.3389/fninf.2014.00006.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4815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neural </a:t>
            </a:r>
            <a:r>
              <a:rPr lang="fr-FR" dirty="0" err="1" smtClean="0"/>
              <a:t>models</a:t>
            </a:r>
            <a:endParaRPr lang="fr-FR" dirty="0"/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611560" y="1484784"/>
            <a:ext cx="1785938" cy="941387"/>
            <a:chOff x="571472" y="1285860"/>
            <a:chExt cx="2214578" cy="1143008"/>
          </a:xfrm>
        </p:grpSpPr>
        <p:pic>
          <p:nvPicPr>
            <p:cNvPr id="4" name="Image 4" descr="pit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08" b="28358"/>
            <a:stretch>
              <a:fillRect/>
            </a:stretch>
          </p:blipFill>
          <p:spPr bwMode="auto">
            <a:xfrm>
              <a:off x="1785918" y="1285860"/>
              <a:ext cx="1000132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 descr="320px-Warren_Sturgis_McCulloch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/>
            <a:stretch>
              <a:fillRect/>
            </a:stretch>
          </p:blipFill>
          <p:spPr bwMode="auto">
            <a:xfrm>
              <a:off x="571472" y="1285860"/>
              <a:ext cx="1247856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1560" y="2497609"/>
            <a:ext cx="214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 err="1"/>
              <a:t>McCulloch</a:t>
            </a:r>
            <a:r>
              <a:rPr lang="fr-FR" sz="1600" dirty="0"/>
              <a:t> &amp; </a:t>
            </a:r>
            <a:r>
              <a:rPr lang="fr-FR" sz="1600" dirty="0" err="1" smtClean="0"/>
              <a:t>Pitts</a:t>
            </a: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3642742" y="1484784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8" name="Ellipse 7"/>
          <p:cNvSpPr/>
          <p:nvPr/>
        </p:nvSpPr>
        <p:spPr>
          <a:xfrm>
            <a:off x="3928492" y="1484784"/>
            <a:ext cx="214313" cy="214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214242" y="1484784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10" name="Ellipse 9"/>
          <p:cNvSpPr/>
          <p:nvPr/>
        </p:nvSpPr>
        <p:spPr>
          <a:xfrm>
            <a:off x="4499992" y="1484784"/>
            <a:ext cx="214313" cy="214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4071367" y="2127722"/>
            <a:ext cx="214313" cy="2143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cxnSp>
        <p:nvCxnSpPr>
          <p:cNvPr id="12" name="Connecteur droit avec flèche 11"/>
          <p:cNvCxnSpPr>
            <a:cxnSpLocks noChangeShapeType="1"/>
            <a:stCxn id="7" idx="4"/>
            <a:endCxn id="11" idx="1"/>
          </p:cNvCxnSpPr>
          <p:nvPr/>
        </p:nvCxnSpPr>
        <p:spPr bwMode="auto">
          <a:xfrm rot="16200000" flipH="1">
            <a:off x="3695923" y="1752279"/>
            <a:ext cx="460375" cy="354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avec flèche 12"/>
          <p:cNvCxnSpPr>
            <a:cxnSpLocks noChangeShapeType="1"/>
            <a:stCxn id="8" idx="4"/>
            <a:endCxn id="11" idx="0"/>
          </p:cNvCxnSpPr>
          <p:nvPr/>
        </p:nvCxnSpPr>
        <p:spPr bwMode="auto">
          <a:xfrm rot="16200000" flipH="1">
            <a:off x="3891980" y="1841972"/>
            <a:ext cx="428625" cy="142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avec flèche 13"/>
          <p:cNvCxnSpPr>
            <a:cxnSpLocks noChangeShapeType="1"/>
            <a:stCxn id="9" idx="4"/>
            <a:endCxn id="11" idx="7"/>
          </p:cNvCxnSpPr>
          <p:nvPr/>
        </p:nvCxnSpPr>
        <p:spPr bwMode="auto">
          <a:xfrm rot="5400000">
            <a:off x="4057080" y="1895947"/>
            <a:ext cx="460375" cy="66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avec flèche 14"/>
          <p:cNvCxnSpPr>
            <a:cxnSpLocks noChangeShapeType="1"/>
            <a:stCxn id="10" idx="3"/>
            <a:endCxn id="11" idx="7"/>
          </p:cNvCxnSpPr>
          <p:nvPr/>
        </p:nvCxnSpPr>
        <p:spPr bwMode="auto">
          <a:xfrm rot="5400000">
            <a:off x="4146773" y="1774504"/>
            <a:ext cx="492125" cy="2778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94147"/>
              </p:ext>
            </p:extLst>
          </p:nvPr>
        </p:nvGraphicFramePr>
        <p:xfrm>
          <a:off x="3347467" y="2484909"/>
          <a:ext cx="1625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…quation" r:id="rId6" imgW="1155600" imgH="253800" progId="Equation.3">
                  <p:embed/>
                </p:oleObj>
              </mc:Choice>
              <mc:Fallback>
                <p:oleObj name="…quation" r:id="rId6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467" y="2484909"/>
                        <a:ext cx="16256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9552" y="29969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« A </a:t>
            </a:r>
            <a:r>
              <a:rPr lang="fr-FR" i="1" dirty="0" err="1"/>
              <a:t>logical</a:t>
            </a:r>
            <a:r>
              <a:rPr lang="fr-FR" i="1" dirty="0"/>
              <a:t> </a:t>
            </a:r>
            <a:r>
              <a:rPr lang="fr-FR" i="1" dirty="0" err="1"/>
              <a:t>calculus</a:t>
            </a:r>
            <a:r>
              <a:rPr lang="fr-FR" i="1" dirty="0"/>
              <a:t> of the </a:t>
            </a:r>
            <a:r>
              <a:rPr lang="fr-FR" i="1" dirty="0" err="1"/>
              <a:t>ideas</a:t>
            </a:r>
            <a:r>
              <a:rPr lang="fr-FR" i="1" dirty="0"/>
              <a:t> immanent in </a:t>
            </a:r>
            <a:r>
              <a:rPr lang="fr-FR" i="1" dirty="0" err="1"/>
              <a:t>nervous</a:t>
            </a:r>
            <a:r>
              <a:rPr lang="fr-FR" i="1" dirty="0"/>
              <a:t> </a:t>
            </a:r>
            <a:r>
              <a:rPr lang="fr-FR" i="1" dirty="0" err="1" smtClean="0"/>
              <a:t>activity</a:t>
            </a:r>
            <a:r>
              <a:rPr lang="fr-FR" i="1" dirty="0" smtClean="0"/>
              <a:t> » (1943)</a:t>
            </a:r>
            <a:endParaRPr lang="fr-FR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560" y="3717032"/>
            <a:ext cx="68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time</a:t>
            </a:r>
          </a:p>
          <a:p>
            <a:r>
              <a:rPr lang="fr-FR" dirty="0" smtClean="0"/>
              <a:t>=&gt; structural </a:t>
            </a:r>
            <a:r>
              <a:rPr lang="fr-FR" dirty="0" err="1" smtClean="0"/>
              <a:t>parameters</a:t>
            </a:r>
            <a:r>
              <a:rPr lang="fr-FR" dirty="0" smtClean="0"/>
              <a:t> =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weights</a:t>
            </a:r>
            <a:r>
              <a:rPr lang="fr-FR" dirty="0" smtClean="0"/>
              <a:t> and activation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66114" y="4869160"/>
            <a:ext cx="186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=&gt; </a:t>
            </a:r>
            <a:r>
              <a:rPr lang="fr-FR" b="1" dirty="0" err="1" smtClean="0"/>
              <a:t>connectionism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971600" y="5445224"/>
            <a:ext cx="299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Learning = </a:t>
            </a:r>
            <a:r>
              <a:rPr lang="fr-FR" i="1" dirty="0" err="1" smtClean="0"/>
              <a:t>modifying</a:t>
            </a:r>
            <a:r>
              <a:rPr lang="fr-FR" i="1" dirty="0" smtClean="0"/>
              <a:t> </a:t>
            </a:r>
            <a:r>
              <a:rPr lang="fr-FR" i="1" dirty="0" err="1" smtClean="0"/>
              <a:t>weights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338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Neurone.JPG"/>
          <p:cNvPicPr>
            <a:picLocks noChangeAspect="1"/>
          </p:cNvPicPr>
          <p:nvPr/>
        </p:nvPicPr>
        <p:blipFill>
          <a:blip r:embed="rId3" cstate="print"/>
          <a:srcRect l="19028"/>
          <a:stretch>
            <a:fillRect/>
          </a:stretch>
        </p:blipFill>
        <p:spPr>
          <a:xfrm>
            <a:off x="457200" y="1219199"/>
            <a:ext cx="2621515" cy="5105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Spiking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grpSp>
        <p:nvGrpSpPr>
          <p:cNvPr id="3" name="Groupe 58"/>
          <p:cNvGrpSpPr/>
          <p:nvPr/>
        </p:nvGrpSpPr>
        <p:grpSpPr>
          <a:xfrm>
            <a:off x="2971800" y="1676400"/>
            <a:ext cx="478630" cy="143670"/>
            <a:chOff x="2971800" y="1676400"/>
            <a:chExt cx="478630" cy="143670"/>
          </a:xfrm>
        </p:grpSpPr>
        <p:cxnSp>
          <p:nvCxnSpPr>
            <p:cNvPr id="38" name="Connecteur droit 37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152"/>
          <p:cNvGrpSpPr>
            <a:grpSpLocks noChangeAspect="1"/>
          </p:cNvGrpSpPr>
          <p:nvPr/>
        </p:nvGrpSpPr>
        <p:grpSpPr>
          <a:xfrm>
            <a:off x="5410200" y="1828800"/>
            <a:ext cx="1000132" cy="1285884"/>
            <a:chOff x="5214942" y="2143116"/>
            <a:chExt cx="500066" cy="642942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5214942" y="2143116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5214942" y="2357430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5214942" y="2500306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5214942" y="2571744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Flèche droite 54"/>
          <p:cNvSpPr/>
          <p:nvPr/>
        </p:nvSpPr>
        <p:spPr>
          <a:xfrm>
            <a:off x="914400" y="2514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/>
        </p:nvSpPr>
        <p:spPr>
          <a:xfrm flipH="1">
            <a:off x="2286000" y="1676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 droite 56"/>
          <p:cNvSpPr/>
          <p:nvPr/>
        </p:nvSpPr>
        <p:spPr>
          <a:xfrm>
            <a:off x="838200" y="3276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droite 57"/>
          <p:cNvSpPr/>
          <p:nvPr/>
        </p:nvSpPr>
        <p:spPr>
          <a:xfrm flipH="1">
            <a:off x="1524000" y="2743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59"/>
          <p:cNvGrpSpPr/>
          <p:nvPr/>
        </p:nvGrpSpPr>
        <p:grpSpPr>
          <a:xfrm>
            <a:off x="381000" y="2514600"/>
            <a:ext cx="478630" cy="143670"/>
            <a:chOff x="2971800" y="1676400"/>
            <a:chExt cx="478630" cy="143670"/>
          </a:xfrm>
        </p:grpSpPr>
        <p:cxnSp>
          <p:nvCxnSpPr>
            <p:cNvPr id="61" name="Connecteur droit 60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e 66"/>
          <p:cNvGrpSpPr/>
          <p:nvPr/>
        </p:nvGrpSpPr>
        <p:grpSpPr>
          <a:xfrm>
            <a:off x="2209800" y="2743200"/>
            <a:ext cx="478630" cy="143670"/>
            <a:chOff x="2971800" y="1676400"/>
            <a:chExt cx="478630" cy="143670"/>
          </a:xfrm>
        </p:grpSpPr>
        <p:cxnSp>
          <p:nvCxnSpPr>
            <p:cNvPr id="68" name="Connecteur droit 67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e 73"/>
          <p:cNvGrpSpPr/>
          <p:nvPr/>
        </p:nvGrpSpPr>
        <p:grpSpPr>
          <a:xfrm>
            <a:off x="304800" y="3276600"/>
            <a:ext cx="478630" cy="143670"/>
            <a:chOff x="2971800" y="1676400"/>
            <a:chExt cx="478630" cy="143670"/>
          </a:xfrm>
        </p:grpSpPr>
        <p:cxnSp>
          <p:nvCxnSpPr>
            <p:cNvPr id="75" name="Connecteur droit 74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e 80"/>
          <p:cNvGrpSpPr/>
          <p:nvPr/>
        </p:nvGrpSpPr>
        <p:grpSpPr>
          <a:xfrm>
            <a:off x="3048000" y="3429000"/>
            <a:ext cx="478630" cy="143670"/>
            <a:chOff x="2971800" y="1676400"/>
            <a:chExt cx="478630" cy="143670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7"/>
          <p:cNvGrpSpPr/>
          <p:nvPr/>
        </p:nvGrpSpPr>
        <p:grpSpPr>
          <a:xfrm>
            <a:off x="4267200" y="1676400"/>
            <a:ext cx="990600" cy="304800"/>
            <a:chOff x="2971800" y="1676400"/>
            <a:chExt cx="478630" cy="143670"/>
          </a:xfrm>
        </p:grpSpPr>
        <p:cxnSp>
          <p:nvCxnSpPr>
            <p:cNvPr id="89" name="Connecteur droit 88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e 94"/>
          <p:cNvGrpSpPr/>
          <p:nvPr/>
        </p:nvGrpSpPr>
        <p:grpSpPr>
          <a:xfrm>
            <a:off x="4191000" y="2057400"/>
            <a:ext cx="990600" cy="304800"/>
            <a:chOff x="2971800" y="1676400"/>
            <a:chExt cx="478630" cy="143670"/>
          </a:xfrm>
        </p:grpSpPr>
        <p:cxnSp>
          <p:nvCxnSpPr>
            <p:cNvPr id="96" name="Connecteur droit 95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e 101"/>
          <p:cNvGrpSpPr/>
          <p:nvPr/>
        </p:nvGrpSpPr>
        <p:grpSpPr>
          <a:xfrm>
            <a:off x="4343400" y="2514600"/>
            <a:ext cx="990600" cy="304800"/>
            <a:chOff x="2971800" y="1676400"/>
            <a:chExt cx="478630" cy="143670"/>
          </a:xfrm>
        </p:grpSpPr>
        <p:cxnSp>
          <p:nvCxnSpPr>
            <p:cNvPr id="103" name="Connecteur droit 102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08"/>
          <p:cNvGrpSpPr/>
          <p:nvPr/>
        </p:nvGrpSpPr>
        <p:grpSpPr>
          <a:xfrm>
            <a:off x="4267200" y="2895600"/>
            <a:ext cx="990600" cy="304800"/>
            <a:chOff x="2971800" y="1676400"/>
            <a:chExt cx="478630" cy="143670"/>
          </a:xfrm>
        </p:grpSpPr>
        <p:cxnSp>
          <p:nvCxnSpPr>
            <p:cNvPr id="110" name="Connecteur droit 109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15"/>
          <p:cNvGrpSpPr/>
          <p:nvPr/>
        </p:nvGrpSpPr>
        <p:grpSpPr>
          <a:xfrm>
            <a:off x="6553200" y="2286000"/>
            <a:ext cx="990600" cy="304800"/>
            <a:chOff x="2971800" y="1676400"/>
            <a:chExt cx="478630" cy="143670"/>
          </a:xfrm>
        </p:grpSpPr>
        <p:cxnSp>
          <p:nvCxnSpPr>
            <p:cNvPr id="117" name="Connecteur droit 116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" name="ZoneTexte 122"/>
          <p:cNvSpPr txBox="1"/>
          <p:nvPr/>
        </p:nvSpPr>
        <p:spPr>
          <a:xfrm>
            <a:off x="3962400" y="3276600"/>
            <a:ext cx="148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 =</a:t>
            </a:r>
          </a:p>
          <a:p>
            <a:r>
              <a:rPr lang="fr-FR" dirty="0" smtClean="0"/>
              <a:t>N </a:t>
            </a:r>
            <a:r>
              <a:rPr lang="fr-FR" dirty="0" err="1" smtClean="0"/>
              <a:t>spike</a:t>
            </a:r>
            <a:r>
              <a:rPr lang="fr-FR" dirty="0" smtClean="0"/>
              <a:t> trains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6414795" y="2819400"/>
            <a:ext cx="13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=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spike</a:t>
            </a:r>
            <a:r>
              <a:rPr lang="fr-FR" dirty="0" smtClean="0"/>
              <a:t> train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987824" y="4976008"/>
            <a:ext cx="4063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A </a:t>
            </a:r>
            <a:r>
              <a:rPr lang="fr-FR" u="sng" dirty="0" err="1" smtClean="0"/>
              <a:t>neuron</a:t>
            </a:r>
            <a:r>
              <a:rPr lang="fr-FR" u="sng" dirty="0" smtClean="0"/>
              <a:t> model </a:t>
            </a:r>
            <a:r>
              <a:rPr lang="fr-FR" u="sng" dirty="0" err="1" smtClean="0"/>
              <a:t>is</a:t>
            </a:r>
            <a:r>
              <a:rPr lang="fr-FR" u="sng" dirty="0" smtClean="0"/>
              <a:t> </a:t>
            </a:r>
            <a:r>
              <a:rPr lang="fr-FR" u="sng" dirty="0" err="1" smtClean="0"/>
              <a:t>defined</a:t>
            </a:r>
            <a:r>
              <a:rPr lang="fr-FR" u="sng" dirty="0" smtClean="0"/>
              <a:t> by: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a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received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the condition for </a:t>
            </a:r>
            <a:r>
              <a:rPr lang="fr-FR" dirty="0" err="1" smtClean="0"/>
              <a:t>spiking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a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endParaRPr lang="fr-FR" dirty="0"/>
          </a:p>
        </p:txBody>
      </p:sp>
      <p:sp>
        <p:nvSpPr>
          <p:cNvPr id="95" name="Accolade fermante 94"/>
          <p:cNvSpPr/>
          <p:nvPr/>
        </p:nvSpPr>
        <p:spPr>
          <a:xfrm>
            <a:off x="7020272" y="5229200"/>
            <a:ext cx="360040" cy="8640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Accolade fermante 101"/>
          <p:cNvSpPr/>
          <p:nvPr/>
        </p:nvSpPr>
        <p:spPr>
          <a:xfrm>
            <a:off x="7020272" y="6165304"/>
            <a:ext cx="360040" cy="2880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7452320" y="5445224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discrete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7452320" y="6093296"/>
            <a:ext cx="169168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40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5" grpId="0" animBg="1"/>
      <p:bldP spid="102" grpId="0" animBg="1"/>
      <p:bldP spid="109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Spiking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grpSp>
        <p:nvGrpSpPr>
          <p:cNvPr id="4" name="Groupe 152"/>
          <p:cNvGrpSpPr>
            <a:grpSpLocks noChangeAspect="1"/>
          </p:cNvGrpSpPr>
          <p:nvPr/>
        </p:nvGrpSpPr>
        <p:grpSpPr>
          <a:xfrm>
            <a:off x="2042592" y="1565176"/>
            <a:ext cx="1000132" cy="1285884"/>
            <a:chOff x="5214942" y="2143116"/>
            <a:chExt cx="500066" cy="642942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5214942" y="2143116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5214942" y="2357430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5214942" y="2500306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5214942" y="2571744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7"/>
          <p:cNvGrpSpPr/>
          <p:nvPr/>
        </p:nvGrpSpPr>
        <p:grpSpPr>
          <a:xfrm>
            <a:off x="899592" y="1412776"/>
            <a:ext cx="990600" cy="304800"/>
            <a:chOff x="2971800" y="1676400"/>
            <a:chExt cx="478630" cy="143670"/>
          </a:xfrm>
        </p:grpSpPr>
        <p:cxnSp>
          <p:nvCxnSpPr>
            <p:cNvPr id="89" name="Connecteur droit 88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e 94"/>
          <p:cNvGrpSpPr/>
          <p:nvPr/>
        </p:nvGrpSpPr>
        <p:grpSpPr>
          <a:xfrm>
            <a:off x="823392" y="1793776"/>
            <a:ext cx="990600" cy="304800"/>
            <a:chOff x="2971800" y="1676400"/>
            <a:chExt cx="478630" cy="143670"/>
          </a:xfrm>
        </p:grpSpPr>
        <p:cxnSp>
          <p:nvCxnSpPr>
            <p:cNvPr id="96" name="Connecteur droit 95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e 101"/>
          <p:cNvGrpSpPr/>
          <p:nvPr/>
        </p:nvGrpSpPr>
        <p:grpSpPr>
          <a:xfrm>
            <a:off x="975792" y="2250976"/>
            <a:ext cx="990600" cy="304800"/>
            <a:chOff x="2971800" y="1676400"/>
            <a:chExt cx="478630" cy="143670"/>
          </a:xfrm>
        </p:grpSpPr>
        <p:cxnSp>
          <p:nvCxnSpPr>
            <p:cNvPr id="103" name="Connecteur droit 102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08"/>
          <p:cNvGrpSpPr/>
          <p:nvPr/>
        </p:nvGrpSpPr>
        <p:grpSpPr>
          <a:xfrm>
            <a:off x="899592" y="2631976"/>
            <a:ext cx="990600" cy="304800"/>
            <a:chOff x="2971800" y="1676400"/>
            <a:chExt cx="478630" cy="143670"/>
          </a:xfrm>
        </p:grpSpPr>
        <p:cxnSp>
          <p:nvCxnSpPr>
            <p:cNvPr id="110" name="Connecteur droit 109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15"/>
          <p:cNvGrpSpPr/>
          <p:nvPr/>
        </p:nvGrpSpPr>
        <p:grpSpPr>
          <a:xfrm>
            <a:off x="3185592" y="2022376"/>
            <a:ext cx="990600" cy="304800"/>
            <a:chOff x="2971800" y="1676400"/>
            <a:chExt cx="478630" cy="143670"/>
          </a:xfrm>
        </p:grpSpPr>
        <p:cxnSp>
          <p:nvCxnSpPr>
            <p:cNvPr id="117" name="Connecteur droit 116"/>
            <p:cNvCxnSpPr/>
            <p:nvPr/>
          </p:nvCxnSpPr>
          <p:spPr>
            <a:xfrm rot="5400000">
              <a:off x="29011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5400000">
              <a:off x="305355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3129756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3162296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5400000">
              <a:off x="3225798" y="1747838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5400000">
              <a:off x="3378198" y="1747044"/>
              <a:ext cx="142876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" name="ZoneTexte 122"/>
          <p:cNvSpPr txBox="1"/>
          <p:nvPr/>
        </p:nvSpPr>
        <p:spPr>
          <a:xfrm>
            <a:off x="594792" y="3012976"/>
            <a:ext cx="148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 =</a:t>
            </a:r>
          </a:p>
          <a:p>
            <a:r>
              <a:rPr lang="fr-FR" dirty="0" smtClean="0"/>
              <a:t>N </a:t>
            </a:r>
            <a:r>
              <a:rPr lang="fr-FR" dirty="0" err="1" smtClean="0"/>
              <a:t>spike</a:t>
            </a:r>
            <a:r>
              <a:rPr lang="fr-FR" dirty="0" smtClean="0"/>
              <a:t> trains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3047187" y="2555776"/>
            <a:ext cx="13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=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spike</a:t>
            </a:r>
            <a:r>
              <a:rPr lang="fr-FR" dirty="0" smtClean="0"/>
              <a:t> train</a:t>
            </a:r>
            <a:endParaRPr lang="fr-FR" dirty="0"/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432573" cy="26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51520" y="4581128"/>
            <a:ext cx="37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=&gt; </a:t>
            </a:r>
            <a:r>
              <a:rPr lang="fr-FR" dirty="0" err="1" smtClean="0"/>
              <a:t>Many</a:t>
            </a:r>
            <a:r>
              <a:rPr lang="fr-FR" dirty="0" smtClean="0"/>
              <a:t> more structural </a:t>
            </a:r>
            <a:r>
              <a:rPr lang="fr-FR" dirty="0" err="1" smtClean="0"/>
              <a:t>parameters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868144" y="2060848"/>
            <a:ext cx="140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Time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back!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110" y="5075892"/>
            <a:ext cx="122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« </a:t>
            </a:r>
            <a:r>
              <a:rPr lang="fr-FR" i="1" dirty="0" err="1" smtClean="0"/>
              <a:t>weight</a:t>
            </a:r>
            <a:r>
              <a:rPr lang="fr-FR" i="1" dirty="0" smtClean="0"/>
              <a:t> »</a:t>
            </a:r>
            <a:endParaRPr lang="fr-FR" i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72000" y="5085184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99992" y="5517232"/>
            <a:ext cx="104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duration</a:t>
            </a:r>
            <a:endParaRPr lang="fr-FR" i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572000" y="5589240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39552" y="5949280"/>
            <a:ext cx="199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+ conduction </a:t>
            </a:r>
            <a:r>
              <a:rPr lang="fr-FR" i="1" dirty="0" err="1" smtClean="0"/>
              <a:t>delay</a:t>
            </a:r>
            <a:endParaRPr lang="fr-FR" i="1" dirty="0" smtClean="0"/>
          </a:p>
          <a:p>
            <a:r>
              <a:rPr lang="fr-FR" i="1" dirty="0" err="1" smtClean="0"/>
              <a:t>etc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483768" y="6453336"/>
            <a:ext cx="15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connectionism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059832" y="6309320"/>
            <a:ext cx="42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X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know about </a:t>
            </a:r>
            <a:r>
              <a:rPr lang="fr-FR" dirty="0" err="1" smtClean="0"/>
              <a:t>learning</a:t>
            </a:r>
            <a:r>
              <a:rPr lang="fr-FR" dirty="0" smtClean="0"/>
              <a:t> for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844824"/>
            <a:ext cx="172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nothing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204864"/>
            <a:ext cx="470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But: about </a:t>
            </a:r>
            <a:r>
              <a:rPr lang="fr-FR" i="1" dirty="0" err="1" smtClean="0"/>
              <a:t>every</a:t>
            </a:r>
            <a:r>
              <a:rPr lang="fr-FR" i="1" dirty="0" smtClean="0"/>
              <a:t> </a:t>
            </a:r>
            <a:r>
              <a:rPr lang="fr-FR" i="1" dirty="0" err="1" smtClean="0"/>
              <a:t>element</a:t>
            </a:r>
            <a:r>
              <a:rPr lang="fr-FR" i="1" dirty="0" smtClean="0"/>
              <a:t> of structure </a:t>
            </a:r>
            <a:r>
              <a:rPr lang="fr-FR" i="1" dirty="0" err="1" smtClean="0"/>
              <a:t>is</a:t>
            </a:r>
            <a:r>
              <a:rPr lang="fr-FR" i="1" dirty="0" smtClean="0"/>
              <a:t> plastic</a:t>
            </a:r>
            <a:endParaRPr lang="fr-FR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-1060" t="9294" r="-1" b="49070"/>
          <a:stretch/>
        </p:blipFill>
        <p:spPr>
          <a:xfrm>
            <a:off x="755576" y="3284984"/>
            <a:ext cx="7305686" cy="23042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27784" y="5877272"/>
            <a:ext cx="2525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expression of </a:t>
            </a:r>
            <a:r>
              <a:rPr lang="fr-FR" sz="1600" dirty="0" err="1" smtClean="0"/>
              <a:t>ionic</a:t>
            </a:r>
            <a:r>
              <a:rPr lang="fr-FR" sz="1600" dirty="0" smtClean="0"/>
              <a:t> </a:t>
            </a:r>
            <a:r>
              <a:rPr lang="fr-FR" sz="1600" dirty="0" err="1" smtClean="0"/>
              <a:t>channels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652970" y="6309320"/>
            <a:ext cx="2495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properties</a:t>
            </a:r>
            <a:r>
              <a:rPr lang="fr-FR" sz="1600" dirty="0" smtClean="0"/>
              <a:t> of </a:t>
            </a:r>
            <a:r>
              <a:rPr lang="fr-FR" sz="1600" dirty="0" err="1" smtClean="0"/>
              <a:t>ionic</a:t>
            </a:r>
            <a:r>
              <a:rPr lang="fr-FR" sz="1600" dirty="0" smtClean="0"/>
              <a:t> </a:t>
            </a:r>
            <a:r>
              <a:rPr lang="fr-FR" sz="1600" dirty="0" err="1" smtClean="0"/>
              <a:t>channels</a:t>
            </a:r>
            <a:endParaRPr lang="fr-FR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3229"/>
            <a:ext cx="2402760" cy="10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8218" y="2852936"/>
            <a:ext cx="1871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position of synapses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4048" y="2852936"/>
            <a:ext cx="2211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position of initiation site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868144" y="5373216"/>
            <a:ext cx="16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conduction </a:t>
            </a:r>
            <a:r>
              <a:rPr lang="fr-FR" sz="1600" dirty="0" err="1" smtClean="0"/>
              <a:t>delay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532221" y="5589240"/>
            <a:ext cx="16234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neurotransmitter</a:t>
            </a:r>
            <a:endParaRPr lang="fr-FR" sz="1600" dirty="0"/>
          </a:p>
          <a:p>
            <a:r>
              <a:rPr lang="fr-FR" sz="1600" dirty="0" smtClean="0"/>
              <a:t>release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8224" y="1700808"/>
            <a:ext cx="2425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also</a:t>
            </a:r>
            <a:r>
              <a:rPr lang="fr-FR" i="1" dirty="0" smtClean="0"/>
              <a:t>: </a:t>
            </a:r>
            <a:r>
              <a:rPr lang="fr-FR" i="1" dirty="0" err="1" smtClean="0"/>
              <a:t>plasticity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plastic</a:t>
            </a:r>
          </a:p>
          <a:p>
            <a:r>
              <a:rPr lang="fr-FR" i="1" dirty="0" smtClean="0"/>
              <a:t>(</a:t>
            </a:r>
            <a:r>
              <a:rPr lang="fr-FR" i="1" dirty="0" err="1" smtClean="0"/>
              <a:t>meta-plasticity</a:t>
            </a:r>
            <a:r>
              <a:rPr lang="fr-FR" i="1" dirty="0" smtClean="0"/>
              <a:t>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829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403648" y="1556792"/>
            <a:ext cx="6624736" cy="4608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275856" y="2996952"/>
            <a:ext cx="2808312" cy="17281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future of neural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79912" y="3140968"/>
            <a:ext cx="17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</a:t>
            </a:r>
            <a:r>
              <a:rPr lang="fr-FR" dirty="0" err="1" smtClean="0"/>
              <a:t>urrent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: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707904" y="3789040"/>
            <a:ext cx="1785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synaptic</a:t>
            </a:r>
            <a:r>
              <a:rPr lang="fr-FR" dirty="0" smtClean="0"/>
              <a:t> </a:t>
            </a:r>
            <a:r>
              <a:rPr lang="fr-FR" dirty="0" err="1" smtClean="0"/>
              <a:t>weights</a:t>
            </a:r>
            <a:endParaRPr lang="fr-FR" dirty="0" smtClean="0"/>
          </a:p>
          <a:p>
            <a:pPr algn="ctr"/>
            <a:r>
              <a:rPr lang="fr-FR" dirty="0" err="1" smtClean="0"/>
              <a:t>Hebbian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18494497">
            <a:off x="4910588" y="4186604"/>
            <a:ext cx="15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connectionism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8494497">
            <a:off x="6193690" y="4678064"/>
            <a:ext cx="207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post-</a:t>
            </a:r>
            <a:r>
              <a:rPr lang="fr-FR" b="1" dirty="0" err="1" smtClean="0">
                <a:solidFill>
                  <a:srgbClr val="FFFFFF"/>
                </a:solidFill>
              </a:rPr>
              <a:t>connectionism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5230941"/>
            <a:ext cx="333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else</a:t>
            </a:r>
            <a:endParaRPr lang="fr-FR" dirty="0" smtClean="0"/>
          </a:p>
          <a:p>
            <a:pPr algn="ctr"/>
            <a:r>
              <a:rPr lang="fr-FR" dirty="0" err="1" smtClean="0"/>
              <a:t>plasticity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for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else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94507" y="3491716"/>
            <a:ext cx="98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(no time)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35864" y="2708920"/>
            <a:ext cx="732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(time)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748068" y="4859868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Future </a:t>
            </a:r>
            <a:r>
              <a:rPr lang="fr-FR" dirty="0" err="1" smtClean="0"/>
              <a:t>models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43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simulate</a:t>
            </a:r>
            <a:r>
              <a:rPr lang="fr-FR" dirty="0" smtClean="0"/>
              <a:t> post-</a:t>
            </a:r>
            <a:r>
              <a:rPr lang="fr-FR" dirty="0" err="1" smtClean="0"/>
              <a:t>connectionist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PROBLEM #1: </a:t>
            </a:r>
            <a:r>
              <a:rPr lang="fr-FR" dirty="0" err="1" smtClean="0"/>
              <a:t>Flexibility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=&gt; </a:t>
            </a:r>
            <a:r>
              <a:rPr lang="fr-FR" dirty="0" err="1"/>
              <a:t>standardization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idea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5" name="Picture 2" descr="C:\eclipse\workspace\More Brian\website\bria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1584176" cy="6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940152" y="283377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1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18864" y="422108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PROBLEM #2: Speed and hardware </a:t>
            </a:r>
            <a:r>
              <a:rPr lang="fr-FR" dirty="0" err="1" smtClean="0"/>
              <a:t>implementation</a:t>
            </a:r>
            <a:endParaRPr lang="fr-FR" dirty="0" smtClean="0"/>
          </a:p>
        </p:txBody>
      </p:sp>
      <p:pic>
        <p:nvPicPr>
          <p:cNvPr id="8" name="Picture 2" descr="C:\eclipse\workspace\More Brian\website\bria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85184"/>
            <a:ext cx="1584176" cy="6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940152" y="48499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77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 #1: </a:t>
            </a:r>
            <a:r>
              <a:rPr lang="fr-FR" dirty="0" err="1" smtClean="0"/>
              <a:t>Flexibility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90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29.8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867</Words>
  <Application>Microsoft Macintosh PowerPoint</Application>
  <PresentationFormat>Présentation à l'écran (4:3)</PresentationFormat>
  <Paragraphs>185</Paragraphs>
  <Slides>21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Thème Office</vt:lpstr>
      <vt:lpstr>…quation</vt:lpstr>
      <vt:lpstr>Image</vt:lpstr>
      <vt:lpstr>Présentation PowerPoint</vt:lpstr>
      <vt:lpstr>The old neural models</vt:lpstr>
      <vt:lpstr>The old neural models</vt:lpstr>
      <vt:lpstr>Spiking neuron models</vt:lpstr>
      <vt:lpstr>Spiking neuron models</vt:lpstr>
      <vt:lpstr>What do we know about learning for other parameters?</vt:lpstr>
      <vt:lpstr>The future of neural models</vt:lpstr>
      <vt:lpstr>How to simulate post-connectionist models?</vt:lpstr>
      <vt:lpstr>Problem #1: Flexibility</vt:lpstr>
      <vt:lpstr>The spirit of </vt:lpstr>
      <vt:lpstr>An example</vt:lpstr>
      <vt:lpstr>Example: synaptic plasticity</vt:lpstr>
      <vt:lpstr>Problem #2: speed &amp; hardware</vt:lpstr>
      <vt:lpstr>Brian code generation</vt:lpstr>
      <vt:lpstr>Code generation</vt:lpstr>
      <vt:lpstr>Code generation</vt:lpstr>
      <vt:lpstr>Brian runtime mode</vt:lpstr>
      <vt:lpstr>Brian standalone mode</vt:lpstr>
      <vt:lpstr>Brian standalone mode</vt:lpstr>
      <vt:lpstr>The future of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Romain</dc:creator>
  <cp:lastModifiedBy>Romain Brette</cp:lastModifiedBy>
  <cp:revision>465</cp:revision>
  <dcterms:created xsi:type="dcterms:W3CDTF">2010-01-14T18:38:30Z</dcterms:created>
  <dcterms:modified xsi:type="dcterms:W3CDTF">2015-02-26T17:15:16Z</dcterms:modified>
</cp:coreProperties>
</file>