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71" r:id="rId3"/>
    <p:sldId id="473" r:id="rId4"/>
    <p:sldId id="475" r:id="rId5"/>
    <p:sldId id="481" r:id="rId6"/>
    <p:sldId id="482" r:id="rId7"/>
    <p:sldId id="483" r:id="rId8"/>
    <p:sldId id="484" r:id="rId9"/>
    <p:sldId id="490" r:id="rId10"/>
    <p:sldId id="476" r:id="rId11"/>
    <p:sldId id="485" r:id="rId12"/>
    <p:sldId id="487" r:id="rId13"/>
    <p:sldId id="499" r:id="rId14"/>
    <p:sldId id="500" r:id="rId15"/>
    <p:sldId id="488" r:id="rId16"/>
    <p:sldId id="491" r:id="rId17"/>
    <p:sldId id="477" r:id="rId18"/>
    <p:sldId id="492" r:id="rId19"/>
    <p:sldId id="494" r:id="rId20"/>
    <p:sldId id="496" r:id="rId21"/>
    <p:sldId id="495" r:id="rId22"/>
    <p:sldId id="497" r:id="rId23"/>
    <p:sldId id="498" r:id="rId24"/>
    <p:sldId id="472" r:id="rId25"/>
    <p:sldId id="501" r:id="rId26"/>
    <p:sldId id="50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88986" autoAdjust="0"/>
  </p:normalViewPr>
  <p:slideViewPr>
    <p:cSldViewPr>
      <p:cViewPr varScale="1">
        <p:scale>
          <a:sx n="91" d="100"/>
          <a:sy n="91" d="100"/>
        </p:scale>
        <p:origin x="-5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C266-B027-4617-825F-9C51B5CBEF75}" type="datetimeFigureOut">
              <a:rPr lang="fr-FR" smtClean="0"/>
              <a:pPr/>
              <a:t>17/07/2013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CEAE-91C2-457E-8662-C5969F0467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8527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Definition</a:t>
            </a:r>
            <a:r>
              <a:rPr lang="fr-FR" dirty="0" smtClean="0"/>
              <a:t> in 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broad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sense</a:t>
            </a:r>
            <a:r>
              <a:rPr lang="fr-FR" baseline="0" dirty="0" smtClean="0"/>
              <a:t>.</a:t>
            </a:r>
            <a:endParaRPr lang="fr-FR" dirty="0" smtClean="0"/>
          </a:p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the </a:t>
            </a:r>
            <a:r>
              <a:rPr lang="fr-FR" dirty="0" err="1" smtClean="0"/>
              <a:t>sound</a:t>
            </a:r>
            <a:r>
              <a:rPr lang="fr-FR" dirty="0" smtClean="0"/>
              <a:t> come </a:t>
            </a:r>
            <a:r>
              <a:rPr lang="fr-FR" dirty="0" err="1" smtClean="0"/>
              <a:t>from</a:t>
            </a:r>
            <a:r>
              <a:rPr lang="fr-FR" dirty="0" smtClean="0"/>
              <a:t>.</a:t>
            </a:r>
          </a:p>
          <a:p>
            <a:r>
              <a:rPr lang="fr-FR" dirty="0" smtClean="0"/>
              <a:t>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classical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representationalist</a:t>
            </a:r>
            <a:r>
              <a:rPr lang="fr-FR" baseline="0" dirty="0" smtClean="0"/>
              <a:t>. </a:t>
            </a:r>
            <a:r>
              <a:rPr lang="fr-FR" dirty="0" smtClean="0"/>
              <a:t>Action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disconnected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perception.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6795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Neural </a:t>
            </a:r>
            <a:r>
              <a:rPr lang="fr-FR" dirty="0" err="1" smtClean="0"/>
              <a:t>representations</a:t>
            </a:r>
            <a:r>
              <a:rPr lang="fr-FR" dirty="0" smtClean="0"/>
              <a:t> in the </a:t>
            </a:r>
            <a:r>
              <a:rPr lang="fr-FR" dirty="0" err="1" smtClean="0"/>
              <a:t>mind</a:t>
            </a:r>
            <a:r>
              <a:rPr lang="fr-FR" baseline="0" dirty="0" smtClean="0"/>
              <a:t> of the observer.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6341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17/07/2013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Romain Brette</a:t>
            </a:r>
          </a:p>
          <a:p>
            <a:r>
              <a:rPr lang="fr-FR" dirty="0" smtClean="0"/>
              <a:t>Ecole Normale Supérieure, Paris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32240" y="6381328"/>
            <a:ext cx="222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romain.brette@ens.fr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Philosophy of the spike</a:t>
            </a:r>
            <a:endParaRPr lang="en-US" dirty="0" smtClean="0"/>
          </a:p>
        </p:txBody>
      </p:sp>
    </p:spTree>
  </p:cSld>
  <p:clrMapOvr>
    <a:masterClrMapping/>
  </p:clrMapOvr>
  <p:transition advTm="479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“Neural responses are variable in vivo, therefore neural codes can only be based on rates”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4680520" cy="2925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316161"/>
      </p:ext>
    </p:extLst>
  </p:cSld>
  <p:clrMapOvr>
    <a:masterClrMapping/>
  </p:clrMapOvr>
  <p:transition advTm="2672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Neural variability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75492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Temporal </a:t>
            </a:r>
            <a:r>
              <a:rPr lang="fr-FR" u="sng" dirty="0" err="1" smtClean="0"/>
              <a:t>irregularity</a:t>
            </a:r>
            <a:endParaRPr lang="en-US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1" y="2060848"/>
            <a:ext cx="4346126" cy="113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53" r="54691" b="14449"/>
          <a:stretch>
            <a:fillRect/>
          </a:stretch>
        </p:blipFill>
        <p:spPr bwMode="auto">
          <a:xfrm>
            <a:off x="7159883" y="1979833"/>
            <a:ext cx="1183690" cy="110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1519860" cy="13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0297" y="3090289"/>
            <a:ext cx="108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rate (Hz), V1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574540" y="3018281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ISI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77868" y="3383763"/>
            <a:ext cx="255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Close to Poisson </a:t>
            </a:r>
            <a:r>
              <a:rPr lang="fr-FR" dirty="0" err="1" smtClean="0"/>
              <a:t>statistics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6206" y="3750905"/>
            <a:ext cx="690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Rate-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: </a:t>
            </a:r>
            <a:r>
              <a:rPr lang="fr-FR" dirty="0" err="1" smtClean="0"/>
              <a:t>spike</a:t>
            </a:r>
            <a:r>
              <a:rPr lang="fr-FR" dirty="0" smtClean="0"/>
              <a:t> trains have Poisson </a:t>
            </a:r>
            <a:r>
              <a:rPr lang="fr-FR" dirty="0" err="1" smtClean="0"/>
              <a:t>statistics</a:t>
            </a:r>
            <a:r>
              <a:rPr lang="fr-FR" dirty="0" smtClean="0"/>
              <a:t> (ad hoc </a:t>
            </a:r>
            <a:r>
              <a:rPr lang="fr-FR" dirty="0" err="1" smtClean="0"/>
              <a:t>hypothesis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005" y="4139788"/>
            <a:ext cx="737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Spike-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: </a:t>
            </a:r>
            <a:r>
              <a:rPr lang="fr-FR" dirty="0" err="1" smtClean="0"/>
              <a:t>spike</a:t>
            </a:r>
            <a:r>
              <a:rPr lang="fr-FR" dirty="0" smtClean="0"/>
              <a:t> trains have Poisson </a:t>
            </a:r>
            <a:r>
              <a:rPr lang="fr-FR" dirty="0" err="1" smtClean="0"/>
              <a:t>statistics</a:t>
            </a:r>
            <a:r>
              <a:rPr lang="fr-FR" dirty="0" smtClean="0"/>
              <a:t> (maximum information)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422158" y="5158956"/>
            <a:ext cx="2349642" cy="1582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07" y="4717175"/>
            <a:ext cx="22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Lack</a:t>
            </a:r>
            <a:r>
              <a:rPr lang="fr-FR" u="sng" dirty="0" smtClean="0"/>
              <a:t> of </a:t>
            </a:r>
            <a:r>
              <a:rPr lang="fr-FR" u="sng" dirty="0" err="1" smtClean="0"/>
              <a:t>reproducibility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5501452"/>
            <a:ext cx="3965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dirty="0" err="1"/>
              <a:t>empirically</a:t>
            </a:r>
            <a:r>
              <a:rPr lang="fr-FR" dirty="0"/>
              <a:t> </a:t>
            </a:r>
            <a:r>
              <a:rPr lang="fr-FR" dirty="0" err="1"/>
              <a:t>questionable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uncontrolled</a:t>
            </a:r>
            <a:r>
              <a:rPr lang="fr-FR" dirty="0" smtClean="0"/>
              <a:t> variable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6300028"/>
            <a:ext cx="511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But </a:t>
            </a:r>
            <a:r>
              <a:rPr lang="fr-FR" i="1" dirty="0" err="1" smtClean="0"/>
              <a:t>let’s</a:t>
            </a:r>
            <a:r>
              <a:rPr lang="fr-FR" i="1" dirty="0" smtClean="0"/>
              <a:t> assume </a:t>
            </a:r>
            <a:r>
              <a:rPr lang="fr-FR" i="1" dirty="0" err="1" smtClean="0"/>
              <a:t>it’s</a:t>
            </a:r>
            <a:r>
              <a:rPr lang="fr-FR" i="1" dirty="0" smtClean="0"/>
              <a:t> </a:t>
            </a:r>
            <a:r>
              <a:rPr lang="fr-FR" i="1" dirty="0" err="1" smtClean="0"/>
              <a:t>true</a:t>
            </a:r>
            <a:r>
              <a:rPr lang="fr-FR" i="1" dirty="0" smtClean="0"/>
              <a:t> and examine the argument!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53109891"/>
      </p:ext>
    </p:extLst>
  </p:cSld>
  <p:clrMapOvr>
    <a:masterClrMapping/>
  </p:clrMapOvr>
  <p:transition advTm="157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 </a:t>
            </a:r>
            <a:r>
              <a:rPr lang="fr-FR" dirty="0" err="1" smtClean="0"/>
              <a:t>reproducibility</a:t>
            </a:r>
            <a:r>
              <a:rPr lang="fr-FR" dirty="0" smtClean="0"/>
              <a:t> =&gt; rate-</a:t>
            </a:r>
            <a:r>
              <a:rPr lang="fr-FR" dirty="0" err="1" smtClean="0"/>
              <a:t>based</a:t>
            </a:r>
            <a:r>
              <a:rPr lang="fr-FR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457200" y="1443528"/>
            <a:ext cx="2349642" cy="1582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1865402"/>
            <a:ext cx="508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reproducibility</a:t>
            </a:r>
            <a:r>
              <a:rPr lang="fr-FR" dirty="0" smtClean="0"/>
              <a:t> =&gt; </a:t>
            </a:r>
            <a:r>
              <a:rPr lang="fr-FR" dirty="0" err="1" smtClean="0"/>
              <a:t>either</a:t>
            </a:r>
            <a:r>
              <a:rPr lang="fr-FR" dirty="0" smtClean="0"/>
              <a:t> </a:t>
            </a:r>
            <a:r>
              <a:rPr lang="fr-FR" dirty="0" err="1" smtClean="0"/>
              <a:t>stochastic</a:t>
            </a:r>
            <a:r>
              <a:rPr lang="fr-FR" dirty="0" smtClean="0"/>
              <a:t> or </a:t>
            </a:r>
            <a:r>
              <a:rPr lang="fr-FR" dirty="0" err="1" smtClean="0"/>
              <a:t>chaotic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8383" y="2682498"/>
            <a:ext cx="475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about </a:t>
            </a:r>
            <a:r>
              <a:rPr lang="fr-FR" dirty="0" err="1" smtClean="0"/>
              <a:t>stochastic</a:t>
            </a:r>
            <a:r>
              <a:rPr lang="fr-FR" dirty="0" smtClean="0"/>
              <a:t>/</a:t>
            </a:r>
            <a:r>
              <a:rPr lang="fr-FR" dirty="0" err="1" smtClean="0"/>
              <a:t>chaotic</a:t>
            </a:r>
            <a:r>
              <a:rPr lang="fr-FR" dirty="0" smtClean="0"/>
              <a:t> vs. </a:t>
            </a:r>
            <a:r>
              <a:rPr lang="fr-FR" dirty="0" err="1" smtClean="0"/>
              <a:t>deterministic</a:t>
            </a:r>
            <a:r>
              <a:rPr lang="fr-FR" dirty="0" smtClean="0"/>
              <a:t>,</a:t>
            </a:r>
          </a:p>
          <a:p>
            <a:r>
              <a:rPr lang="fr-FR" dirty="0" smtClean="0"/>
              <a:t>not about rate-</a:t>
            </a:r>
            <a:r>
              <a:rPr lang="fr-FR" dirty="0" err="1" smtClean="0"/>
              <a:t>based</a:t>
            </a:r>
            <a:r>
              <a:rPr lang="fr-FR" dirty="0" smtClean="0"/>
              <a:t> vs. </a:t>
            </a:r>
            <a:r>
              <a:rPr lang="fr-FR" dirty="0" err="1" smtClean="0"/>
              <a:t>spike-based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020" y="3573016"/>
            <a:ext cx="860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Implicit</a:t>
            </a:r>
            <a:r>
              <a:rPr lang="fr-FR" u="sng" dirty="0" smtClean="0"/>
              <a:t> </a:t>
            </a:r>
            <a:r>
              <a:rPr lang="fr-FR" u="sng" dirty="0" err="1" smtClean="0"/>
              <a:t>logic</a:t>
            </a:r>
            <a:endParaRPr lang="fr-FR" dirty="0" smtClean="0"/>
          </a:p>
          <a:p>
            <a:r>
              <a:rPr lang="fr-FR" dirty="0" err="1" smtClean="0"/>
              <a:t>responses</a:t>
            </a:r>
            <a:r>
              <a:rPr lang="fr-FR" dirty="0" smtClean="0"/>
              <a:t> of N </a:t>
            </a:r>
            <a:r>
              <a:rPr lang="fr-FR" dirty="0" err="1" smtClean="0"/>
              <a:t>neurons</a:t>
            </a:r>
            <a:r>
              <a:rPr lang="fr-FR" dirty="0" smtClean="0"/>
              <a:t> are </a:t>
            </a:r>
            <a:r>
              <a:rPr lang="fr-FR" dirty="0" err="1" smtClean="0"/>
              <a:t>irreproducible</a:t>
            </a:r>
            <a:r>
              <a:rPr lang="fr-FR" dirty="0" smtClean="0"/>
              <a:t> =&gt;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N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err="1" smtClean="0"/>
              <a:t>completely</a:t>
            </a:r>
            <a:r>
              <a:rPr lang="fr-FR" dirty="0" smtClean="0"/>
              <a:t> </a:t>
            </a:r>
            <a:r>
              <a:rPr lang="fr-FR" dirty="0" err="1" smtClean="0"/>
              <a:t>characterize</a:t>
            </a:r>
            <a:r>
              <a:rPr lang="fr-FR" dirty="0" smtClean="0"/>
              <a:t> the state of the system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probability</a:t>
            </a:r>
            <a:r>
              <a:rPr lang="fr-FR" dirty="0" smtClean="0"/>
              <a:t> of </a:t>
            </a:r>
            <a:r>
              <a:rPr lang="fr-FR" dirty="0" err="1" smtClean="0"/>
              <a:t>firing</a:t>
            </a:r>
            <a:r>
              <a:rPr lang="fr-FR" dirty="0" smtClean="0"/>
              <a:t> of the </a:t>
            </a:r>
            <a:r>
              <a:rPr lang="fr-FR" dirty="0" err="1" smtClean="0"/>
              <a:t>neurons</a:t>
            </a:r>
            <a:endParaRPr lang="fr-F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08104" y="6237312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pure </a:t>
            </a:r>
            <a:r>
              <a:rPr lang="fr-FR" dirty="0" err="1" smtClean="0"/>
              <a:t>speculation</a:t>
            </a:r>
            <a:r>
              <a:rPr lang="fr-FR" dirty="0" smtClean="0"/>
              <a:t>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99592" y="550544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08085" y="614828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75656" y="56494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19672" y="61653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1720" y="565411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4"/>
          <p:cNvCxnSpPr>
            <a:stCxn id="8" idx="6"/>
            <a:endCxn id="10" idx="2"/>
          </p:cNvCxnSpPr>
          <p:nvPr/>
        </p:nvCxnSpPr>
        <p:spPr>
          <a:xfrm>
            <a:off x="1187624" y="5649457"/>
            <a:ext cx="28803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/>
          <p:cNvCxnSpPr>
            <a:stCxn id="8" idx="5"/>
            <a:endCxn id="9" idx="7"/>
          </p:cNvCxnSpPr>
          <p:nvPr/>
        </p:nvCxnSpPr>
        <p:spPr>
          <a:xfrm>
            <a:off x="1145443" y="5751292"/>
            <a:ext cx="108493" cy="43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8"/>
          <p:cNvCxnSpPr>
            <a:stCxn id="11" idx="2"/>
            <a:endCxn id="9" idx="6"/>
          </p:cNvCxnSpPr>
          <p:nvPr/>
        </p:nvCxnSpPr>
        <p:spPr>
          <a:xfrm flipH="1" flipV="1">
            <a:off x="1296117" y="6292305"/>
            <a:ext cx="323555" cy="1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1"/>
          <p:cNvCxnSpPr>
            <a:stCxn id="10" idx="5"/>
            <a:endCxn id="11" idx="0"/>
          </p:cNvCxnSpPr>
          <p:nvPr/>
        </p:nvCxnSpPr>
        <p:spPr>
          <a:xfrm>
            <a:off x="1721507" y="5895308"/>
            <a:ext cx="42181" cy="26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4"/>
          <p:cNvCxnSpPr>
            <a:stCxn id="10" idx="6"/>
            <a:endCxn id="12" idx="3"/>
          </p:cNvCxnSpPr>
          <p:nvPr/>
        </p:nvCxnSpPr>
        <p:spPr>
          <a:xfrm>
            <a:off x="1763688" y="5793473"/>
            <a:ext cx="330213" cy="10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7"/>
          <p:cNvCxnSpPr>
            <a:stCxn id="12" idx="4"/>
            <a:endCxn id="11" idx="6"/>
          </p:cNvCxnSpPr>
          <p:nvPr/>
        </p:nvCxnSpPr>
        <p:spPr>
          <a:xfrm flipH="1">
            <a:off x="1907704" y="5942151"/>
            <a:ext cx="288032" cy="36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281692570"/>
      </p:ext>
    </p:extLst>
  </p:cSld>
  <p:clrMapOvr>
    <a:masterClrMapping/>
  </p:clrMapOvr>
  <p:transition advTm="126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counter-example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926214" y="5086948"/>
            <a:ext cx="2349642" cy="1582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1340768"/>
            <a:ext cx="190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 smtClean="0"/>
              <a:t>Sparse</a:t>
            </a:r>
            <a:r>
              <a:rPr lang="fr-FR" sz="2400" u="sng" dirty="0" smtClean="0"/>
              <a:t> </a:t>
            </a:r>
            <a:r>
              <a:rPr lang="fr-FR" sz="2400" u="sng" dirty="0" err="1" smtClean="0"/>
              <a:t>coding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74953" y="2060848"/>
            <a:ext cx="366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Imagine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code </a:t>
            </a:r>
            <a:r>
              <a:rPr lang="fr-FR" dirty="0" err="1" smtClean="0"/>
              <a:t>this</a:t>
            </a:r>
            <a:r>
              <a:rPr lang="fr-FR" dirty="0" smtClean="0"/>
              <a:t> signal: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3203848" y="1988840"/>
            <a:ext cx="2232248" cy="79208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140968"/>
            <a:ext cx="919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spike</a:t>
            </a:r>
            <a:r>
              <a:rPr lang="fr-FR" dirty="0" smtClean="0"/>
              <a:t> trains of N </a:t>
            </a:r>
            <a:r>
              <a:rPr lang="fr-FR" dirty="0" err="1" smtClean="0"/>
              <a:t>neurons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reconstruct</a:t>
            </a:r>
            <a:r>
              <a:rPr lang="fr-FR" dirty="0" smtClean="0"/>
              <a:t> the signal by </a:t>
            </a:r>
            <a:r>
              <a:rPr lang="fr-FR" dirty="0" err="1" smtClean="0"/>
              <a:t>summing</a:t>
            </a:r>
            <a:r>
              <a:rPr lang="fr-FR" dirty="0" smtClean="0"/>
              <a:t> the </a:t>
            </a:r>
            <a:r>
              <a:rPr lang="fr-FR" dirty="0" err="1" smtClean="0"/>
              <a:t>PSPs</a:t>
            </a:r>
            <a:endParaRPr lang="fr-FR" dirty="0" smtClean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491880" y="3525763"/>
                <a:ext cx="2282291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𝑃𝑆𝑃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25763"/>
                <a:ext cx="2282291" cy="70352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98782" y="4229289"/>
            <a:ext cx="546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degenerate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many</a:t>
            </a:r>
            <a:r>
              <a:rPr lang="fr-FR" dirty="0" smtClean="0"/>
              <a:t> solutions.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2464" y="4654900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 flipV="1">
            <a:off x="4788024" y="5086948"/>
            <a:ext cx="2349642" cy="1582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4274" y="46549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3932" y="3643933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given</a:t>
            </a:r>
            <a:r>
              <a:rPr lang="fr-FR" dirty="0" smtClean="0"/>
              <a:t> rate)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20830604"/>
      </p:ext>
    </p:extLst>
  </p:cSld>
  <p:clrMapOvr>
    <a:masterClrMapping/>
  </p:clrMapOvr>
  <p:transition advTm="137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counter-example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998222" y="2780928"/>
            <a:ext cx="2349642" cy="1582412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563888" y="1219743"/>
                <a:ext cx="2282291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𝑃𝑆𝑃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219743"/>
                <a:ext cx="2282291" cy="70352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70790" y="1923269"/>
            <a:ext cx="546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degenerate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many</a:t>
            </a:r>
            <a:r>
              <a:rPr lang="fr-FR" dirty="0" smtClean="0"/>
              <a:t> solutions.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472" y="2348880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 flipV="1">
            <a:off x="4860032" y="2780928"/>
            <a:ext cx="2349642" cy="1582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6282" y="234888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87624" y="4778247"/>
                <a:ext cx="6479915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fr-FR" dirty="0" smtClean="0"/>
                  <a:t>It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variable</a:t>
                </a:r>
              </a:p>
              <a:p>
                <a:pPr marL="342900" indent="-342900">
                  <a:buAutoNum type="arabicParenR"/>
                </a:pPr>
                <a:r>
                  <a:rPr lang="fr-FR" dirty="0" smtClean="0"/>
                  <a:t>It </a:t>
                </a:r>
                <a:r>
                  <a:rPr lang="fr-FR" dirty="0" err="1" smtClean="0"/>
                  <a:t>cannot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reduced</a:t>
                </a:r>
                <a:r>
                  <a:rPr lang="fr-FR" dirty="0" smtClean="0"/>
                  <a:t> to rates, </a:t>
                </a:r>
                <a:r>
                  <a:rPr lang="fr-FR" dirty="0" err="1" smtClean="0"/>
                  <a:t>because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error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in 1/N, not 1/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fr-FR" dirty="0" smtClean="0"/>
                  <a:t>N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78247"/>
                <a:ext cx="6479915" cy="6669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847" t="-5505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583279962"/>
      </p:ext>
    </p:extLst>
  </p:cSld>
  <p:clrMapOvr>
    <a:masterClrMapping/>
  </p:clrMapOvr>
  <p:transition advTm="31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EF0ED"/>
              </a:clrFrom>
              <a:clrTo>
                <a:srgbClr val="EEF0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224"/>
          <a:stretch/>
        </p:blipFill>
        <p:spPr>
          <a:xfrm>
            <a:off x="6300192" y="188640"/>
            <a:ext cx="2880320" cy="1933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argument </a:t>
            </a:r>
            <a:r>
              <a:rPr lang="fr-FR" dirty="0" err="1" smtClean="0"/>
              <a:t>strikes</a:t>
            </a:r>
            <a:r>
              <a:rPr lang="fr-FR" dirty="0" smtClean="0"/>
              <a:t> 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16722"/>
            <a:ext cx="573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Do rate-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theories</a:t>
            </a:r>
            <a:r>
              <a:rPr lang="fr-FR" sz="2000" dirty="0" smtClean="0"/>
              <a:t> </a:t>
            </a:r>
            <a:r>
              <a:rPr lang="fr-FR" sz="2000" dirty="0" err="1" smtClean="0"/>
              <a:t>account</a:t>
            </a:r>
            <a:r>
              <a:rPr lang="fr-FR" sz="2000" dirty="0" smtClean="0"/>
              <a:t> for neural </a:t>
            </a:r>
            <a:r>
              <a:rPr lang="fr-FR" sz="2000" dirty="0" err="1" smtClean="0"/>
              <a:t>variability</a:t>
            </a:r>
            <a:r>
              <a:rPr lang="fr-FR" sz="2000" dirty="0" smtClean="0"/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0080" y="2564904"/>
            <a:ext cx="8532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 smtClean="0"/>
              <a:t>Rate-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theories</a:t>
            </a:r>
            <a:r>
              <a:rPr lang="fr-FR" sz="2000" dirty="0" smtClean="0"/>
              <a:t> are </a:t>
            </a:r>
            <a:r>
              <a:rPr lang="fr-FR" sz="2000" dirty="0" err="1" smtClean="0"/>
              <a:t>deterministic</a:t>
            </a:r>
            <a:endParaRPr lang="fr-FR" sz="2000" dirty="0"/>
          </a:p>
          <a:p>
            <a:pPr marL="342900" indent="-342900">
              <a:buAutoNum type="arabicParenR"/>
            </a:pPr>
            <a:r>
              <a:rPr lang="fr-FR" sz="2000" dirty="0" err="1" smtClean="0"/>
              <a:t>Deterministic</a:t>
            </a:r>
            <a:r>
              <a:rPr lang="fr-FR" sz="2000" dirty="0" smtClean="0"/>
              <a:t> description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obtained</a:t>
            </a:r>
            <a:r>
              <a:rPr lang="fr-FR" sz="2000" dirty="0" smtClean="0"/>
              <a:t> by </a:t>
            </a:r>
            <a:r>
              <a:rPr lang="fr-FR" sz="2000" dirty="0" err="1" smtClean="0"/>
              <a:t>averaging</a:t>
            </a:r>
            <a:r>
              <a:rPr lang="fr-FR" sz="2000" dirty="0" smtClean="0"/>
              <a:t>, </a:t>
            </a:r>
            <a:r>
              <a:rPr lang="fr-FR" sz="2000" dirty="0" err="1" smtClean="0"/>
              <a:t>a.k.a</a:t>
            </a:r>
            <a:r>
              <a:rPr lang="fr-FR" sz="2000" dirty="0" smtClean="0"/>
              <a:t>. </a:t>
            </a:r>
            <a:r>
              <a:rPr lang="fr-FR" sz="2000" dirty="0" err="1" smtClean="0"/>
              <a:t>removing</a:t>
            </a:r>
            <a:r>
              <a:rPr lang="fr-FR" sz="2000" dirty="0" smtClean="0"/>
              <a:t> </a:t>
            </a:r>
            <a:r>
              <a:rPr lang="fr-FR" sz="2000" dirty="0" err="1" smtClean="0"/>
              <a:t>variability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9095" y="3717032"/>
            <a:ext cx="6107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Rate-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theories</a:t>
            </a:r>
            <a:r>
              <a:rPr lang="fr-FR" sz="2000" dirty="0" smtClean="0"/>
              <a:t> do not </a:t>
            </a:r>
            <a:r>
              <a:rPr lang="fr-FR" sz="2000" u="sng" dirty="0" err="1" smtClean="0"/>
              <a:t>account</a:t>
            </a:r>
            <a:r>
              <a:rPr lang="fr-FR" sz="2000" u="sng" dirty="0" smtClean="0"/>
              <a:t> for</a:t>
            </a:r>
            <a:r>
              <a:rPr lang="fr-FR" sz="2000" dirty="0" smtClean="0"/>
              <a:t> neural </a:t>
            </a:r>
            <a:r>
              <a:rPr lang="fr-FR" sz="2000" dirty="0" err="1" smtClean="0"/>
              <a:t>variability</a:t>
            </a:r>
            <a:r>
              <a:rPr lang="fr-FR" sz="2000" dirty="0" smtClean="0"/>
              <a:t>,</a:t>
            </a:r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u="sng" dirty="0" err="1" smtClean="0"/>
              <a:t>acknowledge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neural </a:t>
            </a:r>
            <a:r>
              <a:rPr lang="fr-FR" sz="2000" dirty="0" err="1" smtClean="0"/>
              <a:t>variability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9301" y="4876317"/>
            <a:ext cx="5920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To </a:t>
            </a:r>
            <a:r>
              <a:rPr lang="fr-FR" sz="2000" u="sng" dirty="0" err="1" smtClean="0"/>
              <a:t>account</a:t>
            </a:r>
            <a:r>
              <a:rPr lang="fr-FR" sz="2000" u="sng" dirty="0" smtClean="0"/>
              <a:t> for</a:t>
            </a:r>
            <a:r>
              <a:rPr lang="fr-FR" sz="2000" dirty="0" smtClean="0"/>
              <a:t> </a:t>
            </a:r>
            <a:r>
              <a:rPr lang="fr-FR" sz="2000" dirty="0" err="1" smtClean="0"/>
              <a:t>variability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spike</a:t>
            </a:r>
            <a:r>
              <a:rPr lang="fr-FR" sz="2000" dirty="0" smtClean="0"/>
              <a:t> trains </a:t>
            </a:r>
            <a:r>
              <a:rPr lang="fr-FR" sz="2000" dirty="0" err="1" smtClean="0"/>
              <a:t>requires</a:t>
            </a:r>
            <a:r>
              <a:rPr lang="fr-FR" sz="2000" dirty="0" smtClean="0"/>
              <a:t> </a:t>
            </a:r>
            <a:r>
              <a:rPr lang="fr-FR" sz="2000" dirty="0" err="1" smtClean="0"/>
              <a:t>spikes</a:t>
            </a:r>
            <a:r>
              <a:rPr lang="fr-FR" sz="2000" dirty="0" smtClean="0"/>
              <a:t>,</a:t>
            </a:r>
          </a:p>
          <a:p>
            <a:r>
              <a:rPr lang="fr-FR" sz="2000" dirty="0" smtClean="0"/>
              <a:t>i.e., a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/</a:t>
            </a:r>
            <a:r>
              <a:rPr lang="fr-FR" sz="2000" dirty="0" err="1" smtClean="0"/>
              <a:t>chaotic</a:t>
            </a:r>
            <a:r>
              <a:rPr lang="fr-FR" sz="2000" dirty="0" smtClean="0"/>
              <a:t> </a:t>
            </a:r>
            <a:r>
              <a:rPr lang="fr-FR" sz="2000" dirty="0" err="1" smtClean="0"/>
              <a:t>spike-based</a:t>
            </a:r>
            <a:r>
              <a:rPr lang="fr-FR" sz="2000" dirty="0" smtClean="0"/>
              <a:t> </a:t>
            </a:r>
            <a:r>
              <a:rPr lang="fr-FR" sz="2000" dirty="0" err="1" smtClean="0"/>
              <a:t>theory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72409995"/>
      </p:ext>
    </p:extLst>
  </p:cSld>
  <p:clrMapOvr>
    <a:masterClrMapping/>
  </p:clrMapOvr>
  <p:transition advTm="644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28" y="1696307"/>
            <a:ext cx="2196244" cy="1372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5616" y="83671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“Neural responses are variable in vivo, therefore neural codes can only be based on rates”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1624" y="3717032"/>
            <a:ext cx="72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Rate-</a:t>
            </a:r>
            <a:r>
              <a:rPr lang="fr-FR" sz="2400" dirty="0" err="1" smtClean="0"/>
              <a:t>based</a:t>
            </a:r>
            <a:r>
              <a:rPr lang="fr-FR" sz="2400" dirty="0" smtClean="0"/>
              <a:t> </a:t>
            </a:r>
            <a:r>
              <a:rPr lang="fr-FR" sz="2400" dirty="0" err="1" smtClean="0"/>
              <a:t>theories</a:t>
            </a:r>
            <a:r>
              <a:rPr lang="fr-FR" sz="2400" dirty="0" smtClean="0"/>
              <a:t> do not </a:t>
            </a:r>
            <a:r>
              <a:rPr lang="fr-FR" sz="2400" u="sng" dirty="0" err="1" smtClean="0"/>
              <a:t>account</a:t>
            </a:r>
            <a:r>
              <a:rPr lang="fr-FR" sz="2400" u="sng" dirty="0" smtClean="0"/>
              <a:t> for</a:t>
            </a:r>
            <a:r>
              <a:rPr lang="fr-FR" sz="2400" dirty="0" smtClean="0"/>
              <a:t> neural </a:t>
            </a:r>
            <a:r>
              <a:rPr lang="fr-FR" sz="2400" dirty="0" err="1" smtClean="0"/>
              <a:t>variability</a:t>
            </a:r>
            <a:r>
              <a:rPr lang="fr-FR" sz="2400" dirty="0" smtClean="0"/>
              <a:t>,</a:t>
            </a:r>
          </a:p>
          <a:p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u="sng" dirty="0" err="1" smtClean="0"/>
              <a:t>acknowledge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neural </a:t>
            </a:r>
            <a:r>
              <a:rPr lang="fr-FR" sz="2400" dirty="0" err="1" smtClean="0"/>
              <a:t>variability</a:t>
            </a:r>
            <a:r>
              <a:rPr lang="fr-FR" sz="2400" dirty="0" smtClean="0"/>
              <a:t>, and </a:t>
            </a:r>
            <a:r>
              <a:rPr lang="fr-FR" sz="2400" dirty="0" err="1" smtClean="0"/>
              <a:t>postulate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irrelevant</a:t>
            </a:r>
            <a:r>
              <a:rPr lang="fr-FR" sz="2400" dirty="0" smtClean="0"/>
              <a:t> (</a:t>
            </a:r>
            <a:r>
              <a:rPr lang="fr-FR" sz="2400" dirty="0" err="1" smtClean="0"/>
              <a:t>averaging</a:t>
            </a:r>
            <a:r>
              <a:rPr lang="fr-FR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1830" y="5334307"/>
            <a:ext cx="7050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To </a:t>
            </a:r>
            <a:r>
              <a:rPr lang="fr-FR" sz="2400" u="sng" dirty="0" err="1" smtClean="0"/>
              <a:t>account</a:t>
            </a:r>
            <a:r>
              <a:rPr lang="fr-FR" sz="2400" u="sng" dirty="0" smtClean="0"/>
              <a:t> for</a:t>
            </a:r>
            <a:r>
              <a:rPr lang="fr-FR" sz="2400" dirty="0" smtClean="0"/>
              <a:t> </a:t>
            </a:r>
            <a:r>
              <a:rPr lang="fr-FR" sz="2400" dirty="0" err="1" smtClean="0"/>
              <a:t>variability</a:t>
            </a:r>
            <a:r>
              <a:rPr lang="fr-FR" sz="2400" dirty="0" smtClean="0"/>
              <a:t> of </a:t>
            </a:r>
            <a:r>
              <a:rPr lang="fr-FR" sz="2400" dirty="0" err="1" smtClean="0"/>
              <a:t>spike</a:t>
            </a:r>
            <a:r>
              <a:rPr lang="fr-FR" sz="2400" dirty="0" smtClean="0"/>
              <a:t> trains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</a:t>
            </a:r>
            <a:r>
              <a:rPr lang="fr-FR" sz="2400" dirty="0" err="1" smtClean="0"/>
              <a:t>spikes</a:t>
            </a:r>
            <a:r>
              <a:rPr lang="fr-FR" sz="2400" dirty="0" smtClean="0"/>
              <a:t>,</a:t>
            </a:r>
          </a:p>
          <a:p>
            <a:r>
              <a:rPr lang="fr-FR" sz="2400" dirty="0" smtClean="0"/>
              <a:t>i.e., a </a:t>
            </a:r>
            <a:r>
              <a:rPr lang="fr-FR" sz="2400" dirty="0" err="1" smtClean="0"/>
              <a:t>stochastic</a:t>
            </a:r>
            <a:r>
              <a:rPr lang="fr-FR" sz="2400" dirty="0" smtClean="0"/>
              <a:t>/</a:t>
            </a:r>
            <a:r>
              <a:rPr lang="fr-FR" sz="2400" dirty="0" err="1" smtClean="0"/>
              <a:t>chaotic</a:t>
            </a:r>
            <a:r>
              <a:rPr lang="fr-FR" sz="2400" dirty="0" smtClean="0"/>
              <a:t> </a:t>
            </a:r>
            <a:r>
              <a:rPr lang="fr-FR" sz="2400" dirty="0" err="1" smtClean="0"/>
              <a:t>spike-based</a:t>
            </a:r>
            <a:r>
              <a:rPr lang="fr-FR" sz="2400" dirty="0" smtClean="0"/>
              <a:t> </a:t>
            </a:r>
            <a:r>
              <a:rPr lang="fr-FR" sz="2400" dirty="0" err="1" smtClean="0"/>
              <a:t>theory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88930576"/>
      </p:ext>
    </p:extLst>
  </p:cSld>
  <p:clrMapOvr>
    <a:masterClrMapping/>
  </p:clrMapOvr>
  <p:transition advTm="4734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“A stochastic spike-based theory is nothing else than a rate-based theory, only at a finer timescale”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2367599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097458"/>
      </p:ext>
    </p:extLst>
  </p:cSld>
  <p:clrMapOvr>
    <a:masterClrMapping/>
  </p:clrMapOvr>
  <p:transition advTm="276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“A stochastic spike-based theory is nothing else than a rate-based theory, only at a finer timescale”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3" t="4152" r="54720" b="80624"/>
          <a:stretch/>
        </p:blipFill>
        <p:spPr>
          <a:xfrm>
            <a:off x="971600" y="1340768"/>
            <a:ext cx="3096344" cy="7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5" t="50000" r="53057" b="32000"/>
          <a:stretch/>
        </p:blipFill>
        <p:spPr>
          <a:xfrm>
            <a:off x="987602" y="2276872"/>
            <a:ext cx="3224358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35" y="1477923"/>
            <a:ext cx="75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spikes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44" y="2375592"/>
            <a:ext cx="55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4515" y="1662589"/>
            <a:ext cx="467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terms</a:t>
            </a:r>
            <a:r>
              <a:rPr lang="fr-FR" dirty="0" smtClean="0"/>
              <a:t> of stimulus-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about the </a:t>
            </a:r>
            <a:r>
              <a:rPr lang="fr-FR" dirty="0" err="1" smtClean="0"/>
              <a:t>same</a:t>
            </a:r>
            <a:r>
              <a:rPr lang="fr-FR" dirty="0" smtClean="0"/>
              <a:t> information in the time-</a:t>
            </a:r>
            <a:r>
              <a:rPr lang="fr-FR" dirty="0" err="1" smtClean="0"/>
              <a:t>varying</a:t>
            </a:r>
            <a:r>
              <a:rPr lang="fr-FR" dirty="0" smtClean="0"/>
              <a:t> rate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58" y="3467101"/>
            <a:ext cx="856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Rate-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postulate</a:t>
            </a:r>
            <a:r>
              <a:rPr lang="fr-FR" dirty="0" smtClean="0"/>
              <a:t>:</a:t>
            </a:r>
          </a:p>
          <a:p>
            <a:pPr marL="342900" indent="-342900">
              <a:buAutoNum type="arabicParenR"/>
            </a:pP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neuron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 a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quantity</a:t>
            </a:r>
            <a:r>
              <a:rPr lang="fr-FR" dirty="0" smtClean="0"/>
              <a:t> r(t) </a:t>
            </a:r>
            <a:r>
              <a:rPr lang="fr-FR" dirty="0" err="1" smtClean="0"/>
              <a:t>whose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r>
              <a:rPr lang="fr-FR" dirty="0" smtClean="0"/>
              <a:t> r</a:t>
            </a:r>
            <a:r>
              <a:rPr lang="fr-FR" baseline="-25000" dirty="0" smtClean="0"/>
              <a:t>i</a:t>
            </a:r>
            <a:r>
              <a:rPr lang="fr-FR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dirty="0" err="1" smtClean="0"/>
              <a:t>spike</a:t>
            </a:r>
            <a:r>
              <a:rPr lang="fr-FR" dirty="0" smtClean="0"/>
              <a:t> trains are </a:t>
            </a:r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r(t) </a:t>
            </a:r>
            <a:r>
              <a:rPr lang="fr-FR" i="1" dirty="0" err="1" smtClean="0"/>
              <a:t>only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9651" y="492155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9651" y="54057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9651" y="61432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79912" y="53964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1985" y="48809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85" y="53274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985" y="610261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n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9" idx="6"/>
          </p:cNvCxnSpPr>
          <p:nvPr/>
        </p:nvCxnSpPr>
        <p:spPr>
          <a:xfrm>
            <a:off x="1037683" y="5065571"/>
            <a:ext cx="365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>
            <a:off x="1547664" y="4947000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 flipH="1">
            <a:off x="1547664" y="5480955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>
            <a:off x="1547664" y="6197707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037682" y="5555333"/>
            <a:ext cx="3659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37683" y="6287276"/>
            <a:ext cx="365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43808" y="5019955"/>
            <a:ext cx="720080" cy="30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43808" y="5547131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43808" y="5693789"/>
            <a:ext cx="792088" cy="57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69917" y="532741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 = f(r</a:t>
            </a:r>
            <a:r>
              <a:rPr lang="fr-FR" baseline="-25000" dirty="0" smtClean="0"/>
              <a:t>1</a:t>
            </a:r>
            <a:r>
              <a:rPr lang="fr-FR" dirty="0" smtClean="0"/>
              <a:t>, r</a:t>
            </a:r>
            <a:r>
              <a:rPr lang="fr-FR" baseline="-25000" dirty="0" smtClean="0"/>
              <a:t>2</a:t>
            </a:r>
            <a:r>
              <a:rPr lang="fr-FR" dirty="0" smtClean="0"/>
              <a:t>, r</a:t>
            </a:r>
            <a:r>
              <a:rPr lang="fr-FR" baseline="-25000" dirty="0" smtClean="0"/>
              <a:t>n</a:t>
            </a:r>
            <a:r>
              <a:rPr lang="fr-FR" dirty="0" smtClean="0"/>
              <a:t>)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01829" y="5528767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 flipH="1">
            <a:off x="6876256" y="5489157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e 15"/>
          <p:cNvSpPr/>
          <p:nvPr/>
        </p:nvSpPr>
        <p:spPr>
          <a:xfrm rot="5400000">
            <a:off x="4926484" y="5204146"/>
            <a:ext cx="360040" cy="12761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39952" y="594928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It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assumed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this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approximately</a:t>
            </a:r>
            <a:r>
              <a:rPr lang="fr-FR" sz="1600" dirty="0" smtClean="0"/>
              <a:t> the </a:t>
            </a:r>
            <a:r>
              <a:rPr lang="fr-FR" sz="1600" dirty="0" err="1" smtClean="0"/>
              <a:t>same</a:t>
            </a:r>
            <a:r>
              <a:rPr lang="fr-FR" sz="1600" dirty="0" smtClean="0"/>
              <a:t> for all </a:t>
            </a:r>
            <a:r>
              <a:rPr lang="fr-FR" sz="1600" dirty="0" err="1" smtClean="0"/>
              <a:t>realizations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067944" y="4921423"/>
            <a:ext cx="90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stochastic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72642" y="5196659"/>
            <a:ext cx="27350" cy="176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730750090"/>
      </p:ext>
    </p:extLst>
  </p:cSld>
  <p:clrMapOvr>
    <a:masterClrMapping/>
  </p:clrMapOvr>
  <p:transition advTm="157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32" grpId="0"/>
      <p:bldP spid="16" grpId="0" animBg="1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“A stochastic spike-based theory is nothing else than a rate-based theory, only at a finer timescale”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856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Rate-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postulate</a:t>
            </a:r>
            <a:r>
              <a:rPr lang="fr-FR" dirty="0" smtClean="0"/>
              <a:t>:</a:t>
            </a:r>
          </a:p>
          <a:p>
            <a:pPr marL="342900" indent="-342900">
              <a:buAutoNum type="arabicParenR"/>
            </a:pP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neuron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 a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quantity</a:t>
            </a:r>
            <a:r>
              <a:rPr lang="fr-FR" dirty="0" smtClean="0"/>
              <a:t> r(t) </a:t>
            </a:r>
            <a:r>
              <a:rPr lang="fr-FR" dirty="0" err="1" smtClean="0"/>
              <a:t>whose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r>
              <a:rPr lang="fr-FR" dirty="0" smtClean="0"/>
              <a:t> r</a:t>
            </a:r>
            <a:r>
              <a:rPr lang="fr-FR" baseline="-25000" dirty="0" smtClean="0"/>
              <a:t>i</a:t>
            </a:r>
            <a:r>
              <a:rPr lang="fr-FR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dirty="0" err="1" smtClean="0"/>
              <a:t>spike</a:t>
            </a:r>
            <a:r>
              <a:rPr lang="fr-FR" dirty="0" smtClean="0"/>
              <a:t> trains are </a:t>
            </a:r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r(t) </a:t>
            </a:r>
            <a:r>
              <a:rPr lang="fr-FR" i="1" dirty="0" err="1" smtClean="0"/>
              <a:t>only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2621" y="272321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2621" y="32074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2621" y="394491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52882" y="31981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4955" y="26825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955" y="312907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955" y="3904269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n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9" idx="6"/>
          </p:cNvCxnSpPr>
          <p:nvPr/>
        </p:nvCxnSpPr>
        <p:spPr>
          <a:xfrm>
            <a:off x="1010653" y="2867230"/>
            <a:ext cx="365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>
            <a:off x="1520634" y="2748659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 flipH="1">
            <a:off x="1520634" y="3282614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>
            <a:off x="1520634" y="3999366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010652" y="3356992"/>
            <a:ext cx="3659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10653" y="4088935"/>
            <a:ext cx="365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6778" y="2821614"/>
            <a:ext cx="720080" cy="30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6778" y="3348790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6778" y="3495448"/>
            <a:ext cx="792088" cy="57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42887" y="3129075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 = f(r</a:t>
            </a:r>
            <a:r>
              <a:rPr lang="fr-FR" baseline="-25000" dirty="0" smtClean="0"/>
              <a:t>1</a:t>
            </a:r>
            <a:r>
              <a:rPr lang="fr-FR" dirty="0" smtClean="0"/>
              <a:t>, r</a:t>
            </a:r>
            <a:r>
              <a:rPr lang="fr-FR" baseline="-25000" dirty="0" smtClean="0"/>
              <a:t>2</a:t>
            </a:r>
            <a:r>
              <a:rPr lang="fr-FR" dirty="0" smtClean="0"/>
              <a:t>, r</a:t>
            </a:r>
            <a:r>
              <a:rPr lang="fr-FR" baseline="-25000" dirty="0" smtClean="0"/>
              <a:t>n</a:t>
            </a:r>
            <a:r>
              <a:rPr lang="fr-FR" dirty="0" smtClean="0"/>
              <a:t>)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74799" y="333042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 flipH="1">
            <a:off x="6849226" y="3290816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e 15"/>
          <p:cNvSpPr/>
          <p:nvPr/>
        </p:nvSpPr>
        <p:spPr>
          <a:xfrm rot="5400000">
            <a:off x="4899454" y="3005805"/>
            <a:ext cx="360040" cy="12761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2922" y="375093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It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assumed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approximately</a:t>
            </a:r>
            <a:r>
              <a:rPr lang="fr-FR" sz="1600" dirty="0"/>
              <a:t> the </a:t>
            </a:r>
            <a:r>
              <a:rPr lang="fr-FR" sz="1600" dirty="0" err="1"/>
              <a:t>same</a:t>
            </a:r>
            <a:r>
              <a:rPr lang="fr-FR" sz="1600" dirty="0"/>
              <a:t> for all </a:t>
            </a:r>
            <a:r>
              <a:rPr lang="fr-FR" sz="1600" dirty="0" err="1"/>
              <a:t>realizations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040914" y="2723082"/>
            <a:ext cx="90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stochastic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45612" y="2998318"/>
            <a:ext cx="27350" cy="176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1348" y="4797152"/>
            <a:ext cx="8371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/>
              <a:t>Implication</a:t>
            </a:r>
            <a:r>
              <a:rPr lang="en-US" sz="1600" dirty="0" smtClean="0"/>
              <a:t>: spike </a:t>
            </a:r>
            <a:r>
              <a:rPr lang="en-US" sz="1600" dirty="0"/>
              <a:t>trains are realizations of independent random processes, with a source of </a:t>
            </a:r>
            <a:r>
              <a:rPr lang="en-US" sz="1600" dirty="0" err="1"/>
              <a:t>stochasticity</a:t>
            </a:r>
            <a:r>
              <a:rPr lang="en-US" sz="1600" dirty="0"/>
              <a:t> entirely intrinsic to the neuron.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3426" y="5810798"/>
            <a:ext cx="382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has </a:t>
            </a:r>
            <a:r>
              <a:rPr lang="fr-FR" dirty="0" err="1" smtClean="0"/>
              <a:t>nothing</a:t>
            </a:r>
            <a:r>
              <a:rPr lang="fr-FR" dirty="0" smtClean="0"/>
              <a:t> to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timescale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45" y="5511850"/>
            <a:ext cx="1304253" cy="1071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71850294"/>
      </p:ext>
    </p:extLst>
  </p:cSld>
  <p:clrMapOvr>
    <a:masterClrMapping/>
  </p:clrMapOvr>
  <p:transition advTm="61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question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611196"/>
            <a:ext cx="7227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Is neural computation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spikes</a:t>
            </a:r>
            <a:r>
              <a:rPr lang="fr-FR" sz="2400" dirty="0" smtClean="0"/>
              <a:t> or on </a:t>
            </a:r>
            <a:r>
              <a:rPr lang="fr-FR" sz="2400" dirty="0" err="1" smtClean="0"/>
              <a:t>firing</a:t>
            </a:r>
            <a:r>
              <a:rPr lang="fr-FR" sz="2400" dirty="0" smtClean="0"/>
              <a:t> rates?</a:t>
            </a:r>
            <a:endParaRPr lang="en-US" sz="2400" dirty="0"/>
          </a:p>
        </p:txBody>
      </p:sp>
      <p:pic>
        <p:nvPicPr>
          <p:cNvPr id="1026" name="Picture 2" descr="http://image.toutlecine.com/photos/r/o/c/rocky-balboa-2007-01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45" y="2636912"/>
            <a:ext cx="4776465" cy="3128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964508">
            <a:off x="3022855" y="4897074"/>
            <a:ext cx="82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SPIKES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538471">
            <a:off x="5580112" y="4715852"/>
            <a:ext cx="76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RATES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5346" y="6093296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Goal of </a:t>
            </a:r>
            <a:r>
              <a:rPr lang="fr-FR" b="1" dirty="0" err="1" smtClean="0"/>
              <a:t>this</a:t>
            </a:r>
            <a:r>
              <a:rPr lang="fr-FR" b="1" dirty="0" smtClean="0"/>
              <a:t> talk: to </a:t>
            </a:r>
            <a:r>
              <a:rPr lang="fr-FR" b="1" dirty="0" err="1" smtClean="0"/>
              <a:t>understand</a:t>
            </a:r>
            <a:r>
              <a:rPr lang="fr-FR" b="1" dirty="0" smtClean="0"/>
              <a:t> the question!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01024296"/>
      </p:ext>
    </p:extLst>
  </p:cSld>
  <p:clrMapOvr>
    <a:masterClrMapping/>
  </p:clrMapOvr>
  <p:transition advTm="33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285293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Reformulating the question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790004590"/>
      </p:ext>
    </p:extLst>
  </p:cSld>
  <p:clrMapOvr>
    <a:masterClrMapping/>
  </p:clrMapOvr>
  <p:transition advTm="438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04664"/>
            <a:ext cx="7227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Is neural computation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spikes</a:t>
            </a:r>
            <a:r>
              <a:rPr lang="fr-FR" sz="2400" dirty="0" smtClean="0"/>
              <a:t> or on </a:t>
            </a:r>
            <a:r>
              <a:rPr lang="fr-FR" sz="2400" dirty="0" err="1" smtClean="0"/>
              <a:t>firing</a:t>
            </a:r>
            <a:r>
              <a:rPr lang="fr-FR" sz="2400" dirty="0" smtClean="0"/>
              <a:t> rates?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2574" y="315316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neural </a:t>
            </a:r>
            <a:r>
              <a:rPr lang="en-US" sz="2000" dirty="0"/>
              <a:t>activity and computation </a:t>
            </a:r>
            <a:r>
              <a:rPr lang="en-US" sz="2000" dirty="0" smtClean="0"/>
              <a:t>be </a:t>
            </a:r>
            <a:r>
              <a:rPr lang="en-US" sz="2000" dirty="0"/>
              <a:t>entirely and consistently </a:t>
            </a:r>
            <a:r>
              <a:rPr lang="en-US" sz="2000" dirty="0" smtClean="0"/>
              <a:t>described </a:t>
            </a:r>
            <a:r>
              <a:rPr lang="en-US" sz="2000" dirty="0"/>
              <a:t>by </a:t>
            </a:r>
            <a:r>
              <a:rPr lang="en-US" sz="2000" dirty="0" smtClean="0"/>
              <a:t>the dynamics of time-varying rates </a:t>
            </a:r>
            <a:r>
              <a:rPr lang="en-US" sz="2000" dirty="0"/>
              <a:t>in the </a:t>
            </a:r>
            <a:r>
              <a:rPr lang="en-US" sz="2000" dirty="0" smtClean="0"/>
              <a:t>network?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574" y="4377298"/>
            <a:ext cx="8569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		</a:t>
            </a:r>
            <a:r>
              <a:rPr lang="fr-FR" sz="2000" u="sng" dirty="0" err="1" smtClean="0"/>
              <a:t>Spelling</a:t>
            </a:r>
            <a:r>
              <a:rPr lang="fr-FR" sz="2000" u="sng" dirty="0" smtClean="0"/>
              <a:t> out the rate-</a:t>
            </a:r>
            <a:r>
              <a:rPr lang="fr-FR" sz="2000" u="sng" dirty="0" err="1" smtClean="0"/>
              <a:t>based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postulate</a:t>
            </a:r>
            <a:endParaRPr lang="fr-FR" sz="2000" dirty="0" smtClean="0"/>
          </a:p>
          <a:p>
            <a:pPr marL="342900" indent="-342900">
              <a:buAutoNum type="arabicParenR"/>
            </a:pP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neuron</a:t>
            </a:r>
            <a:r>
              <a:rPr lang="fr-FR" sz="2000" dirty="0" smtClean="0"/>
              <a:t>,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exists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quantity</a:t>
            </a:r>
            <a:r>
              <a:rPr lang="fr-FR" sz="2000" dirty="0" smtClean="0"/>
              <a:t> r(t) </a:t>
            </a:r>
            <a:r>
              <a:rPr lang="fr-FR" sz="2000" dirty="0" err="1" smtClean="0"/>
              <a:t>whose</a:t>
            </a:r>
            <a:r>
              <a:rPr lang="fr-FR" sz="2000" dirty="0" smtClean="0"/>
              <a:t> </a:t>
            </a:r>
            <a:r>
              <a:rPr lang="fr-FR" sz="2000" dirty="0" err="1" smtClean="0"/>
              <a:t>evolution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quantities</a:t>
            </a:r>
            <a:r>
              <a:rPr lang="fr-FR" sz="2000" dirty="0" smtClean="0"/>
              <a:t> 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expected</a:t>
            </a:r>
            <a:r>
              <a:rPr lang="fr-FR" sz="2000" dirty="0" smtClean="0"/>
              <a:t>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</a:t>
            </a:r>
            <a:r>
              <a:rPr lang="fr-FR" sz="2000" dirty="0" err="1" smtClean="0"/>
              <a:t>probability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neuron</a:t>
            </a:r>
            <a:r>
              <a:rPr lang="fr-FR" sz="2000" dirty="0" smtClean="0"/>
              <a:t> i.</a:t>
            </a:r>
          </a:p>
          <a:p>
            <a:pPr marL="342900" indent="-342900">
              <a:buAutoNum type="arabicParenR"/>
            </a:pPr>
            <a:r>
              <a:rPr lang="fr-FR" sz="2000" dirty="0" err="1" smtClean="0"/>
              <a:t>spike</a:t>
            </a:r>
            <a:r>
              <a:rPr lang="fr-FR" sz="2000" dirty="0" smtClean="0"/>
              <a:t> trains (</a:t>
            </a:r>
            <a:r>
              <a:rPr lang="fr-FR" sz="2000" dirty="0" err="1" smtClean="0"/>
              <a:t>realizations</a:t>
            </a:r>
            <a:r>
              <a:rPr lang="fr-FR" sz="2000" dirty="0" smtClean="0"/>
              <a:t>) </a:t>
            </a:r>
            <a:r>
              <a:rPr lang="fr-FR" sz="2000" dirty="0" err="1" smtClean="0"/>
              <a:t>depend</a:t>
            </a:r>
            <a:r>
              <a:rPr lang="fr-FR" sz="2000" dirty="0" smtClean="0"/>
              <a:t> on r(t) </a:t>
            </a:r>
            <a:r>
              <a:rPr lang="fr-FR" sz="2000" i="1" dirty="0" err="1" smtClean="0"/>
              <a:t>only</a:t>
            </a:r>
            <a:r>
              <a:rPr lang="fr-FR" sz="2000" dirty="0" smtClean="0"/>
              <a:t>,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(</a:t>
            </a:r>
            <a:r>
              <a:rPr lang="fr-FR" sz="2000" dirty="0" err="1" smtClean="0"/>
              <a:t>independent</a:t>
            </a:r>
            <a:r>
              <a:rPr lang="fr-FR" sz="2000" dirty="0" smtClean="0"/>
              <a:t> </a:t>
            </a:r>
            <a:r>
              <a:rPr lang="fr-FR" sz="2000" dirty="0" err="1" smtClean="0"/>
              <a:t>neurons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pic>
        <p:nvPicPr>
          <p:cNvPr id="6" name="Picture 2" descr="http://image.toutlecine.com/photos/r/o/c/rocky-balboa-2007-01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73449"/>
            <a:ext cx="1947223" cy="1275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4283968" y="2492896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77758905"/>
      </p:ext>
    </p:extLst>
  </p:cSld>
  <p:clrMapOvr>
    <a:masterClrMapping/>
  </p:clrMapOvr>
  <p:transition advTm="75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569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		</a:t>
            </a:r>
            <a:r>
              <a:rPr lang="fr-FR" sz="2000" u="sng" dirty="0" err="1" smtClean="0"/>
              <a:t>Spelling</a:t>
            </a:r>
            <a:r>
              <a:rPr lang="fr-FR" sz="2000" u="sng" dirty="0" smtClean="0"/>
              <a:t> out the rate-</a:t>
            </a:r>
            <a:r>
              <a:rPr lang="fr-FR" sz="2000" u="sng" dirty="0" err="1" smtClean="0"/>
              <a:t>based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postulate</a:t>
            </a:r>
            <a:endParaRPr lang="fr-FR" sz="2000" dirty="0" smtClean="0"/>
          </a:p>
          <a:p>
            <a:pPr marL="342900" indent="-342900">
              <a:buAutoNum type="arabicParenR"/>
            </a:pP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neuron</a:t>
            </a:r>
            <a:r>
              <a:rPr lang="fr-FR" sz="2000" dirty="0" smtClean="0"/>
              <a:t>,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exists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quantity</a:t>
            </a:r>
            <a:r>
              <a:rPr lang="fr-FR" sz="2000" dirty="0" smtClean="0"/>
              <a:t> r(t) </a:t>
            </a:r>
            <a:r>
              <a:rPr lang="fr-FR" sz="2000" dirty="0" err="1" smtClean="0"/>
              <a:t>whose</a:t>
            </a:r>
            <a:r>
              <a:rPr lang="fr-FR" sz="2000" dirty="0" smtClean="0"/>
              <a:t> </a:t>
            </a:r>
            <a:r>
              <a:rPr lang="fr-FR" sz="2000" dirty="0" err="1" smtClean="0"/>
              <a:t>evolution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quantities</a:t>
            </a:r>
            <a:r>
              <a:rPr lang="fr-FR" sz="2000" dirty="0" smtClean="0"/>
              <a:t> 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expected</a:t>
            </a:r>
            <a:r>
              <a:rPr lang="fr-FR" sz="2000" dirty="0" smtClean="0"/>
              <a:t>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</a:t>
            </a:r>
            <a:r>
              <a:rPr lang="fr-FR" sz="2000" dirty="0" err="1" smtClean="0"/>
              <a:t>probability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neuron</a:t>
            </a:r>
            <a:r>
              <a:rPr lang="fr-FR" sz="2000" dirty="0" smtClean="0"/>
              <a:t> i.</a:t>
            </a:r>
          </a:p>
          <a:p>
            <a:pPr marL="342900" indent="-342900">
              <a:buAutoNum type="arabicParenR"/>
            </a:pPr>
            <a:r>
              <a:rPr lang="fr-FR" sz="2000" dirty="0" err="1" smtClean="0"/>
              <a:t>spike</a:t>
            </a:r>
            <a:r>
              <a:rPr lang="fr-FR" sz="2000" dirty="0" smtClean="0"/>
              <a:t> trains (</a:t>
            </a:r>
            <a:r>
              <a:rPr lang="fr-FR" sz="2000" dirty="0" err="1" smtClean="0"/>
              <a:t>realizations</a:t>
            </a:r>
            <a:r>
              <a:rPr lang="fr-FR" sz="2000" dirty="0" smtClean="0"/>
              <a:t>) </a:t>
            </a:r>
            <a:r>
              <a:rPr lang="fr-FR" sz="2000" dirty="0" err="1" smtClean="0"/>
              <a:t>depend</a:t>
            </a:r>
            <a:r>
              <a:rPr lang="fr-FR" sz="2000" dirty="0" smtClean="0"/>
              <a:t> on r(t) </a:t>
            </a:r>
            <a:r>
              <a:rPr lang="fr-FR" sz="2000" i="1" dirty="0" err="1" smtClean="0"/>
              <a:t>only</a:t>
            </a:r>
            <a:r>
              <a:rPr lang="fr-FR" sz="2000" dirty="0" smtClean="0"/>
              <a:t>,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(</a:t>
            </a:r>
            <a:r>
              <a:rPr lang="fr-FR" sz="2000" dirty="0" err="1" smtClean="0"/>
              <a:t>independent</a:t>
            </a:r>
            <a:r>
              <a:rPr lang="fr-FR" sz="2000" dirty="0" smtClean="0"/>
              <a:t> </a:t>
            </a:r>
            <a:r>
              <a:rPr lang="fr-FR" sz="2000" dirty="0" err="1" smtClean="0"/>
              <a:t>neurons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3750167"/>
            <a:ext cx="570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works</a:t>
            </a:r>
            <a:r>
              <a:rPr lang="fr-FR" dirty="0" smtClean="0"/>
              <a:t> for </a:t>
            </a:r>
            <a:r>
              <a:rPr lang="fr-FR" dirty="0" err="1" smtClean="0"/>
              <a:t>sparse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 networks, but not in </a:t>
            </a:r>
            <a:r>
              <a:rPr lang="fr-FR" dirty="0" err="1" smtClean="0"/>
              <a:t>general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95536" y="31071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4029" y="374995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71600" y="325112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5616" y="37669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47664" y="325578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972" y="2492896"/>
            <a:ext cx="292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Example</a:t>
            </a:r>
            <a:r>
              <a:rPr lang="fr-FR" u="sng" dirty="0" smtClean="0"/>
              <a:t> 1: </a:t>
            </a:r>
            <a:r>
              <a:rPr lang="fr-FR" u="sng" dirty="0" err="1" smtClean="0"/>
              <a:t>random</a:t>
            </a:r>
            <a:r>
              <a:rPr lang="fr-FR" u="sng" dirty="0" smtClean="0"/>
              <a:t> networks</a:t>
            </a:r>
            <a:endParaRPr lang="en-US" u="sng" dirty="0"/>
          </a:p>
        </p:txBody>
      </p:sp>
      <p:cxnSp>
        <p:nvCxnSpPr>
          <p:cNvPr id="15" name="Straight Arrow Connector 14"/>
          <p:cNvCxnSpPr>
            <a:stCxn id="8" idx="6"/>
            <a:endCxn id="10" idx="2"/>
          </p:cNvCxnSpPr>
          <p:nvPr/>
        </p:nvCxnSpPr>
        <p:spPr>
          <a:xfrm>
            <a:off x="683568" y="3251127"/>
            <a:ext cx="28803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5"/>
            <a:endCxn id="9" idx="7"/>
          </p:cNvCxnSpPr>
          <p:nvPr/>
        </p:nvCxnSpPr>
        <p:spPr>
          <a:xfrm>
            <a:off x="641387" y="3352962"/>
            <a:ext cx="108493" cy="43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9" idx="6"/>
          </p:cNvCxnSpPr>
          <p:nvPr/>
        </p:nvCxnSpPr>
        <p:spPr>
          <a:xfrm flipH="1" flipV="1">
            <a:off x="792061" y="3893975"/>
            <a:ext cx="323555" cy="1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11" idx="0"/>
          </p:cNvCxnSpPr>
          <p:nvPr/>
        </p:nvCxnSpPr>
        <p:spPr>
          <a:xfrm>
            <a:off x="1217451" y="3496978"/>
            <a:ext cx="42181" cy="26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6"/>
            <a:endCxn id="12" idx="3"/>
          </p:cNvCxnSpPr>
          <p:nvPr/>
        </p:nvCxnSpPr>
        <p:spPr>
          <a:xfrm>
            <a:off x="1259632" y="3395143"/>
            <a:ext cx="330213" cy="10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4"/>
            <a:endCxn id="11" idx="6"/>
          </p:cNvCxnSpPr>
          <p:nvPr/>
        </p:nvCxnSpPr>
        <p:spPr>
          <a:xfrm flipH="1">
            <a:off x="1403648" y="3543821"/>
            <a:ext cx="288032" cy="36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55776" y="2830870"/>
            <a:ext cx="635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If </a:t>
            </a:r>
            <a:r>
              <a:rPr lang="fr-FR" dirty="0" err="1" smtClean="0"/>
              <a:t>true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r</a:t>
            </a:r>
            <a:r>
              <a:rPr lang="fr-FR" baseline="-25000" dirty="0" smtClean="0"/>
              <a:t>i</a:t>
            </a:r>
            <a:r>
              <a:rPr lang="fr-FR" dirty="0" smtClean="0"/>
              <a:t>(t)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by </a:t>
            </a:r>
            <a:r>
              <a:rPr lang="fr-FR" dirty="0" err="1" smtClean="0"/>
              <a:t>writing</a:t>
            </a:r>
            <a:r>
              <a:rPr lang="fr-FR" dirty="0" smtClean="0"/>
              <a:t> self-consistent </a:t>
            </a:r>
            <a:r>
              <a:rPr lang="fr-FR" dirty="0" err="1" smtClean="0"/>
              <a:t>equations</a:t>
            </a:r>
            <a:endParaRPr lang="fr-FR" dirty="0" smtClean="0"/>
          </a:p>
          <a:p>
            <a:r>
              <a:rPr lang="fr-FR" dirty="0" smtClean="0"/>
              <a:t>(cf. Brunel)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2453645" y="5435224"/>
            <a:ext cx="2046347" cy="1378152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534442" y="4782069"/>
                <a:ext cx="1768369" cy="547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𝑃𝑆𝑃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42" y="4782069"/>
                <a:ext cx="1768369" cy="54720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5862" t="-137778" r="-20000" b="-19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31152" y="4331314"/>
            <a:ext cx="263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Example</a:t>
            </a:r>
            <a:r>
              <a:rPr lang="fr-FR" u="sng" dirty="0" smtClean="0"/>
              <a:t> 2: </a:t>
            </a:r>
            <a:r>
              <a:rPr lang="fr-FR" u="sng" dirty="0" err="1" smtClean="0"/>
              <a:t>sparse</a:t>
            </a:r>
            <a:r>
              <a:rPr lang="fr-FR" u="sng" dirty="0" smtClean="0"/>
              <a:t> </a:t>
            </a:r>
            <a:r>
              <a:rPr lang="fr-FR" u="sng" dirty="0" err="1" smtClean="0"/>
              <a:t>coding</a:t>
            </a:r>
            <a:endParaRPr lang="en-US" u="sng" dirty="0"/>
          </a:p>
        </p:txBody>
      </p:sp>
      <p:cxnSp>
        <p:nvCxnSpPr>
          <p:cNvPr id="38" name="Elbow Connector 37"/>
          <p:cNvCxnSpPr/>
          <p:nvPr/>
        </p:nvCxnSpPr>
        <p:spPr>
          <a:xfrm flipV="1">
            <a:off x="209339" y="4797558"/>
            <a:ext cx="2016224" cy="4320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88024" y="5733256"/>
            <a:ext cx="303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Signal reconstruction </a:t>
            </a:r>
            <a:r>
              <a:rPr lang="fr-FR" dirty="0" err="1" smtClean="0"/>
              <a:t>is</a:t>
            </a:r>
            <a:r>
              <a:rPr lang="fr-FR" dirty="0" smtClean="0"/>
              <a:t> more </a:t>
            </a:r>
            <a:r>
              <a:rPr lang="fr-FR" dirty="0" err="1" smtClean="0"/>
              <a:t>accurate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rates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74413054"/>
      </p:ext>
    </p:extLst>
  </p:cSld>
  <p:clrMapOvr>
    <a:masterClrMapping/>
  </p:clrMapOvr>
  <p:transition advTm="191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32" grpId="0"/>
      <p:bldP spid="35" grpId="0" animBg="1"/>
      <p:bldP spid="37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Marr’s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endParaRPr lang="fr-FR" dirty="0"/>
          </a:p>
        </p:txBody>
      </p:sp>
      <p:pic>
        <p:nvPicPr>
          <p:cNvPr id="95240" name="Picture 8" descr="Mark Kon in a Tan Suit in front of a chalk 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00808"/>
            <a:ext cx="1296144" cy="15838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3361" y="1700808"/>
            <a:ext cx="6250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fr-FR" sz="2400" dirty="0" smtClean="0"/>
              <a:t>The </a:t>
            </a:r>
            <a:r>
              <a:rPr lang="fr-FR" sz="2400" dirty="0" err="1" smtClean="0"/>
              <a:t>three</a:t>
            </a:r>
            <a:r>
              <a:rPr lang="fr-FR" sz="2400" dirty="0" smtClean="0"/>
              <a:t> </a:t>
            </a:r>
            <a:r>
              <a:rPr lang="fr-FR" sz="2400" dirty="0" err="1" smtClean="0"/>
              <a:t>levels</a:t>
            </a:r>
            <a:r>
              <a:rPr lang="fr-FR" sz="2400" dirty="0" smtClean="0"/>
              <a:t> of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 of an information-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system:</a:t>
            </a:r>
          </a:p>
          <a:p>
            <a:pPr marL="514350" indent="-514350">
              <a:buNone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Computational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Algorithmic</a:t>
            </a:r>
            <a:r>
              <a:rPr lang="fr-FR" sz="2400" dirty="0" smtClean="0"/>
              <a:t>/</a:t>
            </a:r>
            <a:r>
              <a:rPr lang="fr-FR" sz="2400" dirty="0" err="1" smtClean="0"/>
              <a:t>representational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err="1" smtClean="0"/>
              <a:t>Physical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294495" y="3356992"/>
            <a:ext cx="174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Marr</a:t>
            </a:r>
            <a:r>
              <a:rPr lang="fr-FR" sz="1400" i="1" dirty="0" smtClean="0"/>
              <a:t> (1982) Vision. MIT </a:t>
            </a:r>
            <a:r>
              <a:rPr lang="fr-FR" sz="1400" i="1" dirty="0" err="1" smtClean="0"/>
              <a:t>Press</a:t>
            </a:r>
            <a:endParaRPr lang="fr-FR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395537" y="443711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« Rate-</a:t>
            </a:r>
            <a:r>
              <a:rPr lang="fr-FR" sz="2400" dirty="0" err="1"/>
              <a:t>based</a:t>
            </a:r>
            <a:r>
              <a:rPr lang="fr-FR" sz="2400" dirty="0"/>
              <a:t> computation </a:t>
            </a:r>
            <a:r>
              <a:rPr lang="fr-FR" sz="2400" dirty="0" smtClean="0"/>
              <a:t>»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postulate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levels</a:t>
            </a:r>
            <a:r>
              <a:rPr lang="fr-FR" sz="2400" dirty="0" smtClean="0"/>
              <a:t> #2 and #3 are </a:t>
            </a:r>
            <a:r>
              <a:rPr lang="fr-FR" sz="2400" dirty="0" err="1" smtClean="0"/>
              <a:t>independent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85592" y="5676615"/>
            <a:ext cx="5972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postulate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methodological</a:t>
            </a:r>
            <a:r>
              <a:rPr lang="fr-FR" sz="2400" dirty="0" smtClean="0"/>
              <a:t> (</a:t>
            </a:r>
            <a:r>
              <a:rPr lang="fr-FR" sz="2400" dirty="0" err="1" smtClean="0"/>
              <a:t>convenient</a:t>
            </a:r>
            <a:r>
              <a:rPr lang="fr-FR" sz="2400" dirty="0" smtClean="0"/>
              <a:t>), not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either</a:t>
            </a:r>
            <a:r>
              <a:rPr lang="fr-FR" sz="2400" dirty="0" smtClean="0"/>
              <a:t> </a:t>
            </a:r>
            <a:r>
              <a:rPr lang="fr-FR" sz="2400" dirty="0" err="1" smtClean="0"/>
              <a:t>evidence</a:t>
            </a:r>
            <a:r>
              <a:rPr lang="fr-FR" sz="2400" dirty="0" smtClean="0"/>
              <a:t> or </a:t>
            </a:r>
            <a:r>
              <a:rPr lang="fr-FR" sz="2400" dirty="0" err="1" smtClean="0"/>
              <a:t>reasoning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9009193"/>
      </p:ext>
    </p:extLst>
  </p:cSld>
  <p:clrMapOvr>
    <a:masterClrMapping/>
  </p:clrMapOvr>
  <p:transition advTm="105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Neurons</a:t>
            </a:r>
            <a:r>
              <a:rPr lang="fr-FR" dirty="0" smtClean="0"/>
              <a:t>: </a:t>
            </a:r>
            <a:r>
              <a:rPr lang="fr-FR" dirty="0" err="1" smtClean="0"/>
              <a:t>actors</a:t>
            </a:r>
            <a:r>
              <a:rPr lang="fr-FR" dirty="0" smtClean="0"/>
              <a:t> or </a:t>
            </a:r>
            <a:r>
              <a:rPr lang="fr-FR" dirty="0" err="1" smtClean="0"/>
              <a:t>observers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6288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coding</a:t>
            </a:r>
            <a:r>
              <a:rPr lang="fr-FR" sz="2400" dirty="0" smtClean="0"/>
              <a:t> </a:t>
            </a:r>
            <a:r>
              <a:rPr lang="fr-FR" sz="2400" dirty="0" err="1" smtClean="0"/>
              <a:t>metaphor</a:t>
            </a:r>
            <a:endParaRPr lang="fr-FR" sz="2400" dirty="0"/>
          </a:p>
        </p:txBody>
      </p:sp>
      <p:pic>
        <p:nvPicPr>
          <p:cNvPr id="61444" name="Picture 4" descr="http://www.gtac.edu.au/site/gcasts/HotPotato_CellStructure_Quiz/neuron_diagram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5"/>
            <a:ext cx="2880320" cy="1166130"/>
          </a:xfrm>
          <a:prstGeom prst="rect">
            <a:avLst/>
          </a:prstGeom>
          <a:noFill/>
        </p:spPr>
      </p:pic>
      <p:pic>
        <p:nvPicPr>
          <p:cNvPr id="10" name="Picture 4" descr="http://www.gtac.edu.au/site/gcasts/HotPotato_CellStructure_Quiz/neuron_diagram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8357">
            <a:off x="3930250" y="2547462"/>
            <a:ext cx="2867675" cy="1161010"/>
          </a:xfrm>
          <a:prstGeom prst="rect">
            <a:avLst/>
          </a:prstGeom>
          <a:noFill/>
        </p:spPr>
      </p:pic>
      <p:pic>
        <p:nvPicPr>
          <p:cNvPr id="61442" name="Picture 2" descr="http://www.babelio.com/users/QUIZ_Sherlock-Holmes-niveau-facile_4048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556792"/>
            <a:ext cx="1242310" cy="1296144"/>
          </a:xfrm>
          <a:prstGeom prst="rect">
            <a:avLst/>
          </a:prstGeom>
          <a:noFill/>
        </p:spPr>
      </p:pic>
      <p:pic>
        <p:nvPicPr>
          <p:cNvPr id="61446" name="Picture 6" descr="http://kybele.psych.cornell.edu/~edelman/Psych-2140/spike-train.gif"/>
          <p:cNvPicPr>
            <a:picLocks noChangeAspect="1" noChangeArrowheads="1"/>
          </p:cNvPicPr>
          <p:nvPr/>
        </p:nvPicPr>
        <p:blipFill>
          <a:blip r:embed="rId6" cstate="print"/>
          <a:srcRect t="10451" r="823" b="16388"/>
          <a:stretch>
            <a:fillRect/>
          </a:stretch>
        </p:blipFill>
        <p:spPr bwMode="auto">
          <a:xfrm>
            <a:off x="1619672" y="2420888"/>
            <a:ext cx="1152128" cy="353247"/>
          </a:xfrm>
          <a:prstGeom prst="rect">
            <a:avLst/>
          </a:prstGeom>
          <a:noFill/>
        </p:spPr>
      </p:pic>
      <p:pic>
        <p:nvPicPr>
          <p:cNvPr id="12" name="Picture 4" descr="http://www.gtac.edu.au/site/gcasts/HotPotato_CellStructure_Quiz/neuron_diagram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8461" y="4797152"/>
            <a:ext cx="2880320" cy="1166130"/>
          </a:xfrm>
          <a:prstGeom prst="rect">
            <a:avLst/>
          </a:prstGeom>
          <a:noFill/>
        </p:spPr>
      </p:pic>
      <p:pic>
        <p:nvPicPr>
          <p:cNvPr id="13" name="Picture 4" descr="http://www.gtac.edu.au/site/gcasts/HotPotato_CellStructure_Quiz/neuron_diagram1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81255">
            <a:off x="5168701" y="5184955"/>
            <a:ext cx="2867675" cy="116101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23528" y="4509120"/>
            <a:ext cx="278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The acting </a:t>
            </a:r>
            <a:r>
              <a:rPr lang="fr-FR" sz="2400" dirty="0" err="1" smtClean="0"/>
              <a:t>metaphor</a:t>
            </a:r>
            <a:endParaRPr lang="fr-FR" sz="2400" dirty="0"/>
          </a:p>
        </p:txBody>
      </p:sp>
      <p:sp>
        <p:nvSpPr>
          <p:cNvPr id="15" name="Flèche droite 14"/>
          <p:cNvSpPr/>
          <p:nvPr/>
        </p:nvSpPr>
        <p:spPr>
          <a:xfrm>
            <a:off x="4427984" y="4797152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7578596" flipH="1">
            <a:off x="2510303" y="570563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952328" y="6341258"/>
            <a:ext cx="413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The </a:t>
            </a:r>
            <a:r>
              <a:rPr lang="fr-FR" sz="2000" dirty="0" err="1" smtClean="0"/>
              <a:t>neuron</a:t>
            </a:r>
            <a:r>
              <a:rPr lang="fr-FR" sz="2000" dirty="0" smtClean="0"/>
              <a:t> </a:t>
            </a:r>
            <a:r>
              <a:rPr lang="fr-FR" sz="2000" dirty="0" err="1" smtClean="0"/>
              <a:t>acts</a:t>
            </a:r>
            <a:r>
              <a:rPr lang="fr-FR" sz="2000" dirty="0" smtClean="0"/>
              <a:t> on </a:t>
            </a:r>
            <a:r>
              <a:rPr lang="fr-FR" sz="2000" dirty="0" err="1" smtClean="0"/>
              <a:t>its</a:t>
            </a:r>
            <a:r>
              <a:rPr lang="fr-FR" sz="2000" dirty="0" smtClean="0"/>
              <a:t> </a:t>
            </a:r>
            <a:r>
              <a:rPr lang="fr-FR" sz="2000" dirty="0" err="1" smtClean="0"/>
              <a:t>environment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77958607"/>
      </p:ext>
    </p:extLst>
  </p:cSld>
  <p:clrMapOvr>
    <a:masterClrMapping/>
  </p:clrMapOvr>
  <p:transition advTm="79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chaos argument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3827" y="130185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“Neural </a:t>
            </a:r>
            <a:r>
              <a:rPr lang="en-US" sz="2400" dirty="0" smtClean="0"/>
              <a:t>networks are chaotic, </a:t>
            </a:r>
            <a:r>
              <a:rPr lang="en-US" sz="2400" dirty="0"/>
              <a:t>therefore neural codes can only be based on rates”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263" y="2060848"/>
            <a:ext cx="41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(a </a:t>
            </a:r>
            <a:r>
              <a:rPr lang="fr-FR" dirty="0" err="1" smtClean="0"/>
              <a:t>special</a:t>
            </a:r>
            <a:r>
              <a:rPr lang="fr-FR" dirty="0" smtClean="0"/>
              <a:t> case of the </a:t>
            </a:r>
            <a:r>
              <a:rPr lang="fr-FR" dirty="0" err="1" smtClean="0"/>
              <a:t>variability</a:t>
            </a:r>
            <a:r>
              <a:rPr lang="fr-FR" dirty="0" smtClean="0"/>
              <a:t> argument)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2744748"/>
            <a:ext cx="3384376" cy="1607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6" y="2708920"/>
            <a:ext cx="3319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dynamical</a:t>
            </a:r>
            <a:r>
              <a:rPr lang="fr-FR" dirty="0" smtClean="0"/>
              <a:t> variables:</a:t>
            </a:r>
          </a:p>
          <a:p>
            <a:r>
              <a:rPr lang="fr-FR" dirty="0" smtClean="0"/>
              <a:t>v</a:t>
            </a:r>
            <a:r>
              <a:rPr lang="fr-FR" baseline="-25000" dirty="0" smtClean="0"/>
              <a:t>1</a:t>
            </a:r>
            <a:r>
              <a:rPr lang="fr-FR" dirty="0" smtClean="0"/>
              <a:t>, v</a:t>
            </a:r>
            <a:r>
              <a:rPr lang="fr-FR" baseline="-25000" dirty="0" smtClean="0"/>
              <a:t>2</a:t>
            </a:r>
            <a:r>
              <a:rPr lang="fr-FR" dirty="0" smtClean="0"/>
              <a:t>,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</a:t>
            </a:r>
            <a:r>
              <a:rPr lang="fr-FR" dirty="0" smtClean="0"/>
              <a:t>...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3645024"/>
            <a:ext cx="379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Their</a:t>
            </a:r>
            <a:r>
              <a:rPr lang="fr-FR" dirty="0" smtClean="0"/>
              <a:t> exact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unpredictable</a:t>
            </a:r>
            <a:endParaRPr lang="fr-FR" dirty="0" smtClean="0"/>
          </a:p>
          <a:p>
            <a:r>
              <a:rPr lang="fr-FR" dirty="0" smtClean="0"/>
              <a:t>=&gt; </a:t>
            </a:r>
            <a:r>
              <a:rPr lang="fr-FR" dirty="0" err="1" smtClean="0"/>
              <a:t>same</a:t>
            </a:r>
            <a:r>
              <a:rPr lang="fr-FR" dirty="0" smtClean="0"/>
              <a:t> as </a:t>
            </a:r>
            <a:r>
              <a:rPr lang="fr-FR" dirty="0" err="1" smtClean="0"/>
              <a:t>random</a:t>
            </a:r>
            <a:r>
              <a:rPr lang="fr-FR" dirty="0" smtClean="0"/>
              <a:t> variables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5157192"/>
            <a:ext cx="365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Main </a:t>
            </a:r>
            <a:r>
              <a:rPr lang="fr-FR" dirty="0" err="1" smtClean="0"/>
              <a:t>problem</a:t>
            </a:r>
            <a:r>
              <a:rPr lang="fr-FR" dirty="0" smtClean="0"/>
              <a:t>: chaos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deterministic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78652"/>
            <a:ext cx="1566907" cy="15669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84168" y="6145559"/>
            <a:ext cx="135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Lorenz </a:t>
            </a:r>
            <a:r>
              <a:rPr lang="fr-FR" sz="1400" dirty="0" err="1" smtClean="0"/>
              <a:t>attractor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056593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The chaos </a:t>
            </a:r>
            <a:r>
              <a:rPr lang="fr-FR" sz="3600" dirty="0" smtClean="0"/>
              <a:t>argument </a:t>
            </a:r>
            <a:r>
              <a:rPr lang="fr-FR" sz="3600" dirty="0" err="1" smtClean="0"/>
              <a:t>transposed</a:t>
            </a:r>
            <a:r>
              <a:rPr lang="fr-FR" sz="3600" dirty="0" smtClean="0"/>
              <a:t> to </a:t>
            </a:r>
            <a:r>
              <a:rPr lang="fr-FR" sz="3600" dirty="0" err="1" smtClean="0"/>
              <a:t>climate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8" y="1417638"/>
            <a:ext cx="2304256" cy="230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3" y="184482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Climate</a:t>
            </a:r>
            <a:r>
              <a:rPr lang="fr-FR" sz="2000" dirty="0" smtClean="0"/>
              <a:t> </a:t>
            </a:r>
            <a:r>
              <a:rPr lang="fr-FR" sz="2000" dirty="0" err="1" smtClean="0"/>
              <a:t>equations</a:t>
            </a:r>
            <a:r>
              <a:rPr lang="fr-FR" sz="2000" dirty="0" smtClean="0"/>
              <a:t> are </a:t>
            </a:r>
            <a:r>
              <a:rPr lang="fr-FR" sz="2000" dirty="0" err="1" smtClean="0"/>
              <a:t>chaotic</a:t>
            </a:r>
            <a:r>
              <a:rPr lang="fr-FR" sz="2000" dirty="0" smtClean="0"/>
              <a:t>, </a:t>
            </a:r>
            <a:r>
              <a:rPr lang="fr-FR" sz="2000" dirty="0" err="1" smtClean="0"/>
              <a:t>therefore</a:t>
            </a:r>
            <a:r>
              <a:rPr lang="fr-FR" sz="2000" dirty="0" smtClean="0"/>
              <a:t> one </a:t>
            </a:r>
            <a:r>
              <a:rPr lang="fr-FR" sz="2000" dirty="0" err="1" smtClean="0"/>
              <a:t>can</a:t>
            </a:r>
            <a:r>
              <a:rPr lang="fr-FR" sz="2000" dirty="0" smtClean="0"/>
              <a:t> replace the variables by </a:t>
            </a:r>
            <a:r>
              <a:rPr lang="fr-FR" sz="2000" dirty="0" err="1" smtClean="0"/>
              <a:t>random</a:t>
            </a:r>
            <a:r>
              <a:rPr lang="fr-FR" sz="2000" dirty="0" smtClean="0"/>
              <a:t> variables </a:t>
            </a:r>
            <a:r>
              <a:rPr lang="fr-FR" sz="2000" dirty="0" err="1" smtClean="0"/>
              <a:t>without</a:t>
            </a:r>
            <a:r>
              <a:rPr lang="fr-FR" sz="2000" dirty="0" smtClean="0"/>
              <a:t> </a:t>
            </a:r>
            <a:r>
              <a:rPr lang="fr-FR" sz="2000" dirty="0" err="1" smtClean="0"/>
              <a:t>loss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53136"/>
            <a:ext cx="2792338" cy="1994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687781"/>
            <a:ext cx="6059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Wrong</a:t>
            </a:r>
            <a:r>
              <a:rPr lang="fr-FR" dirty="0" smtClean="0"/>
              <a:t>:</a:t>
            </a:r>
          </a:p>
          <a:p>
            <a:r>
              <a:rPr lang="fr-FR" dirty="0" smtClean="0"/>
              <a:t>1) In the Lorenz </a:t>
            </a:r>
            <a:r>
              <a:rPr lang="fr-FR" dirty="0" err="1" smtClean="0"/>
              <a:t>equations</a:t>
            </a:r>
            <a:r>
              <a:rPr lang="fr-FR" dirty="0" smtClean="0"/>
              <a:t>, the variables are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constrained</a:t>
            </a:r>
            <a:r>
              <a:rPr lang="fr-FR" dirty="0" smtClean="0"/>
              <a:t> to a </a:t>
            </a:r>
            <a:r>
              <a:rPr lang="fr-FR" dirty="0" err="1" smtClean="0"/>
              <a:t>deterministic</a:t>
            </a:r>
            <a:r>
              <a:rPr lang="fr-FR" dirty="0" smtClean="0"/>
              <a:t> set (the Lorenz </a:t>
            </a:r>
            <a:r>
              <a:rPr lang="fr-FR" dirty="0" err="1" smtClean="0"/>
              <a:t>attractor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2) 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short-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predictions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seasonal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114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statements</a:t>
            </a:r>
            <a:r>
              <a:rPr lang="fr-FR" dirty="0" smtClean="0"/>
              <a:t> I have </a:t>
            </a:r>
            <a:r>
              <a:rPr lang="fr-FR" dirty="0" err="1" smtClean="0"/>
              <a:t>heard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“Both </a:t>
            </a:r>
            <a:r>
              <a:rPr lang="en-US" dirty="0"/>
              <a:t>rate and spike timing are important for coding, so the truth is in between”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Neural responses are variable in vivo, therefore neural codes can only be based on </a:t>
            </a:r>
            <a:r>
              <a:rPr lang="en-US" dirty="0" smtClean="0"/>
              <a:t>rates”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“A stochastic </a:t>
            </a:r>
            <a:r>
              <a:rPr lang="en-US" dirty="0"/>
              <a:t>spike-based </a:t>
            </a:r>
            <a:r>
              <a:rPr lang="en-US" dirty="0" smtClean="0"/>
              <a:t>theory </a:t>
            </a:r>
            <a:r>
              <a:rPr lang="en-US" dirty="0"/>
              <a:t>is </a:t>
            </a:r>
            <a:r>
              <a:rPr lang="en-US" dirty="0" smtClean="0"/>
              <a:t>nothing else than a rate-based theory, only at a finer </a:t>
            </a:r>
            <a:r>
              <a:rPr lang="en-US" dirty="0"/>
              <a:t>timescale</a:t>
            </a:r>
            <a:r>
              <a:rPr lang="en-US" dirty="0" smtClean="0"/>
              <a:t>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61566694"/>
      </p:ext>
    </p:extLst>
  </p:cSld>
  <p:clrMapOvr>
    <a:masterClrMapping/>
  </p:clrMapOvr>
  <p:transition advTm="60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06084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“Both rate and spike timing are important for coding, so the truth is in between”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93096"/>
            <a:ext cx="2625080" cy="1870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079973"/>
      </p:ext>
    </p:extLst>
  </p:cSld>
  <p:clrMapOvr>
    <a:masterClrMapping/>
  </p:clrMapOvr>
  <p:transition advTm="5024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“Both rate and spike timing are important for coding, so the truth is in between”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" y="1413946"/>
            <a:ext cx="1419622" cy="1892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62879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The « golden </a:t>
            </a:r>
            <a:r>
              <a:rPr lang="fr-FR" sz="2000" dirty="0" err="1" smtClean="0"/>
              <a:t>mean</a:t>
            </a:r>
            <a:r>
              <a:rPr lang="fr-FR" sz="2000" dirty="0" smtClean="0"/>
              <a:t> »: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extreme</a:t>
            </a:r>
            <a:r>
              <a:rPr lang="fr-FR" sz="2000" dirty="0" smtClean="0"/>
              <a:t> positions, an </a:t>
            </a:r>
            <a:r>
              <a:rPr lang="fr-FR" sz="2000" dirty="0" err="1" smtClean="0"/>
              <a:t>intermediate</a:t>
            </a:r>
            <a:r>
              <a:rPr lang="fr-FR" sz="2000" dirty="0" smtClean="0"/>
              <a:t> one must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true</a:t>
            </a:r>
            <a:r>
              <a:rPr lang="fr-FR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28498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Aristotle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2771636"/>
            <a:ext cx="332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a.k.a</a:t>
            </a:r>
            <a:r>
              <a:rPr lang="fr-FR" dirty="0" smtClean="0"/>
              <a:t>. « the golden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fallacy</a:t>
            </a:r>
            <a:r>
              <a:rPr lang="fr-FR" dirty="0" smtClean="0"/>
              <a:t> 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8581" y="3645024"/>
            <a:ext cx="350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Extreme</a:t>
            </a:r>
            <a:r>
              <a:rPr lang="fr-FR" dirty="0" smtClean="0"/>
              <a:t> Position A: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God</a:t>
            </a:r>
            <a:endParaRPr lang="fr-FR" dirty="0" smtClean="0"/>
          </a:p>
          <a:p>
            <a:r>
              <a:rPr lang="fr-FR" dirty="0" err="1"/>
              <a:t>Extreme</a:t>
            </a:r>
            <a:r>
              <a:rPr lang="fr-FR" dirty="0"/>
              <a:t> Position </a:t>
            </a:r>
            <a:r>
              <a:rPr lang="fr-FR" dirty="0" smtClean="0"/>
              <a:t>B: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no </a:t>
            </a:r>
            <a:r>
              <a:rPr lang="fr-FR" dirty="0" err="1" smtClean="0"/>
              <a:t>God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9445" y="4562544"/>
            <a:ext cx="226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=&gt;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half</a:t>
            </a:r>
            <a:r>
              <a:rPr lang="fr-FR" dirty="0"/>
              <a:t> a </a:t>
            </a:r>
            <a:r>
              <a:rPr lang="fr-FR" dirty="0" err="1"/>
              <a:t>God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693186"/>
            <a:ext cx="8600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Are rate-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and </a:t>
            </a:r>
            <a:r>
              <a:rPr lang="fr-FR" sz="2000" dirty="0" err="1" smtClean="0"/>
              <a:t>spike-based</a:t>
            </a:r>
            <a:r>
              <a:rPr lang="fr-FR" sz="2000" dirty="0" smtClean="0"/>
              <a:t> </a:t>
            </a:r>
            <a:r>
              <a:rPr lang="fr-FR" sz="2000" dirty="0" err="1" smtClean="0"/>
              <a:t>views</a:t>
            </a:r>
            <a:r>
              <a:rPr lang="fr-FR" sz="2000" dirty="0" smtClean="0"/>
              <a:t>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extreme</a:t>
            </a:r>
            <a:r>
              <a:rPr lang="fr-FR" sz="2000" dirty="0" smtClean="0"/>
              <a:t> positions of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nature?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76369800"/>
      </p:ext>
    </p:extLst>
  </p:cSld>
  <p:clrMapOvr>
    <a:masterClrMapping/>
  </p:clrMapOvr>
  <p:transition advTm="167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 </a:t>
            </a:r>
            <a:r>
              <a:rPr lang="fr-FR" dirty="0" err="1" smtClean="0"/>
              <a:t>spikes</a:t>
            </a:r>
            <a:r>
              <a:rPr lang="fr-FR" dirty="0" smtClean="0"/>
              <a:t> and rates</a:t>
            </a:r>
            <a:endParaRPr lang="en-US" dirty="0"/>
          </a:p>
        </p:txBody>
      </p:sp>
      <p:grpSp>
        <p:nvGrpSpPr>
          <p:cNvPr id="4" name="Groupe 27"/>
          <p:cNvGrpSpPr/>
          <p:nvPr/>
        </p:nvGrpSpPr>
        <p:grpSpPr>
          <a:xfrm>
            <a:off x="558843" y="4115256"/>
            <a:ext cx="571504" cy="2626112"/>
            <a:chOff x="857224" y="2143116"/>
            <a:chExt cx="1143008" cy="3993086"/>
          </a:xfrm>
        </p:grpSpPr>
        <p:pic>
          <p:nvPicPr>
            <p:cNvPr id="5" name="Picture 10" descr="ganglioncell.jpeg"/>
            <p:cNvPicPr>
              <a:picLocks noChangeAspect="1"/>
            </p:cNvPicPr>
            <p:nvPr/>
          </p:nvPicPr>
          <p:blipFill>
            <a:blip r:embed="rId3" cstate="print"/>
            <a:srcRect l="85206" t="5269" b="61611"/>
            <a:stretch>
              <a:fillRect/>
            </a:stretch>
          </p:blipFill>
          <p:spPr>
            <a:xfrm>
              <a:off x="857224" y="2214554"/>
              <a:ext cx="1143008" cy="31432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14414" y="2143116"/>
              <a:ext cx="214314" cy="35719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avec flèche 30"/>
            <p:cNvCxnSpPr/>
            <p:nvPr/>
          </p:nvCxnSpPr>
          <p:spPr>
            <a:xfrm>
              <a:off x="1142976" y="5786454"/>
              <a:ext cx="35719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31"/>
            <p:cNvSpPr txBox="1"/>
            <p:nvPr/>
          </p:nvSpPr>
          <p:spPr>
            <a:xfrm>
              <a:off x="1142976" y="5715016"/>
              <a:ext cx="632224" cy="421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dt</a:t>
              </a:r>
              <a:endParaRPr lang="fr-FR" sz="1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25" t="5396" r="7476" b="63216"/>
          <a:stretch/>
        </p:blipFill>
        <p:spPr>
          <a:xfrm>
            <a:off x="538124" y="1844824"/>
            <a:ext cx="3456384" cy="13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268760"/>
            <a:ext cx="631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Spikes</a:t>
            </a:r>
            <a:r>
              <a:rPr lang="fr-FR" dirty="0" smtClean="0"/>
              <a:t>: a </a:t>
            </a:r>
            <a:r>
              <a:rPr lang="fr-FR" dirty="0" err="1" smtClean="0"/>
              <a:t>well-defined</a:t>
            </a:r>
            <a:r>
              <a:rPr lang="fr-FR" dirty="0" smtClean="0"/>
              <a:t> </a:t>
            </a:r>
            <a:r>
              <a:rPr lang="fr-FR" dirty="0" err="1" smtClean="0"/>
              <a:t>timed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, the basis of neural interaction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645024"/>
            <a:ext cx="434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Rates: an abstract concept </a:t>
            </a:r>
            <a:r>
              <a:rPr lang="fr-FR" dirty="0" err="1" smtClean="0"/>
              <a:t>defined</a:t>
            </a:r>
            <a:r>
              <a:rPr lang="fr-FR" dirty="0" smtClean="0"/>
              <a:t> on </a:t>
            </a:r>
            <a:r>
              <a:rPr lang="fr-FR" dirty="0" err="1" smtClean="0"/>
              <a:t>spikes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4149080"/>
            <a:ext cx="569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e.g</a:t>
            </a:r>
            <a:r>
              <a:rPr lang="fr-FR" dirty="0"/>
              <a:t>.</a:t>
            </a:r>
            <a:r>
              <a:rPr lang="fr-FR" dirty="0" smtClean="0"/>
              <a:t> temporal or spatial </a:t>
            </a:r>
            <a:r>
              <a:rPr lang="fr-FR" dirty="0" err="1" smtClean="0"/>
              <a:t>average</a:t>
            </a:r>
            <a:r>
              <a:rPr lang="fr-FR" dirty="0" smtClean="0"/>
              <a:t> (</a:t>
            </a:r>
            <a:r>
              <a:rPr lang="fr-FR" dirty="0" err="1" smtClean="0"/>
              <a:t>defined</a:t>
            </a:r>
            <a:r>
              <a:rPr lang="fr-FR" dirty="0" smtClean="0"/>
              <a:t> in a large N </a:t>
            </a:r>
            <a:r>
              <a:rPr lang="fr-FR" dirty="0" err="1" smtClean="0"/>
              <a:t>limit</a:t>
            </a:r>
            <a:r>
              <a:rPr lang="fr-FR" dirty="0" smtClean="0"/>
              <a:t>);</a:t>
            </a:r>
          </a:p>
          <a:p>
            <a:r>
              <a:rPr lang="fr-FR" dirty="0" err="1" smtClean="0"/>
              <a:t>probabilistic</a:t>
            </a:r>
            <a:r>
              <a:rPr lang="fr-FR" dirty="0" smtClean="0"/>
              <a:t> expectation.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27755" y="507763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Rate-</a:t>
            </a:r>
            <a:r>
              <a:rPr lang="fr-FR" i="1" dirty="0" err="1" smtClean="0"/>
              <a:t>based</a:t>
            </a:r>
            <a:r>
              <a:rPr lang="fr-FR" i="1" dirty="0" smtClean="0"/>
              <a:t> </a:t>
            </a:r>
            <a:r>
              <a:rPr lang="fr-FR" i="1" dirty="0" err="1" smtClean="0"/>
              <a:t>postulate</a:t>
            </a:r>
            <a:r>
              <a:rPr lang="fr-FR" i="1" dirty="0" smtClean="0"/>
              <a:t>: </a:t>
            </a:r>
            <a:r>
              <a:rPr lang="fr-FR" i="1" dirty="0" err="1" smtClean="0"/>
              <a:t>this</a:t>
            </a:r>
            <a:r>
              <a:rPr lang="fr-FR" i="1" dirty="0" smtClean="0"/>
              <a:t> concept/approximation captures </a:t>
            </a:r>
            <a:r>
              <a:rPr lang="fr-FR" i="1" dirty="0" err="1" smtClean="0"/>
              <a:t>everything</a:t>
            </a:r>
            <a:r>
              <a:rPr lang="fr-FR" i="1" dirty="0" smtClean="0"/>
              <a:t> relevant about neural </a:t>
            </a:r>
            <a:r>
              <a:rPr lang="fr-FR" i="1" dirty="0" err="1" smtClean="0"/>
              <a:t>activity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7755" y="586502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Spike-</a:t>
            </a:r>
            <a:r>
              <a:rPr lang="fr-FR" i="1" dirty="0" err="1" smtClean="0"/>
              <a:t>based</a:t>
            </a:r>
            <a:r>
              <a:rPr lang="fr-FR" i="1" dirty="0" smtClean="0"/>
              <a:t> </a:t>
            </a:r>
            <a:r>
              <a:rPr lang="fr-FR" i="1" dirty="0" err="1" smtClean="0"/>
              <a:t>view</a:t>
            </a:r>
            <a:r>
              <a:rPr lang="fr-FR" i="1" dirty="0" smtClean="0"/>
              <a:t>: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postulate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not correct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3194" y="6237312"/>
            <a:ext cx="44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This </a:t>
            </a:r>
            <a:r>
              <a:rPr lang="fr-FR" i="1" dirty="0" err="1" smtClean="0"/>
              <a:t>does</a:t>
            </a:r>
            <a:r>
              <a:rPr lang="fr-FR" i="1" dirty="0" smtClean="0"/>
              <a:t> not </a:t>
            </a:r>
            <a:r>
              <a:rPr lang="fr-FR" i="1" dirty="0" err="1" smtClean="0"/>
              <a:t>mean</a:t>
            </a:r>
            <a:r>
              <a:rPr lang="fr-FR" i="1" dirty="0" smtClean="0"/>
              <a:t> </a:t>
            </a:r>
            <a:r>
              <a:rPr lang="fr-FR" i="1" dirty="0" err="1" smtClean="0"/>
              <a:t>that</a:t>
            </a:r>
            <a:r>
              <a:rPr lang="fr-FR" i="1" dirty="0" smtClean="0"/>
              <a:t> « rate »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irrelevant</a:t>
            </a:r>
            <a:r>
              <a:rPr lang="fr-FR" i="1" dirty="0" smtClean="0"/>
              <a:t>!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48367216"/>
      </p:ext>
    </p:extLst>
  </p:cSld>
  <p:clrMapOvr>
    <a:masterClrMapping/>
  </p:clrMapOvr>
  <p:transition advTm="148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Rate in </a:t>
            </a:r>
            <a:r>
              <a:rPr lang="fr-FR" dirty="0" err="1" smtClean="0"/>
              <a:t>spike-based</a:t>
            </a:r>
            <a:r>
              <a:rPr lang="fr-FR" dirty="0" smtClean="0"/>
              <a:t> </a:t>
            </a:r>
            <a:r>
              <a:rPr lang="fr-FR" dirty="0" err="1" smtClean="0"/>
              <a:t>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93837"/>
            <a:ext cx="7716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fr-FR" sz="2400" dirty="0" smtClean="0"/>
              <a:t>Spike-</a:t>
            </a:r>
            <a:r>
              <a:rPr lang="fr-FR" sz="2400" dirty="0" err="1" smtClean="0"/>
              <a:t>based</a:t>
            </a:r>
            <a:r>
              <a:rPr lang="fr-FR" sz="2400" dirty="0" smtClean="0"/>
              <a:t> computation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</a:t>
            </a:r>
            <a:r>
              <a:rPr lang="fr-FR" sz="2400" dirty="0" err="1" smtClean="0"/>
              <a:t>spikes</a:t>
            </a:r>
            <a:endParaRPr lang="fr-FR" sz="2400" dirty="0" smtClean="0"/>
          </a:p>
          <a:p>
            <a:pPr marL="457200" indent="-457200">
              <a:buAutoNum type="arabicParenR"/>
            </a:pPr>
            <a:endParaRPr lang="fr-FR" sz="2400" dirty="0" smtClean="0"/>
          </a:p>
          <a:p>
            <a:pPr marL="457200" indent="-457200">
              <a:buAutoNum type="arabicParenR"/>
            </a:pPr>
            <a:r>
              <a:rPr lang="fr-FR" sz="2400" dirty="0" smtClean="0"/>
              <a:t>More </a:t>
            </a:r>
            <a:r>
              <a:rPr lang="fr-FR" sz="2400" dirty="0" err="1" smtClean="0"/>
              <a:t>spikes</a:t>
            </a:r>
            <a:r>
              <a:rPr lang="fr-FR" sz="2400" dirty="0" smtClean="0"/>
              <a:t>, more computation</a:t>
            </a:r>
          </a:p>
          <a:p>
            <a:pPr marL="457200" indent="-457200">
              <a:buAutoNum type="arabicParenR"/>
            </a:pPr>
            <a:endParaRPr lang="fr-FR" sz="2400" dirty="0" smtClean="0"/>
          </a:p>
          <a:p>
            <a:pPr marL="457200" indent="-457200">
              <a:buAutoNum type="arabicParenR"/>
            </a:pPr>
            <a:r>
              <a:rPr lang="fr-FR" sz="2400" dirty="0" err="1" smtClean="0"/>
              <a:t>Therefore</a:t>
            </a:r>
            <a:r>
              <a:rPr lang="fr-FR" sz="2400" dirty="0" smtClean="0"/>
              <a:t>, </a:t>
            </a:r>
            <a:r>
              <a:rPr lang="fr-FR" sz="2400" dirty="0" err="1" smtClean="0"/>
              <a:t>firing</a:t>
            </a:r>
            <a:r>
              <a:rPr lang="fr-FR" sz="2400" dirty="0" smtClean="0"/>
              <a:t> rate </a:t>
            </a:r>
            <a:r>
              <a:rPr lang="fr-FR" sz="2400" dirty="0" err="1" smtClean="0"/>
              <a:t>determines</a:t>
            </a:r>
            <a:r>
              <a:rPr lang="fr-FR" sz="2400" dirty="0" smtClean="0"/>
              <a:t> </a:t>
            </a:r>
            <a:r>
              <a:rPr lang="fr-FR" sz="2400" dirty="0" err="1" smtClean="0"/>
              <a:t>quantity</a:t>
            </a:r>
            <a:r>
              <a:rPr lang="fr-FR" sz="2400" dirty="0" smtClean="0"/>
              <a:t> of information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0823" y="4581128"/>
            <a:ext cx="7422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Spike-</a:t>
            </a:r>
            <a:r>
              <a:rPr lang="fr-FR" sz="2400" i="1" dirty="0" err="1" smtClean="0"/>
              <a:t>based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view</a:t>
            </a:r>
            <a:r>
              <a:rPr lang="fr-FR" sz="2400" i="1" dirty="0" smtClean="0"/>
              <a:t>: </a:t>
            </a:r>
            <a:r>
              <a:rPr lang="fr-FR" sz="2400" i="1" dirty="0"/>
              <a:t>rate </a:t>
            </a:r>
            <a:r>
              <a:rPr lang="fr-FR" sz="2400" i="1" dirty="0" err="1"/>
              <a:t>determines</a:t>
            </a:r>
            <a:r>
              <a:rPr lang="fr-FR" sz="2400" i="1" dirty="0"/>
              <a:t> </a:t>
            </a:r>
            <a:r>
              <a:rPr lang="fr-FR" sz="2400" i="1" u="sng" dirty="0" err="1"/>
              <a:t>quantity</a:t>
            </a:r>
            <a:r>
              <a:rPr lang="fr-FR" sz="2400" i="1" dirty="0"/>
              <a:t> of </a:t>
            </a:r>
            <a:r>
              <a:rPr lang="fr-FR" sz="2400" i="1" dirty="0" smtClean="0"/>
              <a:t>information</a:t>
            </a:r>
          </a:p>
          <a:p>
            <a:endParaRPr lang="fr-FR" sz="2400" i="1" dirty="0" smtClean="0"/>
          </a:p>
          <a:p>
            <a:r>
              <a:rPr lang="fr-FR" sz="2400" i="1" dirty="0" smtClean="0"/>
              <a:t>Rate-</a:t>
            </a:r>
            <a:r>
              <a:rPr lang="fr-FR" sz="2400" i="1" dirty="0" err="1" smtClean="0"/>
              <a:t>based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view</a:t>
            </a:r>
            <a:r>
              <a:rPr lang="fr-FR" sz="2400" i="1" dirty="0" smtClean="0"/>
              <a:t>: rate </a:t>
            </a:r>
            <a:r>
              <a:rPr lang="fr-FR" sz="2400" i="1" dirty="0" err="1" smtClean="0"/>
              <a:t>determines</a:t>
            </a:r>
            <a:r>
              <a:rPr lang="fr-FR" sz="2400" i="1" dirty="0" smtClean="0"/>
              <a:t> </a:t>
            </a:r>
            <a:r>
              <a:rPr lang="fr-FR" sz="2400" i="1" u="sng" dirty="0" smtClean="0"/>
              <a:t>content</a:t>
            </a:r>
            <a:r>
              <a:rPr lang="fr-FR" sz="2400" i="1" dirty="0" smtClean="0"/>
              <a:t> of information</a:t>
            </a:r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20498365"/>
      </p:ext>
    </p:extLst>
  </p:cSld>
  <p:clrMapOvr>
    <a:masterClrMapping/>
  </p:clrMapOvr>
  <p:transition advTm="49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tuning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0" y="1988840"/>
            <a:ext cx="4333618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417638"/>
            <a:ext cx="407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Firing</a:t>
            </a:r>
            <a:r>
              <a:rPr lang="fr-FR" dirty="0" smtClean="0"/>
              <a:t> rate varies </a:t>
            </a:r>
            <a:r>
              <a:rPr lang="fr-FR" dirty="0" err="1" smtClean="0"/>
              <a:t>with</a:t>
            </a:r>
            <a:r>
              <a:rPr lang="fr-FR" dirty="0" smtClean="0"/>
              <a:t> stimulus </a:t>
            </a:r>
            <a:r>
              <a:rPr lang="fr-FR" dirty="0" err="1" smtClean="0"/>
              <a:t>properties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9388" y="2204864"/>
            <a:ext cx="396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(rate-</a:t>
            </a:r>
            <a:r>
              <a:rPr lang="fr-FR" dirty="0" err="1" smtClean="0"/>
              <a:t>based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Firing</a:t>
            </a:r>
            <a:r>
              <a:rPr lang="fr-FR" dirty="0" smtClean="0"/>
              <a:t> rate « encodes » direction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43711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43711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spike-based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neuron</a:t>
            </a:r>
            <a:r>
              <a:rPr lang="fr-FR" dirty="0" smtClean="0"/>
              <a:t> </a:t>
            </a:r>
            <a:r>
              <a:rPr lang="fr-FR" dirty="0" err="1" smtClean="0"/>
              <a:t>spends</a:t>
            </a:r>
            <a:r>
              <a:rPr lang="fr-FR" dirty="0" smtClean="0"/>
              <a:t> more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« </a:t>
            </a:r>
            <a:r>
              <a:rPr lang="fr-FR" dirty="0" err="1" smtClean="0"/>
              <a:t>preferred</a:t>
            </a:r>
            <a:r>
              <a:rPr lang="fr-FR" dirty="0" smtClean="0"/>
              <a:t> » direction</a:t>
            </a:r>
          </a:p>
          <a:p>
            <a:r>
              <a:rPr lang="fr-FR" dirty="0" smtClean="0"/>
              <a:t>(rate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correlate</a:t>
            </a:r>
            <a:r>
              <a:rPr lang="fr-FR" dirty="0" smtClean="0"/>
              <a:t> of computation)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662989"/>
            <a:ext cx="743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question </a:t>
            </a:r>
            <a:r>
              <a:rPr lang="fr-FR" dirty="0" err="1" smtClean="0"/>
              <a:t>is</a:t>
            </a:r>
            <a:r>
              <a:rPr lang="fr-FR" dirty="0" smtClean="0"/>
              <a:t> not: « 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firing</a:t>
            </a:r>
            <a:r>
              <a:rPr lang="fr-FR" dirty="0" smtClean="0"/>
              <a:t> rate or </a:t>
            </a:r>
            <a:r>
              <a:rPr lang="fr-FR" dirty="0" err="1" smtClean="0"/>
              <a:t>spike</a:t>
            </a:r>
            <a:r>
              <a:rPr lang="fr-FR" dirty="0" smtClean="0"/>
              <a:t> timing more informative/</a:t>
            </a:r>
            <a:r>
              <a:rPr lang="fr-FR" dirty="0" err="1" smtClean="0"/>
              <a:t>useful</a:t>
            </a:r>
            <a:r>
              <a:rPr lang="fr-FR" dirty="0" smtClean="0"/>
              <a:t>? »</a:t>
            </a:r>
          </a:p>
          <a:p>
            <a:r>
              <a:rPr lang="fr-FR" dirty="0" smtClean="0"/>
              <a:t>but: « </a:t>
            </a:r>
            <a:r>
              <a:rPr lang="fr-FR" dirty="0" err="1" smtClean="0"/>
              <a:t>which</a:t>
            </a:r>
            <a:r>
              <a:rPr lang="fr-FR" dirty="0" smtClean="0"/>
              <a:t> one </a:t>
            </a:r>
            <a:r>
              <a:rPr lang="fr-FR" dirty="0" err="1" smtClean="0"/>
              <a:t>is</a:t>
            </a:r>
            <a:r>
              <a:rPr lang="fr-FR" dirty="0" smtClean="0"/>
              <a:t> the basis of computation? »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83945497"/>
      </p:ext>
    </p:extLst>
  </p:cSld>
  <p:clrMapOvr>
    <a:masterClrMapping/>
  </p:clrMapOvr>
  <p:transition advTm="101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54868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“Both rate and spike timing are important for coding, so the truth is in between”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079" y="3812847"/>
            <a:ext cx="7422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Spike-</a:t>
            </a:r>
            <a:r>
              <a:rPr lang="fr-FR" sz="2400" i="1" dirty="0" err="1" smtClean="0"/>
              <a:t>based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view</a:t>
            </a:r>
            <a:r>
              <a:rPr lang="fr-FR" sz="2400" i="1" dirty="0" smtClean="0"/>
              <a:t>: </a:t>
            </a:r>
            <a:r>
              <a:rPr lang="fr-FR" sz="2400" i="1" dirty="0"/>
              <a:t>rate </a:t>
            </a:r>
            <a:r>
              <a:rPr lang="fr-FR" sz="2400" i="1" dirty="0" err="1"/>
              <a:t>determines</a:t>
            </a:r>
            <a:r>
              <a:rPr lang="fr-FR" sz="2400" i="1" dirty="0"/>
              <a:t> </a:t>
            </a:r>
            <a:r>
              <a:rPr lang="fr-FR" sz="2400" i="1" u="sng" dirty="0" err="1"/>
              <a:t>quantity</a:t>
            </a:r>
            <a:r>
              <a:rPr lang="fr-FR" sz="2400" i="1" dirty="0"/>
              <a:t> of </a:t>
            </a:r>
            <a:r>
              <a:rPr lang="fr-FR" sz="2400" i="1" dirty="0" smtClean="0"/>
              <a:t>information</a:t>
            </a:r>
          </a:p>
          <a:p>
            <a:endParaRPr lang="fr-FR" sz="2400" i="1" dirty="0" smtClean="0"/>
          </a:p>
          <a:p>
            <a:r>
              <a:rPr lang="fr-FR" sz="2400" i="1" dirty="0" smtClean="0"/>
              <a:t>Rate-</a:t>
            </a:r>
            <a:r>
              <a:rPr lang="fr-FR" sz="2400" i="1" dirty="0" err="1" smtClean="0"/>
              <a:t>based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view</a:t>
            </a:r>
            <a:r>
              <a:rPr lang="fr-FR" sz="2400" i="1" dirty="0" smtClean="0"/>
              <a:t>: rate </a:t>
            </a:r>
            <a:r>
              <a:rPr lang="fr-FR" sz="2400" i="1" dirty="0" err="1" smtClean="0"/>
              <a:t>determines</a:t>
            </a:r>
            <a:r>
              <a:rPr lang="fr-FR" sz="2400" i="1" dirty="0" smtClean="0"/>
              <a:t> </a:t>
            </a:r>
            <a:r>
              <a:rPr lang="fr-FR" sz="2400" i="1" u="sng" dirty="0" smtClean="0"/>
              <a:t>content</a:t>
            </a:r>
            <a:r>
              <a:rPr lang="fr-FR" sz="2400" i="1" dirty="0" smtClean="0"/>
              <a:t> of information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1711349" cy="1219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6023479"/>
      </p:ext>
    </p:extLst>
  </p:cSld>
  <p:clrMapOvr>
    <a:masterClrMapping/>
  </p:clrMapOvr>
  <p:transition advTm="5305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7.1|8.4|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62.7|5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9.9|29.2|87.8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1.9|12|9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14.3|29.4|33|4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1.8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3.2|4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28.9|47.3|29.1|1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22.1|6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54.3|17|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1201</Words>
  <Application>Microsoft Office PowerPoint</Application>
  <PresentationFormat>Affichage à l'écran (4:3)</PresentationFormat>
  <Paragraphs>181</Paragraphs>
  <Slides>26</Slides>
  <Notes>2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Philosophy of the spike</vt:lpstr>
      <vt:lpstr>The question</vt:lpstr>
      <vt:lpstr>Three statements I have heard</vt:lpstr>
      <vt:lpstr>Diapositive 4</vt:lpstr>
      <vt:lpstr>“Both rate and spike timing are important for coding, so the truth is in between” </vt:lpstr>
      <vt:lpstr>Of spikes and rates</vt:lpstr>
      <vt:lpstr>Rate in spike-based theories</vt:lpstr>
      <vt:lpstr>The tuning curve</vt:lpstr>
      <vt:lpstr>Diapositive 9</vt:lpstr>
      <vt:lpstr>Diapositive 10</vt:lpstr>
      <vt:lpstr>Neural variability</vt:lpstr>
      <vt:lpstr>No reproducibility =&gt; rate-based?</vt:lpstr>
      <vt:lpstr>A counter-example</vt:lpstr>
      <vt:lpstr>A counter-example</vt:lpstr>
      <vt:lpstr>The argument strikes back</vt:lpstr>
      <vt:lpstr>Diapositive 16</vt:lpstr>
      <vt:lpstr>Diapositive 17</vt:lpstr>
      <vt:lpstr>“A stochastic spike-based theory is nothing else than a rate-based theory, only at a finer timescale” </vt:lpstr>
      <vt:lpstr>“A stochastic spike-based theory is nothing else than a rate-based theory, only at a finer timescale” </vt:lpstr>
      <vt:lpstr>Diapositive 20</vt:lpstr>
      <vt:lpstr>Diapositive 21</vt:lpstr>
      <vt:lpstr>Diapositive 22</vt:lpstr>
      <vt:lpstr>Marr’s three levels</vt:lpstr>
      <vt:lpstr>Neurons: actors or observers?</vt:lpstr>
      <vt:lpstr>The chaos argument</vt:lpstr>
      <vt:lpstr>The chaos argument transposed to climate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of neural excitability</dc:title>
  <dc:creator>Romain</dc:creator>
  <cp:lastModifiedBy>Romain</cp:lastModifiedBy>
  <cp:revision>981</cp:revision>
  <dcterms:created xsi:type="dcterms:W3CDTF">2010-09-29T13:44:12Z</dcterms:created>
  <dcterms:modified xsi:type="dcterms:W3CDTF">2013-07-17T12:52:52Z</dcterms:modified>
</cp:coreProperties>
</file>