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503" r:id="rId3"/>
    <p:sldId id="471" r:id="rId4"/>
    <p:sldId id="473" r:id="rId5"/>
    <p:sldId id="475" r:id="rId6"/>
    <p:sldId id="481" r:id="rId7"/>
    <p:sldId id="482" r:id="rId8"/>
    <p:sldId id="483" r:id="rId9"/>
    <p:sldId id="484" r:id="rId10"/>
    <p:sldId id="490" r:id="rId11"/>
    <p:sldId id="476" r:id="rId12"/>
    <p:sldId id="485" r:id="rId13"/>
    <p:sldId id="487" r:id="rId14"/>
    <p:sldId id="499" r:id="rId15"/>
    <p:sldId id="500" r:id="rId16"/>
    <p:sldId id="488" r:id="rId17"/>
    <p:sldId id="491" r:id="rId18"/>
    <p:sldId id="477" r:id="rId19"/>
    <p:sldId id="492" r:id="rId20"/>
    <p:sldId id="494" r:id="rId21"/>
    <p:sldId id="496" r:id="rId22"/>
    <p:sldId id="495" r:id="rId23"/>
    <p:sldId id="497" r:id="rId24"/>
    <p:sldId id="659" r:id="rId25"/>
    <p:sldId id="507" r:id="rId26"/>
    <p:sldId id="504" r:id="rId27"/>
    <p:sldId id="660" r:id="rId28"/>
    <p:sldId id="661" r:id="rId29"/>
    <p:sldId id="575" r:id="rId30"/>
    <p:sldId id="576" r:id="rId31"/>
    <p:sldId id="574" r:id="rId32"/>
    <p:sldId id="535" r:id="rId33"/>
    <p:sldId id="536" r:id="rId34"/>
    <p:sldId id="655" r:id="rId35"/>
    <p:sldId id="579" r:id="rId36"/>
    <p:sldId id="580" r:id="rId37"/>
    <p:sldId id="581" r:id="rId38"/>
    <p:sldId id="582" r:id="rId39"/>
    <p:sldId id="539" r:id="rId40"/>
    <p:sldId id="578" r:id="rId41"/>
    <p:sldId id="543" r:id="rId42"/>
    <p:sldId id="521" r:id="rId43"/>
    <p:sldId id="522" r:id="rId44"/>
    <p:sldId id="524" r:id="rId45"/>
    <p:sldId id="525" r:id="rId46"/>
    <p:sldId id="656" r:id="rId47"/>
    <p:sldId id="526" r:id="rId48"/>
    <p:sldId id="529" r:id="rId49"/>
    <p:sldId id="657" r:id="rId50"/>
    <p:sldId id="534" r:id="rId51"/>
    <p:sldId id="587" r:id="rId52"/>
    <p:sldId id="615" r:id="rId53"/>
    <p:sldId id="614" r:id="rId54"/>
    <p:sldId id="616" r:id="rId55"/>
    <p:sldId id="617" r:id="rId56"/>
    <p:sldId id="619" r:id="rId57"/>
    <p:sldId id="628" r:id="rId58"/>
    <p:sldId id="629" r:id="rId59"/>
    <p:sldId id="630" r:id="rId60"/>
    <p:sldId id="632" r:id="rId61"/>
    <p:sldId id="588" r:id="rId62"/>
    <p:sldId id="631" r:id="rId63"/>
    <p:sldId id="633" r:id="rId64"/>
    <p:sldId id="634" r:id="rId65"/>
    <p:sldId id="635" r:id="rId66"/>
    <p:sldId id="583" r:id="rId67"/>
    <p:sldId id="636" r:id="rId68"/>
    <p:sldId id="637" r:id="rId69"/>
    <p:sldId id="555" r:id="rId70"/>
    <p:sldId id="550" r:id="rId71"/>
    <p:sldId id="638" r:id="rId72"/>
    <p:sldId id="639" r:id="rId73"/>
    <p:sldId id="640" r:id="rId74"/>
    <p:sldId id="645" r:id="rId75"/>
    <p:sldId id="641" r:id="rId76"/>
    <p:sldId id="562" r:id="rId77"/>
    <p:sldId id="643" r:id="rId78"/>
    <p:sldId id="642" r:id="rId79"/>
    <p:sldId id="505" r:id="rId80"/>
    <p:sldId id="506" r:id="rId81"/>
    <p:sldId id="646" r:id="rId82"/>
    <p:sldId id="584" r:id="rId83"/>
    <p:sldId id="648" r:id="rId84"/>
    <p:sldId id="547" r:id="rId85"/>
    <p:sldId id="548" r:id="rId86"/>
    <p:sldId id="647" r:id="rId87"/>
    <p:sldId id="649" r:id="rId88"/>
    <p:sldId id="650" r:id="rId89"/>
    <p:sldId id="651" r:id="rId90"/>
    <p:sldId id="654" r:id="rId91"/>
    <p:sldId id="585" r:id="rId92"/>
    <p:sldId id="549" r:id="rId93"/>
    <p:sldId id="653" r:id="rId9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88986" autoAdjust="0"/>
  </p:normalViewPr>
  <p:slideViewPr>
    <p:cSldViewPr>
      <p:cViewPr varScale="1">
        <p:scale>
          <a:sx n="107" d="100"/>
          <a:sy n="107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7C266-B027-4617-825F-9C51B5CBEF75}" type="datetimeFigureOut">
              <a:rPr lang="fr-FR" smtClean="0"/>
              <a:pPr/>
              <a:t>07/11/2013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6CEAE-91C2-457E-8662-C5969F0467C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27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Neural </a:t>
            </a:r>
            <a:r>
              <a:rPr lang="fr-FR" dirty="0" err="1" smtClean="0"/>
              <a:t>representations</a:t>
            </a:r>
            <a:r>
              <a:rPr lang="fr-FR" dirty="0" smtClean="0"/>
              <a:t> in the </a:t>
            </a:r>
            <a:r>
              <a:rPr lang="fr-FR" dirty="0" err="1" smtClean="0"/>
              <a:t>mind</a:t>
            </a:r>
            <a:r>
              <a:rPr lang="fr-FR" baseline="0" dirty="0" smtClean="0"/>
              <a:t> of the observer.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302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Pairwise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correlation</a:t>
            </a:r>
            <a:r>
              <a:rPr lang="fr-FR" baseline="0" dirty="0" smtClean="0"/>
              <a:t>: P(j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 | i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time) = P(i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synchrony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) * P(j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synchrony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</a:t>
            </a:r>
            <a:r>
              <a:rPr lang="fr-FR" baseline="0" dirty="0" smtClean="0"/>
              <a:t>) = (400 </a:t>
            </a:r>
            <a:r>
              <a:rPr lang="fr-FR" baseline="0" dirty="0" err="1" smtClean="0"/>
              <a:t>synchrony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 / 4000 total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)*(9/3999)</a:t>
            </a:r>
          </a:p>
          <a:p>
            <a:r>
              <a:rPr lang="fr-FR" baseline="0" dirty="0" smtClean="0"/>
              <a:t>Not </a:t>
            </a:r>
            <a:r>
              <a:rPr lang="fr-FR" baseline="0" dirty="0" err="1" smtClean="0"/>
              <a:t>experimentally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detectable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consistent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findings</a:t>
            </a:r>
            <a:r>
              <a:rPr lang="fr-FR" baseline="0" dirty="0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5C9CF-6E43-40BE-AD0F-1B62B6403C1F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318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Turns</a:t>
            </a:r>
            <a:r>
              <a:rPr lang="fr-FR" dirty="0" smtClean="0"/>
              <a:t> out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underestimation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quantities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similar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disappears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subtraction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5C9CF-6E43-40BE-AD0F-1B62B6403C1F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00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Top: </a:t>
            </a:r>
            <a:r>
              <a:rPr lang="fr-FR" baseline="0" dirty="0" err="1" smtClean="0"/>
              <a:t>independent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synchrony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events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Bottom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theory</a:t>
            </a:r>
            <a:r>
              <a:rPr lang="fr-FR" baseline="0" dirty="0" smtClean="0"/>
              <a:t> &amp; simulation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5C9CF-6E43-40BE-AD0F-1B62B6403C1F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6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Top: </a:t>
            </a:r>
            <a:r>
              <a:rPr lang="fr-FR" baseline="0" dirty="0" err="1" smtClean="0"/>
              <a:t>independent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synchrony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events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Bottom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theory</a:t>
            </a:r>
            <a:r>
              <a:rPr lang="fr-FR" baseline="0" dirty="0" smtClean="0"/>
              <a:t> &amp; simulation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5C9CF-6E43-40BE-AD0F-1B62B6403C1F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4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computation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mechanisms</a:t>
            </a:r>
            <a:r>
              <a:rPr lang="fr-FR" dirty="0" smtClean="0"/>
              <a:t> to cancel </a:t>
            </a:r>
            <a:r>
              <a:rPr lang="fr-FR" dirty="0" err="1" smtClean="0"/>
              <a:t>correlations</a:t>
            </a:r>
            <a:r>
              <a:rPr lang="fr-FR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5C9CF-6E43-40BE-AD0F-1B62B6403C1F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039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15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Hypothèse</a:t>
            </a:r>
            <a:r>
              <a:rPr lang="fr-FR" baseline="0" dirty="0" smtClean="0"/>
              <a:t> c</a:t>
            </a:r>
            <a:r>
              <a:rPr lang="fr-FR" dirty="0" smtClean="0"/>
              <a:t>ontroversée (Singer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018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Hypothèse</a:t>
            </a:r>
            <a:r>
              <a:rPr lang="fr-FR" baseline="0" dirty="0" smtClean="0"/>
              <a:t> c</a:t>
            </a:r>
            <a:r>
              <a:rPr lang="fr-FR" dirty="0" smtClean="0"/>
              <a:t>ontroversée (Singer 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44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7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5FFF2-CE38-4619-8F87-AC0061C2D217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163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Neural </a:t>
            </a:r>
            <a:r>
              <a:rPr lang="fr-FR" dirty="0" err="1" smtClean="0"/>
              <a:t>representations</a:t>
            </a:r>
            <a:r>
              <a:rPr lang="fr-FR" dirty="0" smtClean="0"/>
              <a:t> in the </a:t>
            </a:r>
            <a:r>
              <a:rPr lang="fr-FR" dirty="0" err="1" smtClean="0"/>
              <a:t>mind</a:t>
            </a:r>
            <a:r>
              <a:rPr lang="fr-FR" baseline="0" dirty="0" smtClean="0"/>
              <a:t> of the observer.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662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487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17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0BC76-F7EB-446F-BF7A-137A79A5CB46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658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Each</a:t>
            </a:r>
            <a:r>
              <a:rPr lang="fr-FR" dirty="0" smtClean="0"/>
              <a:t> binaural </a:t>
            </a:r>
            <a:r>
              <a:rPr lang="fr-FR" dirty="0" err="1" smtClean="0"/>
              <a:t>neuron</a:t>
            </a:r>
            <a:r>
              <a:rPr lang="fr-FR" dirty="0" smtClean="0"/>
              <a:t> encodes a </a:t>
            </a:r>
            <a:r>
              <a:rPr lang="fr-FR" dirty="0" err="1" smtClean="0"/>
              <a:t>particular</a:t>
            </a:r>
            <a:r>
              <a:rPr lang="fr-FR" dirty="0" smtClean="0"/>
              <a:t> </a:t>
            </a:r>
            <a:r>
              <a:rPr lang="fr-FR" dirty="0" err="1" smtClean="0"/>
              <a:t>element</a:t>
            </a:r>
            <a:r>
              <a:rPr lang="fr-FR" dirty="0" smtClean="0"/>
              <a:t> of binaural structure, for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band and location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6CEAE-91C2-457E-8662-C5969F0467CE}" type="slidenum">
              <a:rPr lang="fr-FR" smtClean="0"/>
              <a:pPr/>
              <a:t>78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49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(Thorpe et al 2001)</a:t>
            </a:r>
          </a:p>
          <a:p>
            <a:r>
              <a:rPr lang="fr-FR" dirty="0" smtClean="0"/>
              <a:t>Comment les neurones représentent-ils</a:t>
            </a:r>
            <a:r>
              <a:rPr lang="fr-FR" baseline="0" dirty="0" smtClean="0"/>
              <a:t> les stimuli en trains de potentiels d’action</a:t>
            </a:r>
            <a:r>
              <a:rPr lang="fr-FR" dirty="0" smtClean="0"/>
              <a:t>?</a:t>
            </a:r>
          </a:p>
          <a:p>
            <a:r>
              <a:rPr lang="fr-FR" dirty="0" smtClean="0"/>
              <a:t>NB: tps représenté</a:t>
            </a:r>
            <a:r>
              <a:rPr lang="fr-FR" baseline="0" dirty="0" smtClean="0"/>
              <a:t> à l’envers ici (1</a:t>
            </a:r>
            <a:r>
              <a:rPr lang="fr-FR" baseline="30000" dirty="0" smtClean="0"/>
              <a:t>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spike</a:t>
            </a:r>
            <a:r>
              <a:rPr lang="fr-FR" baseline="0" dirty="0" smtClean="0"/>
              <a:t> à droite, en fait c’est les </a:t>
            </a:r>
            <a:r>
              <a:rPr lang="fr-FR" baseline="0" dirty="0" err="1" smtClean="0"/>
              <a:t>spikes</a:t>
            </a:r>
            <a:r>
              <a:rPr lang="fr-FR" baseline="0" dirty="0" smtClean="0"/>
              <a:t> voyageant le long des axones qui sont représentés)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45A8-1C02-44E5-9F20-2BB666B7C4BF}" type="slidenum">
              <a:rPr lang="fr-FR" smtClean="0"/>
              <a:pPr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6958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929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E45A8-1C02-44E5-9F20-2BB666B7C4BF}" type="slidenum">
              <a:rPr lang="fr-FR" smtClean="0"/>
              <a:pPr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724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Softky</a:t>
            </a:r>
            <a:r>
              <a:rPr lang="fr-FR" dirty="0" smtClean="0"/>
              <a:t> &amp; Koch</a:t>
            </a:r>
            <a:r>
              <a:rPr lang="fr-FR" baseline="0" dirty="0" smtClean="0"/>
              <a:t> (1993) [cortex visuel]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7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746D-CD19-45DA-A01E-882E360273D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67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 le calcul avec les mains qu’on a fait avant.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03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746D-CD19-45DA-A01E-882E360273D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39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746D-CD19-45DA-A01E-882E360273D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480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balanced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regime</a:t>
            </a:r>
            <a:endParaRPr lang="fr-FR" baseline="0" dirty="0" smtClean="0"/>
          </a:p>
          <a:p>
            <a:r>
              <a:rPr lang="fr-FR" baseline="0" dirty="0" smtClean="0"/>
              <a:t>(in vivo, the time constant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giving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smaller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integral</a:t>
            </a:r>
            <a:r>
              <a:rPr lang="fr-FR" baseline="0" dirty="0" smtClean="0"/>
              <a:t>); cortex </a:t>
            </a:r>
            <a:r>
              <a:rPr lang="fr-FR" baseline="0" dirty="0" err="1" smtClean="0"/>
              <a:t>somatosensoriel</a:t>
            </a:r>
            <a:r>
              <a:rPr lang="fr-FR" baseline="0" dirty="0" smtClean="0"/>
              <a:t> du rat</a:t>
            </a:r>
          </a:p>
          <a:p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Shadlen</a:t>
            </a:r>
            <a:r>
              <a:rPr lang="fr-FR" baseline="0" dirty="0" smtClean="0"/>
              <a:t> &amp; </a:t>
            </a:r>
            <a:r>
              <a:rPr lang="fr-FR" baseline="0" dirty="0" err="1" smtClean="0"/>
              <a:t>Newsome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Curr</a:t>
            </a:r>
            <a:r>
              <a:rPr lang="fr-FR" baseline="0" dirty="0" smtClean="0"/>
              <a:t> Op in </a:t>
            </a:r>
            <a:r>
              <a:rPr lang="fr-FR" baseline="0" dirty="0" err="1" smtClean="0"/>
              <a:t>Neurobiology</a:t>
            </a:r>
            <a:r>
              <a:rPr lang="fr-FR" baseline="0" dirty="0" smtClean="0"/>
              <a:t> (1994)</a:t>
            </a:r>
          </a:p>
          <a:p>
            <a:r>
              <a:rPr lang="fr-FR" baseline="0" dirty="0" smtClean="0"/>
              <a:t>Ecart-type d’après le théorème de Campbell (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noise)</a:t>
            </a:r>
          </a:p>
          <a:p>
            <a:r>
              <a:rPr lang="fr-FR" baseline="0" dirty="0" smtClean="0"/>
              <a:t>Compensation excitation inhibition: confirmé par des mesures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A010-EC4A-40BC-9FF9-9D4E10FC4314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02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9746D-CD19-45DA-A01E-882E360273DA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28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emf"/><Relationship Id="rId10" Type="http://schemas.openxmlformats.org/officeDocument/2006/relationships/image" Target="../media/image70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gif"/><Relationship Id="rId4" Type="http://schemas.openxmlformats.org/officeDocument/2006/relationships/hyperlink" Target="file:///C:\Program%20Files%20(x86)\CochSim\cochsim.exe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emf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8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8.wmf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CA6 – Theoretical Neuroscience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32240" y="6381328"/>
            <a:ext cx="222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romain.brette@ens.fr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Spike-based </a:t>
            </a:r>
            <a:r>
              <a:rPr lang="en-US" sz="3600" dirty="0" smtClean="0"/>
              <a:t>computation</a:t>
            </a:r>
            <a:endParaRPr lang="en-US" dirty="0" smtClean="0"/>
          </a:p>
        </p:txBody>
      </p:sp>
    </p:spTree>
  </p:cSld>
  <p:clrMapOvr>
    <a:masterClrMapping/>
  </p:clrMapOvr>
  <p:transition advTm="479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548680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“Both rate and spike timing are important for coding, so the truth is in between”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079" y="3812847"/>
            <a:ext cx="7422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Spike-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</a:t>
            </a:r>
            <a:r>
              <a:rPr lang="fr-FR" sz="2400" i="1" dirty="0"/>
              <a:t>rate </a:t>
            </a:r>
            <a:r>
              <a:rPr lang="fr-FR" sz="2400" i="1" dirty="0" err="1"/>
              <a:t>determines</a:t>
            </a:r>
            <a:r>
              <a:rPr lang="fr-FR" sz="2400" i="1" dirty="0"/>
              <a:t> </a:t>
            </a:r>
            <a:r>
              <a:rPr lang="fr-FR" sz="2400" i="1" u="sng" dirty="0" err="1"/>
              <a:t>quantity</a:t>
            </a:r>
            <a:r>
              <a:rPr lang="fr-FR" sz="2400" i="1" dirty="0"/>
              <a:t> of </a:t>
            </a:r>
            <a:r>
              <a:rPr lang="fr-FR" sz="2400" i="1" dirty="0" smtClean="0"/>
              <a:t>information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Rate-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rate </a:t>
            </a:r>
            <a:r>
              <a:rPr lang="fr-FR" sz="2400" i="1" dirty="0" err="1" smtClean="0"/>
              <a:t>determines</a:t>
            </a:r>
            <a:r>
              <a:rPr lang="fr-FR" sz="2400" i="1" dirty="0" smtClean="0"/>
              <a:t> </a:t>
            </a:r>
            <a:r>
              <a:rPr lang="fr-FR" sz="2400" i="1" u="sng" dirty="0" smtClean="0"/>
              <a:t>content</a:t>
            </a:r>
            <a:r>
              <a:rPr lang="fr-FR" sz="2400" i="1" dirty="0" smtClean="0"/>
              <a:t> of information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1711349" cy="12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23479"/>
      </p:ext>
    </p:extLst>
  </p:cSld>
  <p:clrMapOvr>
    <a:masterClrMapping/>
  </p:clrMapOvr>
  <p:transition advTm="530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Misconception </a:t>
            </a:r>
            <a:r>
              <a:rPr lang="en-US" sz="3200" u="sng" dirty="0" smtClean="0"/>
              <a:t>#2: </a:t>
            </a:r>
            <a:r>
              <a:rPr lang="en-US" sz="3200" dirty="0" smtClean="0"/>
              <a:t>“</a:t>
            </a:r>
            <a:r>
              <a:rPr lang="en-US" sz="3200" dirty="0"/>
              <a:t>Neural responses are variable in vivo, therefore neural codes can only be based on rates”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4680520" cy="29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6161"/>
      </p:ext>
    </p:extLst>
  </p:cSld>
  <p:clrMapOvr>
    <a:masterClrMapping/>
  </p:clrMapOvr>
  <p:transition advTm="2672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Neural variability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75492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Temporal </a:t>
            </a:r>
            <a:r>
              <a:rPr lang="fr-FR" u="sng" dirty="0" err="1" smtClean="0"/>
              <a:t>irregularity</a:t>
            </a:r>
            <a:endParaRPr lang="en-US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81" y="2060848"/>
            <a:ext cx="4346126" cy="11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54691" b="14449"/>
          <a:stretch>
            <a:fillRect/>
          </a:stretch>
        </p:blipFill>
        <p:spPr bwMode="auto">
          <a:xfrm>
            <a:off x="7159883" y="1979833"/>
            <a:ext cx="1183690" cy="110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1519860" cy="132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297" y="3090289"/>
            <a:ext cx="108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rate (Hz), V1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574540" y="3018281"/>
            <a:ext cx="38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ISI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777868" y="3383763"/>
            <a:ext cx="255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Close to Poisson </a:t>
            </a:r>
            <a:r>
              <a:rPr lang="fr-FR" dirty="0" err="1" smtClean="0"/>
              <a:t>statistics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6206" y="3750905"/>
            <a:ext cx="690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r>
              <a:rPr lang="fr-FR" dirty="0" err="1" smtClean="0"/>
              <a:t>spike</a:t>
            </a:r>
            <a:r>
              <a:rPr lang="fr-FR" dirty="0" smtClean="0"/>
              <a:t> trains have Poisson </a:t>
            </a:r>
            <a:r>
              <a:rPr lang="fr-FR" dirty="0" err="1" smtClean="0"/>
              <a:t>statistics</a:t>
            </a:r>
            <a:r>
              <a:rPr lang="fr-FR" dirty="0" smtClean="0"/>
              <a:t> (ad hoc </a:t>
            </a:r>
            <a:r>
              <a:rPr lang="fr-FR" dirty="0" err="1" smtClean="0"/>
              <a:t>hypothesis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005" y="4139788"/>
            <a:ext cx="737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Spike-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: </a:t>
            </a:r>
            <a:r>
              <a:rPr lang="fr-FR" dirty="0" err="1" smtClean="0"/>
              <a:t>spike</a:t>
            </a:r>
            <a:r>
              <a:rPr lang="fr-FR" dirty="0" smtClean="0"/>
              <a:t> trains have Poisson </a:t>
            </a:r>
            <a:r>
              <a:rPr lang="fr-FR" dirty="0" err="1" smtClean="0"/>
              <a:t>statistics</a:t>
            </a:r>
            <a:r>
              <a:rPr lang="fr-FR" dirty="0" smtClean="0"/>
              <a:t> (maximum information)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422158" y="5158956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07" y="4717175"/>
            <a:ext cx="226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Lack</a:t>
            </a:r>
            <a:r>
              <a:rPr lang="fr-FR" u="sng" dirty="0" smtClean="0"/>
              <a:t> of </a:t>
            </a:r>
            <a:r>
              <a:rPr lang="fr-FR" u="sng" dirty="0" err="1" smtClean="0"/>
              <a:t>reproducibility</a:t>
            </a:r>
            <a:endParaRPr lang="en-US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501452"/>
            <a:ext cx="396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dirty="0" err="1"/>
              <a:t>empirically</a:t>
            </a:r>
            <a:r>
              <a:rPr lang="fr-FR" dirty="0"/>
              <a:t> </a:t>
            </a:r>
            <a:r>
              <a:rPr lang="fr-FR" dirty="0" err="1"/>
              <a:t>questionable</a:t>
            </a:r>
            <a:endParaRPr lang="fr-FR" dirty="0" smtClean="0"/>
          </a:p>
          <a:p>
            <a:r>
              <a:rPr lang="fr-FR" dirty="0" smtClean="0"/>
              <a:t>-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result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uncontrolled</a:t>
            </a:r>
            <a:r>
              <a:rPr lang="fr-FR" dirty="0" smtClean="0"/>
              <a:t> variable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07904" y="6300028"/>
            <a:ext cx="511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But </a:t>
            </a:r>
            <a:r>
              <a:rPr lang="fr-FR" i="1" dirty="0" err="1" smtClean="0"/>
              <a:t>let’s</a:t>
            </a:r>
            <a:r>
              <a:rPr lang="fr-FR" i="1" dirty="0" smtClean="0"/>
              <a:t> assume </a:t>
            </a:r>
            <a:r>
              <a:rPr lang="fr-FR" i="1" dirty="0" err="1" smtClean="0"/>
              <a:t>it’s</a:t>
            </a:r>
            <a:r>
              <a:rPr lang="fr-FR" i="1" dirty="0" smtClean="0"/>
              <a:t> </a:t>
            </a:r>
            <a:r>
              <a:rPr lang="fr-FR" i="1" dirty="0" err="1" smtClean="0"/>
              <a:t>true</a:t>
            </a:r>
            <a:r>
              <a:rPr lang="fr-FR" i="1" dirty="0" smtClean="0"/>
              <a:t> and examine the argument!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110693" y="1537047"/>
            <a:ext cx="2853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/>
              <a:t>Softky</a:t>
            </a:r>
            <a:r>
              <a:rPr lang="fr-FR" sz="1400" i="1" dirty="0" smtClean="0"/>
              <a:t> &amp; Koch, J Neuroscience (1993)</a:t>
            </a:r>
            <a:endParaRPr lang="en-US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109891"/>
      </p:ext>
    </p:extLst>
  </p:cSld>
  <p:clrMapOvr>
    <a:masterClrMapping/>
  </p:clrMapOvr>
  <p:transition advTm="157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 </a:t>
            </a:r>
            <a:r>
              <a:rPr lang="fr-FR" dirty="0" err="1" smtClean="0"/>
              <a:t>reproducibility</a:t>
            </a:r>
            <a:r>
              <a:rPr lang="fr-FR" dirty="0" smtClean="0"/>
              <a:t> =&gt; rate-</a:t>
            </a:r>
            <a:r>
              <a:rPr lang="fr-FR" dirty="0" err="1" smtClean="0"/>
              <a:t>based</a:t>
            </a:r>
            <a:r>
              <a:rPr lang="fr-FR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457200" y="1443528"/>
            <a:ext cx="2349642" cy="1582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1865402"/>
            <a:ext cx="508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reproducibility</a:t>
            </a:r>
            <a:r>
              <a:rPr lang="fr-FR" dirty="0" smtClean="0"/>
              <a:t> =&gt; </a:t>
            </a:r>
            <a:r>
              <a:rPr lang="fr-FR" dirty="0" err="1" smtClean="0"/>
              <a:t>either</a:t>
            </a:r>
            <a:r>
              <a:rPr lang="fr-FR" dirty="0" smtClean="0"/>
              <a:t> </a:t>
            </a:r>
            <a:r>
              <a:rPr lang="fr-FR" dirty="0" err="1" smtClean="0"/>
              <a:t>stochastic</a:t>
            </a:r>
            <a:r>
              <a:rPr lang="fr-FR" dirty="0" smtClean="0"/>
              <a:t> or </a:t>
            </a:r>
            <a:r>
              <a:rPr lang="fr-FR" dirty="0" err="1" smtClean="0"/>
              <a:t>chaotic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8383" y="2682498"/>
            <a:ext cx="475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about </a:t>
            </a:r>
            <a:r>
              <a:rPr lang="fr-FR" dirty="0" err="1" smtClean="0"/>
              <a:t>stochastic</a:t>
            </a:r>
            <a:r>
              <a:rPr lang="fr-FR" dirty="0" smtClean="0"/>
              <a:t>/</a:t>
            </a:r>
            <a:r>
              <a:rPr lang="fr-FR" dirty="0" err="1" smtClean="0"/>
              <a:t>chaotic</a:t>
            </a:r>
            <a:r>
              <a:rPr lang="fr-FR" dirty="0" smtClean="0"/>
              <a:t> vs. </a:t>
            </a:r>
            <a:r>
              <a:rPr lang="fr-FR" dirty="0" err="1" smtClean="0"/>
              <a:t>deterministic</a:t>
            </a:r>
            <a:r>
              <a:rPr lang="fr-FR" dirty="0" smtClean="0"/>
              <a:t>,</a:t>
            </a:r>
          </a:p>
          <a:p>
            <a:r>
              <a:rPr lang="fr-FR" dirty="0" smtClean="0"/>
              <a:t>not about rate-</a:t>
            </a:r>
            <a:r>
              <a:rPr lang="fr-FR" dirty="0" err="1" smtClean="0"/>
              <a:t>based</a:t>
            </a:r>
            <a:r>
              <a:rPr lang="fr-FR" dirty="0" smtClean="0"/>
              <a:t> vs. </a:t>
            </a:r>
            <a:r>
              <a:rPr lang="fr-FR" dirty="0" err="1" smtClean="0"/>
              <a:t>spike-based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020" y="3573016"/>
            <a:ext cx="8609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Implicit</a:t>
            </a:r>
            <a:r>
              <a:rPr lang="fr-FR" u="sng" dirty="0" smtClean="0"/>
              <a:t> </a:t>
            </a:r>
            <a:r>
              <a:rPr lang="fr-FR" u="sng" dirty="0" err="1" smtClean="0"/>
              <a:t>logic</a:t>
            </a:r>
            <a:endParaRPr lang="fr-FR" dirty="0" smtClean="0"/>
          </a:p>
          <a:p>
            <a:r>
              <a:rPr lang="fr-FR" dirty="0" err="1" smtClean="0"/>
              <a:t>responses</a:t>
            </a:r>
            <a:r>
              <a:rPr lang="fr-FR" dirty="0" smtClean="0"/>
              <a:t> of N </a:t>
            </a:r>
            <a:r>
              <a:rPr lang="fr-FR" dirty="0" err="1" smtClean="0"/>
              <a:t>neurons</a:t>
            </a:r>
            <a:r>
              <a:rPr lang="fr-FR" dirty="0" smtClean="0"/>
              <a:t> are </a:t>
            </a:r>
            <a:r>
              <a:rPr lang="fr-FR" dirty="0" err="1" smtClean="0"/>
              <a:t>irreproducible</a:t>
            </a:r>
            <a:r>
              <a:rPr lang="fr-FR" dirty="0" smtClean="0"/>
              <a:t> =&gt;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N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completely</a:t>
            </a:r>
            <a:r>
              <a:rPr lang="fr-FR" dirty="0" smtClean="0"/>
              <a:t> </a:t>
            </a:r>
            <a:r>
              <a:rPr lang="fr-FR" dirty="0" err="1" smtClean="0"/>
              <a:t>characterize</a:t>
            </a:r>
            <a:r>
              <a:rPr lang="fr-FR" dirty="0" smtClean="0"/>
              <a:t> the state of the system and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determine</a:t>
            </a:r>
            <a:r>
              <a:rPr lang="fr-FR" dirty="0" smtClean="0"/>
              <a:t> the </a:t>
            </a:r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dirty="0" err="1" smtClean="0"/>
              <a:t>firing</a:t>
            </a:r>
            <a:r>
              <a:rPr lang="fr-FR" dirty="0" smtClean="0"/>
              <a:t> of the </a:t>
            </a:r>
            <a:r>
              <a:rPr lang="fr-FR" dirty="0" err="1" smtClean="0"/>
              <a:t>neurons</a:t>
            </a:r>
            <a:endParaRPr lang="fr-F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508104" y="6237312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pure </a:t>
            </a:r>
            <a:r>
              <a:rPr lang="fr-FR" dirty="0" err="1" smtClean="0"/>
              <a:t>speculation</a:t>
            </a:r>
            <a:r>
              <a:rPr lang="fr-FR" dirty="0" smtClean="0"/>
              <a:t>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99592" y="55054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08085" y="61482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475656" y="56494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19672" y="61653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51720" y="56541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4"/>
          <p:cNvCxnSpPr>
            <a:stCxn id="8" idx="6"/>
            <a:endCxn id="10" idx="2"/>
          </p:cNvCxnSpPr>
          <p:nvPr/>
        </p:nvCxnSpPr>
        <p:spPr>
          <a:xfrm>
            <a:off x="1187624" y="5649457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5"/>
          <p:cNvCxnSpPr>
            <a:stCxn id="8" idx="5"/>
            <a:endCxn id="9" idx="7"/>
          </p:cNvCxnSpPr>
          <p:nvPr/>
        </p:nvCxnSpPr>
        <p:spPr>
          <a:xfrm>
            <a:off x="1145443" y="5751292"/>
            <a:ext cx="108493" cy="4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8"/>
          <p:cNvCxnSpPr>
            <a:stCxn id="11" idx="2"/>
            <a:endCxn id="9" idx="6"/>
          </p:cNvCxnSpPr>
          <p:nvPr/>
        </p:nvCxnSpPr>
        <p:spPr>
          <a:xfrm flipH="1" flipV="1">
            <a:off x="1296117" y="6292305"/>
            <a:ext cx="323555" cy="1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1"/>
          <p:cNvCxnSpPr>
            <a:stCxn id="10" idx="5"/>
            <a:endCxn id="11" idx="0"/>
          </p:cNvCxnSpPr>
          <p:nvPr/>
        </p:nvCxnSpPr>
        <p:spPr>
          <a:xfrm>
            <a:off x="1721507" y="5895308"/>
            <a:ext cx="42181" cy="26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/>
          <p:cNvCxnSpPr>
            <a:stCxn id="10" idx="6"/>
            <a:endCxn id="12" idx="3"/>
          </p:cNvCxnSpPr>
          <p:nvPr/>
        </p:nvCxnSpPr>
        <p:spPr>
          <a:xfrm>
            <a:off x="1763688" y="5793473"/>
            <a:ext cx="330213" cy="10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7"/>
          <p:cNvCxnSpPr>
            <a:stCxn id="12" idx="4"/>
            <a:endCxn id="11" idx="6"/>
          </p:cNvCxnSpPr>
          <p:nvPr/>
        </p:nvCxnSpPr>
        <p:spPr>
          <a:xfrm flipH="1">
            <a:off x="1907704" y="5942151"/>
            <a:ext cx="288032" cy="36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81692570"/>
      </p:ext>
    </p:extLst>
  </p:cSld>
  <p:clrMapOvr>
    <a:masterClrMapping/>
  </p:clrMapOvr>
  <p:transition advTm="1264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counter-example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926214" y="5086948"/>
            <a:ext cx="2349642" cy="1582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64" y="1340768"/>
            <a:ext cx="1908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Sparse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coding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74953" y="2060848"/>
            <a:ext cx="36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Imagine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code </a:t>
            </a:r>
            <a:r>
              <a:rPr lang="fr-FR" dirty="0" err="1" smtClean="0"/>
              <a:t>this</a:t>
            </a:r>
            <a:r>
              <a:rPr lang="fr-FR" dirty="0" smtClean="0"/>
              <a:t> signal: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203848" y="1988840"/>
            <a:ext cx="2232248" cy="79208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140968"/>
            <a:ext cx="919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spike</a:t>
            </a:r>
            <a:r>
              <a:rPr lang="fr-FR" dirty="0" smtClean="0"/>
              <a:t> trains of N </a:t>
            </a:r>
            <a:r>
              <a:rPr lang="fr-FR" dirty="0" err="1" smtClean="0"/>
              <a:t>neurons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reconstruct</a:t>
            </a:r>
            <a:r>
              <a:rPr lang="fr-FR" dirty="0" smtClean="0"/>
              <a:t> the signal by </a:t>
            </a:r>
            <a:r>
              <a:rPr lang="fr-FR" dirty="0" err="1" smtClean="0"/>
              <a:t>summing</a:t>
            </a:r>
            <a:r>
              <a:rPr lang="fr-FR" dirty="0" smtClean="0"/>
              <a:t> the </a:t>
            </a:r>
            <a:r>
              <a:rPr lang="fr-FR" dirty="0" err="1" smtClean="0"/>
              <a:t>PSPs</a:t>
            </a:r>
            <a:endParaRPr lang="fr-F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98782" y="4229289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degenerate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solutions.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2464" y="465490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 flipV="1">
            <a:off x="4788024" y="5086948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4274" y="46549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3932" y="3643933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rate)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830604"/>
      </p:ext>
    </p:extLst>
  </p:cSld>
  <p:clrMapOvr>
    <a:masterClrMapping/>
  </p:clrMapOvr>
  <p:transition advTm="137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counter-example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998222" y="2780928"/>
            <a:ext cx="2349642" cy="1582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3888" y="1219743"/>
                <a:ext cx="228229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19743"/>
                <a:ext cx="2282291" cy="70352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70790" y="1923269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degenerate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solutions.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4472" y="234888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 flipV="1">
            <a:off x="4860032" y="2780928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6282" y="234888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78247"/>
                <a:ext cx="6479915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dirty="0" smtClean="0"/>
                  <a:t>It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variable</a:t>
                </a:r>
              </a:p>
              <a:p>
                <a:pPr marL="342900" indent="-342900">
                  <a:buAutoNum type="arabicParenR"/>
                </a:pPr>
                <a:r>
                  <a:rPr lang="fr-FR" dirty="0" smtClean="0"/>
                  <a:t>It </a:t>
                </a:r>
                <a:r>
                  <a:rPr lang="fr-FR" dirty="0" err="1" smtClean="0"/>
                  <a:t>cannot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reduced</a:t>
                </a:r>
                <a:r>
                  <a:rPr lang="fr-FR" dirty="0" smtClean="0"/>
                  <a:t> to rates, </a:t>
                </a:r>
                <a:r>
                  <a:rPr lang="fr-FR" dirty="0" err="1" smtClean="0"/>
                  <a:t>because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error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in 1/N, not 1/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fr-FR" dirty="0" smtClean="0"/>
                  <a:t>N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78247"/>
                <a:ext cx="6479915" cy="6669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847" t="-550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83279962"/>
      </p:ext>
    </p:extLst>
  </p:cSld>
  <p:clrMapOvr>
    <a:masterClrMapping/>
  </p:clrMapOvr>
  <p:transition advTm="31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F0ED"/>
              </a:clrFrom>
              <a:clrTo>
                <a:srgbClr val="EE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4"/>
          <a:stretch/>
        </p:blipFill>
        <p:spPr>
          <a:xfrm>
            <a:off x="6300192" y="188640"/>
            <a:ext cx="2880320" cy="1933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argument </a:t>
            </a:r>
            <a:r>
              <a:rPr lang="fr-FR" dirty="0" err="1" smtClean="0"/>
              <a:t>strikes</a:t>
            </a:r>
            <a:r>
              <a:rPr lang="fr-FR" dirty="0" smtClean="0"/>
              <a:t> back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16722"/>
            <a:ext cx="573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Do 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for neural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0080" y="2564904"/>
            <a:ext cx="8532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2000" dirty="0" smtClean="0"/>
              <a:t>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are </a:t>
            </a:r>
            <a:r>
              <a:rPr lang="fr-FR" sz="2000" dirty="0" err="1" smtClean="0"/>
              <a:t>deterministic</a:t>
            </a:r>
            <a:endParaRPr lang="fr-FR" sz="2000" dirty="0"/>
          </a:p>
          <a:p>
            <a:pPr marL="342900" indent="-342900">
              <a:buAutoNum type="arabicParenR"/>
            </a:pPr>
            <a:r>
              <a:rPr lang="fr-FR" sz="2000" dirty="0" err="1" smtClean="0"/>
              <a:t>Deterministic</a:t>
            </a:r>
            <a:r>
              <a:rPr lang="fr-FR" sz="2000" dirty="0" smtClean="0"/>
              <a:t> description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obtained</a:t>
            </a:r>
            <a:r>
              <a:rPr lang="fr-FR" sz="2000" dirty="0" smtClean="0"/>
              <a:t> by </a:t>
            </a:r>
            <a:r>
              <a:rPr lang="fr-FR" sz="2000" dirty="0" err="1" smtClean="0"/>
              <a:t>averaging</a:t>
            </a:r>
            <a:r>
              <a:rPr lang="fr-FR" sz="2000" dirty="0" smtClean="0"/>
              <a:t>, </a:t>
            </a:r>
            <a:r>
              <a:rPr lang="fr-FR" sz="2000" dirty="0" err="1" smtClean="0"/>
              <a:t>a.k.a</a:t>
            </a:r>
            <a:r>
              <a:rPr lang="fr-FR" sz="2000" dirty="0" smtClean="0"/>
              <a:t>. </a:t>
            </a:r>
            <a:r>
              <a:rPr lang="fr-FR" sz="2000" dirty="0" err="1" smtClean="0"/>
              <a:t>removing</a:t>
            </a:r>
            <a:r>
              <a:rPr lang="fr-FR" sz="2000" dirty="0" smtClean="0"/>
              <a:t> </a:t>
            </a:r>
            <a:r>
              <a:rPr lang="fr-FR" sz="2000" dirty="0" err="1" smtClean="0"/>
              <a:t>variability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9095" y="3717032"/>
            <a:ext cx="6107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theories</a:t>
            </a:r>
            <a:r>
              <a:rPr lang="fr-FR" sz="2000" dirty="0" smtClean="0"/>
              <a:t> do not </a:t>
            </a:r>
            <a:r>
              <a:rPr lang="fr-FR" sz="2000" u="sng" dirty="0" err="1" smtClean="0"/>
              <a:t>account</a:t>
            </a:r>
            <a:r>
              <a:rPr lang="fr-FR" sz="2000" u="sng" dirty="0" smtClean="0"/>
              <a:t> for</a:t>
            </a:r>
            <a:r>
              <a:rPr lang="fr-FR" sz="2000" dirty="0" smtClean="0"/>
              <a:t> neural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,</a:t>
            </a:r>
          </a:p>
          <a:p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u="sng" dirty="0" err="1" smtClean="0"/>
              <a:t>acknowledge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neural </a:t>
            </a:r>
            <a:r>
              <a:rPr lang="fr-FR" sz="2000" dirty="0" err="1" smtClean="0"/>
              <a:t>variability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49301" y="4876317"/>
            <a:ext cx="5920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To </a:t>
            </a:r>
            <a:r>
              <a:rPr lang="fr-FR" sz="2000" u="sng" dirty="0" err="1" smtClean="0"/>
              <a:t>account</a:t>
            </a:r>
            <a:r>
              <a:rPr lang="fr-FR" sz="2000" u="sng" dirty="0" smtClean="0"/>
              <a:t> for</a:t>
            </a:r>
            <a:r>
              <a:rPr lang="fr-FR" sz="2000" dirty="0" smtClean="0"/>
              <a:t> </a:t>
            </a:r>
            <a:r>
              <a:rPr lang="fr-FR" sz="2000" dirty="0" err="1" smtClean="0"/>
              <a:t>variability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spike</a:t>
            </a:r>
            <a:r>
              <a:rPr lang="fr-FR" sz="2000" dirty="0" smtClean="0"/>
              <a:t> trains </a:t>
            </a:r>
            <a:r>
              <a:rPr lang="fr-FR" sz="2000" dirty="0" err="1" smtClean="0"/>
              <a:t>requires</a:t>
            </a:r>
            <a:r>
              <a:rPr lang="fr-FR" sz="2000" dirty="0" smtClean="0"/>
              <a:t> </a:t>
            </a:r>
            <a:r>
              <a:rPr lang="fr-FR" sz="2000" dirty="0" err="1" smtClean="0"/>
              <a:t>spikes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i.e., a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/</a:t>
            </a:r>
            <a:r>
              <a:rPr lang="fr-FR" sz="2000" dirty="0" err="1" smtClean="0"/>
              <a:t>chaotic</a:t>
            </a:r>
            <a:r>
              <a:rPr lang="fr-FR" sz="2000" dirty="0" smtClean="0"/>
              <a:t> </a:t>
            </a:r>
            <a:r>
              <a:rPr lang="fr-FR" sz="2000" dirty="0" err="1" smtClean="0"/>
              <a:t>spike-based</a:t>
            </a:r>
            <a:r>
              <a:rPr lang="fr-FR" sz="2000" dirty="0" smtClean="0"/>
              <a:t> </a:t>
            </a:r>
            <a:r>
              <a:rPr lang="fr-FR" sz="2000" dirty="0" err="1" smtClean="0"/>
              <a:t>theory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409995"/>
      </p:ext>
    </p:extLst>
  </p:cSld>
  <p:clrMapOvr>
    <a:masterClrMapping/>
  </p:clrMapOvr>
  <p:transition advTm="644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28" y="1696307"/>
            <a:ext cx="2196244" cy="1372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5616" y="8367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“Neural responses are variable in vivo, therefore neural codes can only be based on rates”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1624" y="3717032"/>
            <a:ext cx="72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Rate-</a:t>
            </a:r>
            <a:r>
              <a:rPr lang="fr-FR" sz="2400" dirty="0" err="1" smtClean="0"/>
              <a:t>based</a:t>
            </a:r>
            <a:r>
              <a:rPr lang="fr-FR" sz="2400" dirty="0" smtClean="0"/>
              <a:t> </a:t>
            </a:r>
            <a:r>
              <a:rPr lang="fr-FR" sz="2400" dirty="0" err="1" smtClean="0"/>
              <a:t>theories</a:t>
            </a:r>
            <a:r>
              <a:rPr lang="fr-FR" sz="2400" dirty="0" smtClean="0"/>
              <a:t> do not </a:t>
            </a:r>
            <a:r>
              <a:rPr lang="fr-FR" sz="2400" u="sng" dirty="0" err="1" smtClean="0"/>
              <a:t>account</a:t>
            </a:r>
            <a:r>
              <a:rPr lang="fr-FR" sz="2400" u="sng" dirty="0" smtClean="0"/>
              <a:t> for</a:t>
            </a:r>
            <a:r>
              <a:rPr lang="fr-FR" sz="2400" dirty="0" smtClean="0"/>
              <a:t> neural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,</a:t>
            </a:r>
          </a:p>
          <a:p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u="sng" dirty="0" err="1" smtClean="0"/>
              <a:t>acknowledge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there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neural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, and </a:t>
            </a:r>
            <a:r>
              <a:rPr lang="fr-FR" sz="2400" dirty="0" err="1" smtClean="0"/>
              <a:t>postulate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irrelevant</a:t>
            </a:r>
            <a:r>
              <a:rPr lang="fr-FR" sz="2400" dirty="0" smtClean="0"/>
              <a:t> (</a:t>
            </a:r>
            <a:r>
              <a:rPr lang="fr-FR" sz="2400" dirty="0" err="1" smtClean="0"/>
              <a:t>averaging</a:t>
            </a:r>
            <a:r>
              <a:rPr lang="fr-FR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1830" y="5334307"/>
            <a:ext cx="7050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To </a:t>
            </a:r>
            <a:r>
              <a:rPr lang="fr-FR" sz="2400" u="sng" dirty="0" err="1" smtClean="0"/>
              <a:t>account</a:t>
            </a:r>
            <a:r>
              <a:rPr lang="fr-FR" sz="2400" u="sng" dirty="0" smtClean="0"/>
              <a:t> for</a:t>
            </a:r>
            <a:r>
              <a:rPr lang="fr-FR" sz="2400" dirty="0" smtClean="0"/>
              <a:t> </a:t>
            </a:r>
            <a:r>
              <a:rPr lang="fr-FR" sz="2400" dirty="0" err="1" smtClean="0"/>
              <a:t>variability</a:t>
            </a:r>
            <a:r>
              <a:rPr lang="fr-FR" sz="2400" dirty="0" smtClean="0"/>
              <a:t> of </a:t>
            </a:r>
            <a:r>
              <a:rPr lang="fr-FR" sz="2400" dirty="0" err="1" smtClean="0"/>
              <a:t>spike</a:t>
            </a:r>
            <a:r>
              <a:rPr lang="fr-FR" sz="2400" dirty="0" smtClean="0"/>
              <a:t> trains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</a:t>
            </a:r>
            <a:r>
              <a:rPr lang="fr-FR" sz="2400" dirty="0" err="1" smtClean="0"/>
              <a:t>spikes</a:t>
            </a:r>
            <a:r>
              <a:rPr lang="fr-FR" sz="2400" dirty="0" smtClean="0"/>
              <a:t>,</a:t>
            </a:r>
          </a:p>
          <a:p>
            <a:r>
              <a:rPr lang="fr-FR" sz="2400" dirty="0" smtClean="0"/>
              <a:t>i.e., a </a:t>
            </a:r>
            <a:r>
              <a:rPr lang="fr-FR" sz="2400" dirty="0" err="1" smtClean="0"/>
              <a:t>stochastic</a:t>
            </a:r>
            <a:r>
              <a:rPr lang="fr-FR" sz="2400" dirty="0" smtClean="0"/>
              <a:t>/</a:t>
            </a:r>
            <a:r>
              <a:rPr lang="fr-FR" sz="2400" dirty="0" err="1" smtClean="0"/>
              <a:t>chaotic</a:t>
            </a:r>
            <a:r>
              <a:rPr lang="fr-FR" sz="2400" dirty="0" smtClean="0"/>
              <a:t> </a:t>
            </a:r>
            <a:r>
              <a:rPr lang="fr-FR" sz="2400" dirty="0" err="1" smtClean="0"/>
              <a:t>spike-based</a:t>
            </a:r>
            <a:r>
              <a:rPr lang="fr-FR" sz="2400" dirty="0" smtClean="0"/>
              <a:t> </a:t>
            </a:r>
            <a:r>
              <a:rPr lang="fr-FR" sz="2400" dirty="0" err="1" smtClean="0"/>
              <a:t>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930576"/>
      </p:ext>
    </p:extLst>
  </p:cSld>
  <p:clrMapOvr>
    <a:masterClrMapping/>
  </p:clrMapOvr>
  <p:transition advTm="473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5567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/>
              <a:t>Misconception </a:t>
            </a:r>
            <a:r>
              <a:rPr lang="en-US" sz="3200" u="sng" dirty="0" smtClean="0"/>
              <a:t>#3: </a:t>
            </a:r>
            <a:r>
              <a:rPr lang="en-US" sz="3200" dirty="0" smtClean="0"/>
              <a:t>“</a:t>
            </a:r>
            <a:r>
              <a:rPr lang="en-US" sz="3200" dirty="0"/>
              <a:t>A stochastic spike-based theory is nothing else than a rate-based theory, only at a finer timescale”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645024"/>
            <a:ext cx="236759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7458"/>
      </p:ext>
    </p:extLst>
  </p:cSld>
  <p:clrMapOvr>
    <a:masterClrMapping/>
  </p:clrMapOvr>
  <p:transition advTm="276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“A stochastic spike-based theory is nothing else than a rate-based theory, only at a finer timescale”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4152" r="54720" b="80624"/>
          <a:stretch/>
        </p:blipFill>
        <p:spPr>
          <a:xfrm>
            <a:off x="971600" y="1340768"/>
            <a:ext cx="3096344" cy="792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50000" r="53057" b="32000"/>
          <a:stretch/>
        </p:blipFill>
        <p:spPr>
          <a:xfrm>
            <a:off x="987602" y="2276872"/>
            <a:ext cx="3224358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35" y="1477923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44" y="2375592"/>
            <a:ext cx="55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44515" y="1662589"/>
            <a:ext cx="467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terms</a:t>
            </a:r>
            <a:r>
              <a:rPr lang="fr-FR" dirty="0" smtClean="0"/>
              <a:t> of stimulus-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about the </a:t>
            </a:r>
            <a:r>
              <a:rPr lang="fr-FR" dirty="0" err="1" smtClean="0"/>
              <a:t>same</a:t>
            </a:r>
            <a:r>
              <a:rPr lang="fr-FR" dirty="0" smtClean="0"/>
              <a:t> information in the time-</a:t>
            </a:r>
            <a:r>
              <a:rPr lang="fr-FR" dirty="0" err="1" smtClean="0"/>
              <a:t>varying</a:t>
            </a:r>
            <a:r>
              <a:rPr lang="fr-FR" dirty="0" smtClean="0"/>
              <a:t> 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58" y="3467101"/>
            <a:ext cx="856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postulate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a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r(t)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spike</a:t>
            </a:r>
            <a:r>
              <a:rPr lang="fr-FR" dirty="0" smtClean="0"/>
              <a:t> trains are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r(t) </a:t>
            </a:r>
            <a:r>
              <a:rPr lang="fr-FR" i="1" dirty="0" err="1" smtClean="0"/>
              <a:t>only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9651" y="492155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651" y="54057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9651" y="61432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79912" y="53964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1985" y="488090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985" y="53274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985" y="610261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1037683" y="5065571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47664" y="4947000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1547664" y="5480955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47664" y="6197707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037682" y="5555333"/>
            <a:ext cx="3659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37683" y="6287276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808" y="5019955"/>
            <a:ext cx="720080" cy="30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43808" y="5547131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43808" y="5693789"/>
            <a:ext cx="792088" cy="5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69917" y="5327416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 = f(r</a:t>
            </a:r>
            <a:r>
              <a:rPr lang="fr-FR" baseline="-25000" dirty="0" smtClean="0"/>
              <a:t>1</a:t>
            </a:r>
            <a:r>
              <a:rPr lang="fr-FR" dirty="0" smtClean="0"/>
              <a:t>, r</a:t>
            </a:r>
            <a:r>
              <a:rPr lang="fr-FR" baseline="-25000" dirty="0" smtClean="0"/>
              <a:t>2</a:t>
            </a:r>
            <a:r>
              <a:rPr lang="fr-FR" dirty="0" smtClean="0"/>
              <a:t>, r</a:t>
            </a:r>
            <a:r>
              <a:rPr lang="fr-FR" baseline="-25000" dirty="0" smtClean="0"/>
              <a:t>n</a:t>
            </a:r>
            <a:r>
              <a:rPr lang="fr-FR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901829" y="5528767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6876256" y="5489157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>
          <a:xfrm rot="5400000">
            <a:off x="4926484" y="5204146"/>
            <a:ext cx="360040" cy="1276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39952" y="594928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It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assumed</a:t>
            </a:r>
            <a:r>
              <a:rPr lang="fr-FR" sz="1600" dirty="0" smtClean="0"/>
              <a:t> </a:t>
            </a:r>
            <a:r>
              <a:rPr lang="fr-FR" sz="1600" dirty="0" err="1" smtClean="0"/>
              <a:t>that</a:t>
            </a:r>
            <a:r>
              <a:rPr lang="fr-FR" sz="1600" dirty="0" smtClean="0"/>
              <a:t>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approximately</a:t>
            </a:r>
            <a:r>
              <a:rPr lang="fr-FR" sz="1600" dirty="0" smtClean="0"/>
              <a:t>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for all </a:t>
            </a:r>
            <a:r>
              <a:rPr lang="fr-FR" sz="1600" dirty="0" err="1" smtClean="0"/>
              <a:t>realizations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67944" y="4921423"/>
            <a:ext cx="90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stochastic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72642" y="5196659"/>
            <a:ext cx="27350" cy="176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30750090"/>
      </p:ext>
    </p:extLst>
  </p:cSld>
  <p:clrMapOvr>
    <a:masterClrMapping/>
  </p:clrMapOvr>
  <p:transition advTm="157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32" grpId="0"/>
      <p:bldP spid="16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Spikes</a:t>
            </a:r>
            <a:r>
              <a:rPr lang="fr-FR" dirty="0" smtClean="0"/>
              <a:t> vs. rates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“A stochastic spike-based theory is nothing else than a rate-based theory, only at a finer timescale”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268760"/>
            <a:ext cx="8569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Rate-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postulate</a:t>
            </a:r>
            <a:r>
              <a:rPr lang="fr-FR" dirty="0" smtClean="0"/>
              <a:t>:</a:t>
            </a:r>
          </a:p>
          <a:p>
            <a:pPr marL="342900" indent="-342900">
              <a:buAutoNum type="arabicParenR"/>
            </a:pPr>
            <a:r>
              <a:rPr lang="fr-FR" dirty="0" smtClean="0"/>
              <a:t>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exists</a:t>
            </a:r>
            <a:r>
              <a:rPr lang="fr-FR" dirty="0" smtClean="0"/>
              <a:t> a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quantity</a:t>
            </a:r>
            <a:r>
              <a:rPr lang="fr-FR" dirty="0" smtClean="0"/>
              <a:t> r(t) </a:t>
            </a:r>
            <a:r>
              <a:rPr lang="fr-FR" dirty="0" err="1" smtClean="0"/>
              <a:t>whose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quantities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spike</a:t>
            </a:r>
            <a:r>
              <a:rPr lang="fr-FR" dirty="0" smtClean="0"/>
              <a:t> trains are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r(t) </a:t>
            </a:r>
            <a:r>
              <a:rPr lang="fr-FR" i="1" dirty="0" err="1" smtClean="0"/>
              <a:t>only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2621" y="272321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2621" y="32074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621" y="39449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2882" y="31981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4955" y="26825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1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955" y="312907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2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955" y="3904269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</a:t>
            </a:r>
            <a:r>
              <a:rPr lang="fr-FR" baseline="-25000" dirty="0" smtClean="0">
                <a:solidFill>
                  <a:schemeClr val="bg1"/>
                </a:solidFill>
              </a:rPr>
              <a:t>n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>
            <a:stCxn id="9" idx="6"/>
          </p:cNvCxnSpPr>
          <p:nvPr/>
        </p:nvCxnSpPr>
        <p:spPr>
          <a:xfrm>
            <a:off x="1010653" y="2867230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20634" y="2748659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1520634" y="3282614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>
            <a:off x="1520634" y="3999366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010652" y="3356992"/>
            <a:ext cx="36596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10653" y="4088935"/>
            <a:ext cx="365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6778" y="2821614"/>
            <a:ext cx="720080" cy="307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6778" y="3348790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816778" y="3495448"/>
            <a:ext cx="792088" cy="570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42887" y="3129075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 = f(r</a:t>
            </a:r>
            <a:r>
              <a:rPr lang="fr-FR" baseline="-25000" dirty="0" smtClean="0"/>
              <a:t>1</a:t>
            </a:r>
            <a:r>
              <a:rPr lang="fr-FR" dirty="0" smtClean="0"/>
              <a:t>, r</a:t>
            </a:r>
            <a:r>
              <a:rPr lang="fr-FR" baseline="-25000" dirty="0" smtClean="0"/>
              <a:t>2</a:t>
            </a:r>
            <a:r>
              <a:rPr lang="fr-FR" dirty="0" smtClean="0"/>
              <a:t>, r</a:t>
            </a:r>
            <a:r>
              <a:rPr lang="fr-FR" baseline="-25000" dirty="0" smtClean="0"/>
              <a:t>n</a:t>
            </a:r>
            <a:r>
              <a:rPr lang="fr-FR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874799" y="3330426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36722" r="58057" b="18971"/>
          <a:stretch/>
        </p:blipFill>
        <p:spPr bwMode="auto">
          <a:xfrm flipH="1">
            <a:off x="6849226" y="3290816"/>
            <a:ext cx="1224136" cy="1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Brace 15"/>
          <p:cNvSpPr/>
          <p:nvPr/>
        </p:nvSpPr>
        <p:spPr>
          <a:xfrm rot="5400000">
            <a:off x="4899454" y="3005805"/>
            <a:ext cx="360040" cy="12761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2922" y="3750939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assumed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</a:t>
            </a:r>
            <a:r>
              <a:rPr lang="fr-FR" sz="1600" dirty="0" err="1"/>
              <a:t>this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approximately</a:t>
            </a:r>
            <a:r>
              <a:rPr lang="fr-FR" sz="1600" dirty="0"/>
              <a:t> the </a:t>
            </a:r>
            <a:r>
              <a:rPr lang="fr-FR" sz="1600" dirty="0" err="1"/>
              <a:t>same</a:t>
            </a:r>
            <a:r>
              <a:rPr lang="fr-FR" sz="1600" dirty="0"/>
              <a:t> for all </a:t>
            </a:r>
            <a:r>
              <a:rPr lang="fr-FR" sz="1600" dirty="0" err="1"/>
              <a:t>realizations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040914" y="2723082"/>
            <a:ext cx="909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stochastic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45612" y="2998318"/>
            <a:ext cx="27350" cy="176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1348" y="4797152"/>
            <a:ext cx="8371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 smtClean="0"/>
              <a:t>Implication</a:t>
            </a:r>
            <a:r>
              <a:rPr lang="en-US" sz="1600" dirty="0" smtClean="0"/>
              <a:t>: spike </a:t>
            </a:r>
            <a:r>
              <a:rPr lang="en-US" sz="1600" dirty="0"/>
              <a:t>trains are realizations of independent random processes, with a source of </a:t>
            </a:r>
            <a:r>
              <a:rPr lang="en-US" sz="1600" dirty="0" err="1"/>
              <a:t>stochasticity</a:t>
            </a:r>
            <a:r>
              <a:rPr lang="en-US" sz="1600" dirty="0"/>
              <a:t> entirely intrinsic to the neuron.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3426" y="5810798"/>
            <a:ext cx="382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has </a:t>
            </a:r>
            <a:r>
              <a:rPr lang="fr-FR" dirty="0" err="1" smtClean="0"/>
              <a:t>nothing</a:t>
            </a:r>
            <a:r>
              <a:rPr lang="fr-FR" dirty="0" smtClean="0"/>
              <a:t> to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timescale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45" y="5511850"/>
            <a:ext cx="1304253" cy="1071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1850294"/>
      </p:ext>
    </p:extLst>
  </p:cSld>
  <p:clrMapOvr>
    <a:masterClrMapping/>
  </p:clrMapOvr>
  <p:transition advTm="61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285293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Reformulating the question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0004590"/>
      </p:ext>
    </p:extLst>
  </p:cSld>
  <p:clrMapOvr>
    <a:masterClrMapping/>
  </p:clrMapOvr>
  <p:transition advTm="438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722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Is neural computation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or on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2574" y="315316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neural </a:t>
            </a:r>
            <a:r>
              <a:rPr lang="en-US" sz="2000" dirty="0"/>
              <a:t>activity and computation </a:t>
            </a:r>
            <a:r>
              <a:rPr lang="en-US" sz="2000" dirty="0" smtClean="0"/>
              <a:t>be </a:t>
            </a:r>
            <a:r>
              <a:rPr lang="en-US" sz="2000" dirty="0"/>
              <a:t>entirely and consistently </a:t>
            </a:r>
            <a:r>
              <a:rPr lang="en-US" sz="2000" dirty="0" smtClean="0"/>
              <a:t>described </a:t>
            </a:r>
            <a:r>
              <a:rPr lang="en-US" sz="2000" dirty="0"/>
              <a:t>by </a:t>
            </a:r>
            <a:r>
              <a:rPr lang="en-US" sz="2000" dirty="0" smtClean="0"/>
              <a:t>the dynamics of time-varying rates </a:t>
            </a:r>
            <a:r>
              <a:rPr lang="en-US" sz="2000" dirty="0"/>
              <a:t>in the </a:t>
            </a:r>
            <a:r>
              <a:rPr lang="en-US" sz="2000" dirty="0" smtClean="0"/>
              <a:t>network?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574" y="4377298"/>
            <a:ext cx="856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	</a:t>
            </a:r>
            <a:r>
              <a:rPr lang="fr-FR" sz="2000" u="sng" dirty="0" err="1" smtClean="0"/>
              <a:t>Spelling</a:t>
            </a:r>
            <a:r>
              <a:rPr lang="fr-FR" sz="2000" u="sng" dirty="0" smtClean="0"/>
              <a:t> out the rate-</a:t>
            </a:r>
            <a:r>
              <a:rPr lang="fr-FR" sz="2000" u="sng" dirty="0" err="1" smtClean="0"/>
              <a:t>based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postulate</a:t>
            </a:r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neuron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r(t) </a:t>
            </a:r>
            <a:r>
              <a:rPr lang="fr-FR" sz="2000" dirty="0" err="1" smtClean="0"/>
              <a:t>whose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quantities</a:t>
            </a:r>
            <a:r>
              <a:rPr lang="fr-FR" sz="2000" dirty="0" smtClean="0"/>
              <a:t> 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i.</a:t>
            </a:r>
          </a:p>
          <a:p>
            <a:pPr marL="342900" indent="-342900">
              <a:buAutoNum type="arabicParenR"/>
            </a:pPr>
            <a:r>
              <a:rPr lang="fr-FR" sz="2000" dirty="0" err="1" smtClean="0"/>
              <a:t>spike</a:t>
            </a:r>
            <a:r>
              <a:rPr lang="fr-FR" sz="2000" dirty="0" smtClean="0"/>
              <a:t> trains (</a:t>
            </a:r>
            <a:r>
              <a:rPr lang="fr-FR" sz="2000" dirty="0" err="1" smtClean="0"/>
              <a:t>realizations</a:t>
            </a:r>
            <a:r>
              <a:rPr lang="fr-FR" sz="2000" dirty="0" smtClean="0"/>
              <a:t>) </a:t>
            </a:r>
            <a:r>
              <a:rPr lang="fr-FR" sz="2000" dirty="0" err="1" smtClean="0"/>
              <a:t>depend</a:t>
            </a:r>
            <a:r>
              <a:rPr lang="fr-FR" sz="2000" dirty="0" smtClean="0"/>
              <a:t> on r(t) </a:t>
            </a:r>
            <a:r>
              <a:rPr lang="fr-FR" sz="2000" i="1" dirty="0" err="1" smtClean="0"/>
              <a:t>only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independent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pic>
        <p:nvPicPr>
          <p:cNvPr id="6" name="Picture 2" descr="http://image.toutlecine.com/photos/r/o/c/rocky-balboa-2007-01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73449"/>
            <a:ext cx="1947223" cy="12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283968" y="249289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758905"/>
      </p:ext>
    </p:extLst>
  </p:cSld>
  <p:clrMapOvr>
    <a:masterClrMapping/>
  </p:clrMapOvr>
  <p:transition advTm="759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56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	</a:t>
            </a:r>
            <a:r>
              <a:rPr lang="fr-FR" sz="2000" u="sng" dirty="0" err="1" smtClean="0"/>
              <a:t>Spelling</a:t>
            </a:r>
            <a:r>
              <a:rPr lang="fr-FR" sz="2000" u="sng" dirty="0" smtClean="0"/>
              <a:t> out the rate-</a:t>
            </a:r>
            <a:r>
              <a:rPr lang="fr-FR" sz="2000" u="sng" dirty="0" err="1" smtClean="0"/>
              <a:t>based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postulate</a:t>
            </a:r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neuron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r(t) </a:t>
            </a:r>
            <a:r>
              <a:rPr lang="fr-FR" sz="2000" dirty="0" err="1" smtClean="0"/>
              <a:t>whose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quantities</a:t>
            </a:r>
            <a:r>
              <a:rPr lang="fr-FR" sz="2000" dirty="0" smtClean="0"/>
              <a:t> 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i.</a:t>
            </a:r>
          </a:p>
          <a:p>
            <a:pPr marL="342900" indent="-342900">
              <a:buAutoNum type="arabicParenR"/>
            </a:pPr>
            <a:r>
              <a:rPr lang="fr-FR" sz="2000" dirty="0" err="1" smtClean="0"/>
              <a:t>spike</a:t>
            </a:r>
            <a:r>
              <a:rPr lang="fr-FR" sz="2000" dirty="0" smtClean="0"/>
              <a:t> trains (</a:t>
            </a:r>
            <a:r>
              <a:rPr lang="fr-FR" sz="2000" dirty="0" err="1" smtClean="0"/>
              <a:t>realizations</a:t>
            </a:r>
            <a:r>
              <a:rPr lang="fr-FR" sz="2000" dirty="0" smtClean="0"/>
              <a:t>) </a:t>
            </a:r>
            <a:r>
              <a:rPr lang="fr-FR" sz="2000" dirty="0" err="1" smtClean="0"/>
              <a:t>depend</a:t>
            </a:r>
            <a:r>
              <a:rPr lang="fr-FR" sz="2000" dirty="0" smtClean="0"/>
              <a:t> on r(t) </a:t>
            </a:r>
            <a:r>
              <a:rPr lang="fr-FR" sz="2000" i="1" dirty="0" err="1" smtClean="0"/>
              <a:t>only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independent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3750167"/>
            <a:ext cx="5701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works</a:t>
            </a:r>
            <a:r>
              <a:rPr lang="fr-FR" dirty="0" smtClean="0"/>
              <a:t> for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random</a:t>
            </a:r>
            <a:r>
              <a:rPr lang="fr-FR" dirty="0" smtClean="0"/>
              <a:t> networks, but not in </a:t>
            </a:r>
            <a:r>
              <a:rPr lang="fr-FR" dirty="0" err="1" smtClean="0"/>
              <a:t>general</a:t>
            </a:r>
            <a:r>
              <a:rPr lang="fr-FR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95536" y="31071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029" y="374995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71600" y="325112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15616" y="3766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47664" y="32557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4972" y="2492896"/>
            <a:ext cx="292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Example</a:t>
            </a:r>
            <a:r>
              <a:rPr lang="fr-FR" u="sng" dirty="0" smtClean="0"/>
              <a:t> 1: </a:t>
            </a:r>
            <a:r>
              <a:rPr lang="fr-FR" u="sng" dirty="0" err="1" smtClean="0"/>
              <a:t>random</a:t>
            </a:r>
            <a:r>
              <a:rPr lang="fr-FR" u="sng" dirty="0" smtClean="0"/>
              <a:t> networks</a:t>
            </a:r>
            <a:endParaRPr lang="en-US" u="sng" dirty="0"/>
          </a:p>
        </p:txBody>
      </p:sp>
      <p:cxnSp>
        <p:nvCxnSpPr>
          <p:cNvPr id="15" name="Straight Arrow Connector 14"/>
          <p:cNvCxnSpPr>
            <a:stCxn id="8" idx="6"/>
            <a:endCxn id="10" idx="2"/>
          </p:cNvCxnSpPr>
          <p:nvPr/>
        </p:nvCxnSpPr>
        <p:spPr>
          <a:xfrm>
            <a:off x="683568" y="3251127"/>
            <a:ext cx="288032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5"/>
            <a:endCxn id="9" idx="7"/>
          </p:cNvCxnSpPr>
          <p:nvPr/>
        </p:nvCxnSpPr>
        <p:spPr>
          <a:xfrm>
            <a:off x="641387" y="3352962"/>
            <a:ext cx="108493" cy="4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2"/>
            <a:endCxn id="9" idx="6"/>
          </p:cNvCxnSpPr>
          <p:nvPr/>
        </p:nvCxnSpPr>
        <p:spPr>
          <a:xfrm flipH="1" flipV="1">
            <a:off x="792061" y="3893975"/>
            <a:ext cx="323555" cy="1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5"/>
            <a:endCxn id="11" idx="0"/>
          </p:cNvCxnSpPr>
          <p:nvPr/>
        </p:nvCxnSpPr>
        <p:spPr>
          <a:xfrm>
            <a:off x="1217451" y="3496978"/>
            <a:ext cx="42181" cy="269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6"/>
            <a:endCxn id="12" idx="3"/>
          </p:cNvCxnSpPr>
          <p:nvPr/>
        </p:nvCxnSpPr>
        <p:spPr>
          <a:xfrm>
            <a:off x="1259632" y="3395143"/>
            <a:ext cx="330213" cy="106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4"/>
            <a:endCxn id="11" idx="6"/>
          </p:cNvCxnSpPr>
          <p:nvPr/>
        </p:nvCxnSpPr>
        <p:spPr>
          <a:xfrm flipH="1">
            <a:off x="1403648" y="3543821"/>
            <a:ext cx="288032" cy="367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55776" y="2830870"/>
            <a:ext cx="6351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</a:t>
            </a:r>
            <a:r>
              <a:rPr lang="fr-FR" dirty="0" err="1" smtClean="0"/>
              <a:t>true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r</a:t>
            </a:r>
            <a:r>
              <a:rPr lang="fr-FR" baseline="-25000" dirty="0" smtClean="0"/>
              <a:t>i</a:t>
            </a:r>
            <a:r>
              <a:rPr lang="fr-FR" dirty="0" smtClean="0"/>
              <a:t>(t)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found</a:t>
            </a:r>
            <a:r>
              <a:rPr lang="fr-FR" dirty="0" smtClean="0"/>
              <a:t> by </a:t>
            </a:r>
            <a:r>
              <a:rPr lang="fr-FR" dirty="0" err="1" smtClean="0"/>
              <a:t>writing</a:t>
            </a:r>
            <a:r>
              <a:rPr lang="fr-FR" dirty="0" smtClean="0"/>
              <a:t> self-consistent </a:t>
            </a:r>
            <a:r>
              <a:rPr lang="fr-FR" dirty="0" err="1" smtClean="0"/>
              <a:t>equations</a:t>
            </a:r>
            <a:endParaRPr lang="fr-FR" dirty="0" smtClean="0"/>
          </a:p>
          <a:p>
            <a:r>
              <a:rPr lang="fr-FR" dirty="0" smtClean="0"/>
              <a:t>(cf. </a:t>
            </a:r>
            <a:r>
              <a:rPr lang="fr-FR" dirty="0" err="1" smtClean="0"/>
              <a:t>work</a:t>
            </a:r>
            <a:r>
              <a:rPr lang="fr-FR" dirty="0" smtClean="0"/>
              <a:t> by Nicolas Brunel and coll.)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2453645" y="5435224"/>
            <a:ext cx="2046347" cy="1378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34442" y="4782069"/>
                <a:ext cx="1768369" cy="547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2" y="4782069"/>
                <a:ext cx="1768369" cy="54720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5862" t="-137778" r="-20000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31152" y="4331314"/>
            <a:ext cx="263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err="1" smtClean="0"/>
              <a:t>Example</a:t>
            </a:r>
            <a:r>
              <a:rPr lang="fr-FR" u="sng" dirty="0" smtClean="0"/>
              <a:t> 2: </a:t>
            </a:r>
            <a:r>
              <a:rPr lang="fr-FR" u="sng" dirty="0" err="1" smtClean="0"/>
              <a:t>sparse</a:t>
            </a:r>
            <a:r>
              <a:rPr lang="fr-FR" u="sng" dirty="0" smtClean="0"/>
              <a:t> </a:t>
            </a:r>
            <a:r>
              <a:rPr lang="fr-FR" u="sng" dirty="0" err="1" smtClean="0"/>
              <a:t>coding</a:t>
            </a:r>
            <a:endParaRPr lang="en-US" u="sng" dirty="0"/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209339" y="4797558"/>
            <a:ext cx="2016224" cy="43204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88024" y="5733256"/>
            <a:ext cx="3036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Signal reconstruction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accurate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rates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413054"/>
      </p:ext>
    </p:extLst>
  </p:cSld>
  <p:clrMapOvr>
    <a:masterClrMapping/>
  </p:clrMapOvr>
  <p:transition advTm="191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32" grpId="0"/>
      <p:bldP spid="35" grpId="0" animBg="1"/>
      <p:bldP spid="37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10" y="1508588"/>
            <a:ext cx="8569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		</a:t>
            </a:r>
            <a:r>
              <a:rPr lang="fr-FR" sz="2000" u="sng" dirty="0" smtClean="0"/>
              <a:t>The rate-</a:t>
            </a:r>
            <a:r>
              <a:rPr lang="fr-FR" sz="2000" u="sng" dirty="0" err="1" smtClean="0"/>
              <a:t>based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postulate</a:t>
            </a:r>
            <a:endParaRPr lang="fr-FR" sz="2000" u="sng" dirty="0" smtClean="0"/>
          </a:p>
          <a:p>
            <a:endParaRPr lang="fr-FR" sz="2000" dirty="0" smtClean="0"/>
          </a:p>
          <a:p>
            <a:pPr marL="342900" indent="-342900">
              <a:buAutoNum type="arabicParenR"/>
            </a:pPr>
            <a:r>
              <a:rPr lang="fr-FR" sz="2000" dirty="0" smtClean="0"/>
              <a:t>for </a:t>
            </a:r>
            <a:r>
              <a:rPr lang="fr-FR" sz="2000" dirty="0" err="1" smtClean="0"/>
              <a:t>each</a:t>
            </a:r>
            <a:r>
              <a:rPr lang="fr-FR" sz="2000" dirty="0" smtClean="0"/>
              <a:t> </a:t>
            </a:r>
            <a:r>
              <a:rPr lang="fr-FR" sz="2000" dirty="0" err="1" smtClean="0"/>
              <a:t>neuron</a:t>
            </a:r>
            <a:r>
              <a:rPr lang="fr-FR" sz="2000" dirty="0" smtClean="0"/>
              <a:t>, </a:t>
            </a:r>
            <a:r>
              <a:rPr lang="fr-FR" sz="2000" dirty="0" err="1" smtClean="0"/>
              <a:t>there</a:t>
            </a:r>
            <a:r>
              <a:rPr lang="fr-FR" sz="2000" dirty="0" smtClean="0"/>
              <a:t> </a:t>
            </a:r>
            <a:r>
              <a:rPr lang="fr-FR" sz="2000" dirty="0" err="1" smtClean="0"/>
              <a:t>exists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quantity</a:t>
            </a:r>
            <a:r>
              <a:rPr lang="fr-FR" sz="2000" dirty="0" smtClean="0"/>
              <a:t> r(t) </a:t>
            </a:r>
            <a:r>
              <a:rPr lang="fr-FR" sz="2000" dirty="0" err="1" smtClean="0"/>
              <a:t>whose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only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quantities</a:t>
            </a:r>
            <a:r>
              <a:rPr lang="fr-FR" sz="2000" dirty="0" smtClean="0"/>
              <a:t> 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(t).</a:t>
            </a:r>
          </a:p>
          <a:p>
            <a:pPr marL="342900" indent="-342900">
              <a:buAutoNum type="arabicParenR"/>
            </a:pPr>
            <a:r>
              <a:rPr lang="fr-FR" sz="2000" dirty="0" smtClean="0"/>
              <a:t>r</a:t>
            </a:r>
            <a:r>
              <a:rPr lang="fr-FR" sz="2000" baseline="-25000" dirty="0" smtClean="0"/>
              <a:t>i</a:t>
            </a:r>
            <a:r>
              <a:rPr lang="fr-FR" sz="2000" dirty="0" smtClean="0"/>
              <a:t>(t) </a:t>
            </a:r>
            <a:r>
              <a:rPr lang="fr-FR" sz="2000" dirty="0" err="1" smtClean="0"/>
              <a:t>is</a:t>
            </a:r>
            <a:r>
              <a:rPr lang="fr-FR" sz="2000" dirty="0" smtClean="0"/>
              <a:t> the </a:t>
            </a:r>
            <a:r>
              <a:rPr lang="fr-FR" sz="2000" dirty="0" err="1" smtClean="0"/>
              <a:t>expected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probability</a:t>
            </a:r>
            <a:r>
              <a:rPr lang="fr-FR" sz="2000" dirty="0" smtClean="0"/>
              <a:t> of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i.</a:t>
            </a:r>
          </a:p>
          <a:p>
            <a:pPr marL="342900" indent="-342900">
              <a:buAutoNum type="arabicParenR"/>
            </a:pPr>
            <a:r>
              <a:rPr lang="fr-FR" sz="2000" dirty="0" err="1" smtClean="0"/>
              <a:t>spike</a:t>
            </a:r>
            <a:r>
              <a:rPr lang="fr-FR" sz="2000" dirty="0" smtClean="0"/>
              <a:t> trains (</a:t>
            </a:r>
            <a:r>
              <a:rPr lang="fr-FR" sz="2000" dirty="0" err="1" smtClean="0"/>
              <a:t>realizations</a:t>
            </a:r>
            <a:r>
              <a:rPr lang="fr-FR" sz="2000" dirty="0" smtClean="0"/>
              <a:t>) </a:t>
            </a:r>
            <a:r>
              <a:rPr lang="fr-FR" sz="2000" dirty="0" err="1" smtClean="0"/>
              <a:t>depend</a:t>
            </a:r>
            <a:r>
              <a:rPr lang="fr-FR" sz="2000" dirty="0" smtClean="0"/>
              <a:t> on r(t) </a:t>
            </a:r>
            <a:r>
              <a:rPr lang="fr-FR" sz="2000" i="1" dirty="0" err="1" smtClean="0"/>
              <a:t>only</a:t>
            </a:r>
            <a:r>
              <a:rPr lang="fr-FR" sz="2000" dirty="0" smtClean="0"/>
              <a:t>, </a:t>
            </a:r>
            <a:r>
              <a:rPr lang="fr-FR" sz="2000" dirty="0" err="1" smtClean="0"/>
              <a:t>through</a:t>
            </a:r>
            <a:r>
              <a:rPr lang="fr-FR" sz="2000" dirty="0" smtClean="0"/>
              <a:t> a </a:t>
            </a:r>
            <a:r>
              <a:rPr lang="fr-FR" sz="2000" dirty="0" err="1" smtClean="0"/>
              <a:t>private</a:t>
            </a:r>
            <a:r>
              <a:rPr lang="fr-FR" sz="2000" dirty="0" smtClean="0"/>
              <a:t> </a:t>
            </a:r>
            <a:r>
              <a:rPr lang="fr-FR" sz="2000" dirty="0" err="1" smtClean="0"/>
              <a:t>stochastic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(</a:t>
            </a:r>
            <a:r>
              <a:rPr lang="fr-FR" sz="2000" dirty="0" err="1" smtClean="0"/>
              <a:t>independent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196" y="4017838"/>
            <a:ext cx="822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a </a:t>
            </a:r>
            <a:r>
              <a:rPr lang="fr-FR" i="1" dirty="0" err="1" smtClean="0"/>
              <a:t>methodological</a:t>
            </a:r>
            <a:r>
              <a:rPr lang="fr-FR" i="1" dirty="0" smtClean="0"/>
              <a:t> </a:t>
            </a:r>
            <a:r>
              <a:rPr lang="fr-FR" dirty="0" err="1" smtClean="0"/>
              <a:t>postulate</a:t>
            </a:r>
            <a:r>
              <a:rPr lang="fr-FR" dirty="0" smtClean="0"/>
              <a:t> (=</a:t>
            </a:r>
            <a:r>
              <a:rPr lang="fr-FR" dirty="0" err="1" smtClean="0"/>
              <a:t>convenient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i="1" dirty="0" smtClean="0"/>
              <a:t>not</a:t>
            </a:r>
            <a:r>
              <a:rPr lang="fr-FR" dirty="0" smtClean="0"/>
              <a:t> </a:t>
            </a:r>
            <a:r>
              <a:rPr lang="fr-FR" dirty="0" err="1" smtClean="0"/>
              <a:t>derive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observations of neural </a:t>
            </a:r>
            <a:r>
              <a:rPr lang="fr-FR" dirty="0" err="1" smtClean="0"/>
              <a:t>variability</a:t>
            </a:r>
            <a:r>
              <a:rPr lang="fr-FR" dirty="0" smtClean="0"/>
              <a:t>, or </a:t>
            </a:r>
            <a:r>
              <a:rPr lang="fr-FR" dirty="0" err="1" smtClean="0"/>
              <a:t>stochasticity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Flavors</a:t>
            </a:r>
            <a:r>
              <a:rPr lang="fr-FR" dirty="0" smtClean="0"/>
              <a:t> of </a:t>
            </a:r>
            <a:r>
              <a:rPr lang="fr-FR" dirty="0" err="1" smtClean="0"/>
              <a:t>spike-based</a:t>
            </a:r>
            <a:r>
              <a:rPr lang="fr-FR" dirty="0" smtClean="0"/>
              <a:t> computation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760" y="1417638"/>
            <a:ext cx="38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Theories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based</a:t>
            </a:r>
            <a:r>
              <a:rPr lang="fr-FR" sz="2400" u="sng" dirty="0" smtClean="0"/>
              <a:t> on </a:t>
            </a:r>
            <a:r>
              <a:rPr lang="fr-FR" sz="2400" u="sng" dirty="0" err="1" smtClean="0"/>
              <a:t>synchrony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2713" y="4004116"/>
            <a:ext cx="395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Theories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based</a:t>
            </a:r>
            <a:r>
              <a:rPr lang="fr-FR" sz="2400" u="sng" dirty="0" smtClean="0"/>
              <a:t> on </a:t>
            </a:r>
            <a:r>
              <a:rPr lang="fr-FR" sz="2400" u="sng" dirty="0" err="1" smtClean="0"/>
              <a:t>asynchrony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32776" y="2161525"/>
            <a:ext cx="588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Synfire</a:t>
            </a:r>
            <a:r>
              <a:rPr lang="fr-FR" sz="2400" dirty="0" smtClean="0"/>
              <a:t> </a:t>
            </a:r>
            <a:r>
              <a:rPr lang="fr-FR" sz="2400" dirty="0" err="1" smtClean="0"/>
              <a:t>chains</a:t>
            </a:r>
            <a:r>
              <a:rPr lang="fr-FR" sz="2400" dirty="0" smtClean="0"/>
              <a:t> (</a:t>
            </a:r>
            <a:r>
              <a:rPr lang="fr-FR" sz="2400" dirty="0" err="1" smtClean="0"/>
              <a:t>Abeles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Polychronization</a:t>
            </a:r>
            <a:r>
              <a:rPr lang="fr-FR" sz="2400" dirty="0" smtClean="0"/>
              <a:t> (</a:t>
            </a:r>
            <a:r>
              <a:rPr lang="fr-FR" sz="2400" dirty="0" err="1" smtClean="0"/>
              <a:t>Izhikevich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Synchrony</a:t>
            </a:r>
            <a:r>
              <a:rPr lang="fr-FR" sz="2400" dirty="0" smtClean="0"/>
              <a:t> as </a:t>
            </a:r>
            <a:r>
              <a:rPr lang="fr-FR" sz="2400" dirty="0" err="1" smtClean="0"/>
              <a:t>sensory</a:t>
            </a:r>
            <a:r>
              <a:rPr lang="fr-FR" sz="2400" dirty="0" smtClean="0"/>
              <a:t> invariant (Brette)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3818" y="4748003"/>
            <a:ext cx="5818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Rank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(Thorpe)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Sparse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</a:t>
            </a:r>
            <a:r>
              <a:rPr lang="fr-FR" sz="2400" dirty="0" err="1" smtClean="0"/>
              <a:t>Olshausen</a:t>
            </a:r>
            <a:r>
              <a:rPr lang="fr-FR" sz="2400" dirty="0" smtClean="0"/>
              <a:t>, </a:t>
            </a:r>
            <a:r>
              <a:rPr lang="fr-FR" sz="2400" dirty="0" err="1" smtClean="0"/>
              <a:t>Lewicki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Predictive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</a:t>
            </a:r>
            <a:r>
              <a:rPr lang="fr-FR" sz="2400" dirty="0" err="1" smtClean="0"/>
              <a:t>Denève</a:t>
            </a:r>
            <a:r>
              <a:rPr lang="fr-FR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9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Spike-</a:t>
            </a:r>
            <a:r>
              <a:rPr lang="fr-FR" dirty="0" err="1" smtClean="0"/>
              <a:t>based</a:t>
            </a:r>
            <a:r>
              <a:rPr lang="fr-FR" dirty="0" smtClean="0"/>
              <a:t> computation (I): </a:t>
            </a:r>
            <a:r>
              <a:rPr lang="fr-FR" dirty="0" err="1" smtClean="0"/>
              <a:t>Synchrony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Motivation: </a:t>
            </a:r>
            <a:r>
              <a:rPr lang="fr-FR" sz="3600" dirty="0" err="1"/>
              <a:t>what</a:t>
            </a:r>
            <a:r>
              <a:rPr lang="fr-FR" sz="3600" dirty="0"/>
              <a:t> </a:t>
            </a:r>
            <a:r>
              <a:rPr lang="fr-FR" sz="3600" dirty="0" err="1"/>
              <a:t>makes</a:t>
            </a:r>
            <a:r>
              <a:rPr lang="fr-FR" sz="3600" dirty="0"/>
              <a:t> a </a:t>
            </a:r>
            <a:r>
              <a:rPr lang="fr-FR" sz="3600" dirty="0" err="1"/>
              <a:t>neuron</a:t>
            </a:r>
            <a:r>
              <a:rPr lang="fr-FR" sz="3600" dirty="0"/>
              <a:t> </a:t>
            </a:r>
            <a:r>
              <a:rPr lang="fr-FR" sz="3600" dirty="0" err="1"/>
              <a:t>spike</a:t>
            </a:r>
            <a:r>
              <a:rPr lang="fr-FR" sz="3600" dirty="0"/>
              <a:t>?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16288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</a:t>
            </a:r>
            <a:r>
              <a:rPr lang="fr-FR" sz="2400" dirty="0" err="1" smtClean="0"/>
              <a:t>metaphor</a:t>
            </a:r>
            <a:endParaRPr lang="fr-FR" sz="2400" dirty="0"/>
          </a:p>
        </p:txBody>
      </p:sp>
      <p:pic>
        <p:nvPicPr>
          <p:cNvPr id="61444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564905"/>
            <a:ext cx="2880320" cy="1166130"/>
          </a:xfrm>
          <a:prstGeom prst="rect">
            <a:avLst/>
          </a:prstGeom>
          <a:noFill/>
        </p:spPr>
      </p:pic>
      <p:pic>
        <p:nvPicPr>
          <p:cNvPr id="10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8357">
            <a:off x="3930250" y="2547462"/>
            <a:ext cx="2867675" cy="1161010"/>
          </a:xfrm>
          <a:prstGeom prst="rect">
            <a:avLst/>
          </a:prstGeom>
          <a:noFill/>
        </p:spPr>
      </p:pic>
      <p:pic>
        <p:nvPicPr>
          <p:cNvPr id="61442" name="Picture 2" descr="http://www.babelio.com/users/QUIZ_Sherlock-Holmes-niveau-facile_4048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556792"/>
            <a:ext cx="1242310" cy="1296144"/>
          </a:xfrm>
          <a:prstGeom prst="rect">
            <a:avLst/>
          </a:prstGeom>
          <a:noFill/>
        </p:spPr>
      </p:pic>
      <p:pic>
        <p:nvPicPr>
          <p:cNvPr id="61446" name="Picture 6" descr="http://kybele.psych.cornell.edu/~edelman/Psych-2140/spike-train.gif"/>
          <p:cNvPicPr>
            <a:picLocks noChangeAspect="1" noChangeArrowheads="1"/>
          </p:cNvPicPr>
          <p:nvPr/>
        </p:nvPicPr>
        <p:blipFill>
          <a:blip r:embed="rId6" cstate="print"/>
          <a:srcRect t="10451" r="823" b="16388"/>
          <a:stretch>
            <a:fillRect/>
          </a:stretch>
        </p:blipFill>
        <p:spPr bwMode="auto">
          <a:xfrm>
            <a:off x="1619672" y="2420888"/>
            <a:ext cx="1152128" cy="35324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907704" y="4439421"/>
            <a:ext cx="469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But the </a:t>
            </a:r>
            <a:r>
              <a:rPr lang="fr-FR" sz="2000" i="1" dirty="0" err="1" smtClean="0"/>
              <a:t>neuron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is</a:t>
            </a:r>
            <a:r>
              <a:rPr lang="fr-FR" sz="2000" i="1" dirty="0" smtClean="0"/>
              <a:t> not an </a:t>
            </a:r>
            <a:r>
              <a:rPr lang="fr-FR" sz="2000" i="1" dirty="0" err="1" smtClean="0"/>
              <a:t>arbitrary</a:t>
            </a:r>
            <a:r>
              <a:rPr lang="fr-FR" sz="2000" i="1" dirty="0" smtClean="0"/>
              <a:t> observer!</a:t>
            </a:r>
            <a:endParaRPr lang="en-US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0840178"/>
      </p:ext>
    </p:extLst>
  </p:cSld>
  <p:clrMapOvr>
    <a:masterClrMapping/>
  </p:clrMapOvr>
  <p:transition advTm="79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Motivation: </a:t>
            </a:r>
            <a:r>
              <a:rPr lang="fr-FR" sz="3600" dirty="0" err="1"/>
              <a:t>what</a:t>
            </a:r>
            <a:r>
              <a:rPr lang="fr-FR" sz="3600" dirty="0"/>
              <a:t> </a:t>
            </a:r>
            <a:r>
              <a:rPr lang="fr-FR" sz="3600" dirty="0" err="1"/>
              <a:t>makes</a:t>
            </a:r>
            <a:r>
              <a:rPr lang="fr-FR" sz="3600" dirty="0"/>
              <a:t> a </a:t>
            </a:r>
            <a:r>
              <a:rPr lang="fr-FR" sz="3600" dirty="0" err="1"/>
              <a:t>neuron</a:t>
            </a:r>
            <a:r>
              <a:rPr lang="fr-FR" sz="3600" dirty="0"/>
              <a:t> </a:t>
            </a:r>
            <a:r>
              <a:rPr lang="fr-FR" sz="3600" dirty="0" err="1"/>
              <a:t>spike</a:t>
            </a:r>
            <a:r>
              <a:rPr lang="fr-FR" sz="3600" dirty="0"/>
              <a:t>?</a:t>
            </a:r>
            <a:endParaRPr lang="fr-FR" sz="3600" dirty="0"/>
          </a:p>
        </p:txBody>
      </p:sp>
      <p:pic>
        <p:nvPicPr>
          <p:cNvPr id="12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5"/>
            <a:ext cx="2880320" cy="1166130"/>
          </a:xfrm>
          <a:prstGeom prst="rect">
            <a:avLst/>
          </a:prstGeom>
          <a:noFill/>
        </p:spPr>
      </p:pic>
      <p:pic>
        <p:nvPicPr>
          <p:cNvPr id="13" name="Picture 4" descr="http://www.gtac.edu.au/site/gcasts/HotPotato_CellStructure_Quiz/neuron_diagram1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81255">
            <a:off x="5068064" y="2160618"/>
            <a:ext cx="2867675" cy="116101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22891" y="1484783"/>
            <a:ext cx="2782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The acting </a:t>
            </a:r>
            <a:r>
              <a:rPr lang="fr-FR" sz="2400" dirty="0" err="1" smtClean="0"/>
              <a:t>metaphor</a:t>
            </a:r>
            <a:endParaRPr lang="fr-FR" sz="2400" dirty="0"/>
          </a:p>
        </p:txBody>
      </p:sp>
      <p:sp>
        <p:nvSpPr>
          <p:cNvPr id="15" name="Flèche droite 14"/>
          <p:cNvSpPr/>
          <p:nvPr/>
        </p:nvSpPr>
        <p:spPr>
          <a:xfrm>
            <a:off x="4327347" y="1772815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droite 15"/>
          <p:cNvSpPr/>
          <p:nvPr/>
        </p:nvSpPr>
        <p:spPr>
          <a:xfrm rot="7578596" flipH="1">
            <a:off x="2409666" y="2681293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851691" y="3316921"/>
            <a:ext cx="4139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</a:t>
            </a:r>
            <a:r>
              <a:rPr lang="fr-FR" sz="2000" dirty="0" err="1" smtClean="0"/>
              <a:t>acts</a:t>
            </a:r>
            <a:r>
              <a:rPr lang="fr-FR" sz="2000" dirty="0" smtClean="0"/>
              <a:t> on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environment</a:t>
            </a:r>
            <a:endParaRPr lang="fr-FR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8569" y="4621196"/>
            <a:ext cx="8118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makes</a:t>
            </a:r>
            <a:r>
              <a:rPr lang="fr-FR" sz="2000" dirty="0" smtClean="0"/>
              <a:t> a </a:t>
            </a:r>
            <a:r>
              <a:rPr lang="fr-FR" sz="2000" dirty="0" err="1" smtClean="0"/>
              <a:t>neuron</a:t>
            </a:r>
            <a:r>
              <a:rPr lang="fr-FR" sz="2000" dirty="0" smtClean="0"/>
              <a:t> </a:t>
            </a:r>
            <a:r>
              <a:rPr lang="fr-FR" sz="2000" dirty="0" err="1" smtClean="0"/>
              <a:t>spike</a:t>
            </a:r>
            <a:r>
              <a:rPr lang="fr-FR" sz="2000" dirty="0" smtClean="0"/>
              <a:t>:</a:t>
            </a:r>
          </a:p>
          <a:p>
            <a:r>
              <a:rPr lang="fr-FR" sz="2000" dirty="0" smtClean="0"/>
              <a:t>the rate of </a:t>
            </a:r>
            <a:r>
              <a:rPr lang="fr-FR" sz="2000" dirty="0" err="1" smtClean="0"/>
              <a:t>its</a:t>
            </a:r>
            <a:r>
              <a:rPr lang="fr-FR" sz="2000" dirty="0" smtClean="0"/>
              <a:t> inputs, and/or the relative timing </a:t>
            </a:r>
            <a:r>
              <a:rPr lang="fr-FR" sz="2000" dirty="0" err="1" smtClean="0"/>
              <a:t>between</a:t>
            </a:r>
            <a:r>
              <a:rPr lang="fr-FR" sz="2000" dirty="0"/>
              <a:t> </a:t>
            </a:r>
            <a:r>
              <a:rPr lang="fr-FR" sz="2000" dirty="0" err="1" smtClean="0"/>
              <a:t>them</a:t>
            </a:r>
            <a:r>
              <a:rPr lang="fr-FR" sz="2000" dirty="0" smtClean="0"/>
              <a:t>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718667"/>
      </p:ext>
    </p:extLst>
  </p:cSld>
  <p:clrMapOvr>
    <a:masterClrMapping/>
  </p:clrMapOvr>
  <p:transition advTm="79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Integration</a:t>
            </a:r>
            <a:r>
              <a:rPr lang="fr-FR" dirty="0" smtClean="0"/>
              <a:t> vs. 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83635" y="4123928"/>
            <a:ext cx="954087" cy="12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1712322" y="3185715"/>
            <a:ext cx="3109913" cy="950913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5" name="Straight Connector 44"/>
          <p:cNvCxnSpPr>
            <a:stCxn id="44" idx="0"/>
          </p:cNvCxnSpPr>
          <p:nvPr/>
        </p:nvCxnSpPr>
        <p:spPr>
          <a:xfrm>
            <a:off x="1712322" y="3185715"/>
            <a:ext cx="25400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62" idx="0"/>
          </p:cNvCxnSpPr>
          <p:nvPr/>
        </p:nvCxnSpPr>
        <p:spPr>
          <a:xfrm>
            <a:off x="1926635" y="2728515"/>
            <a:ext cx="23812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183810" y="3733403"/>
            <a:ext cx="2714625" cy="847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1926635" y="3642915"/>
            <a:ext cx="304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9" name="Straight Connector 48"/>
          <p:cNvCxnSpPr/>
          <p:nvPr/>
        </p:nvCxnSpPr>
        <p:spPr>
          <a:xfrm>
            <a:off x="1107485" y="2518965"/>
            <a:ext cx="2743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07328" y="2304653"/>
            <a:ext cx="107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Gill Sans MT" pitchFamily="34" charset="0"/>
              </a:rPr>
              <a:t>threshold</a:t>
            </a:r>
            <a:endParaRPr lang="fr-FR" baseline="-25000" dirty="0">
              <a:latin typeface="Gill Sans MT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065122" y="4133453"/>
            <a:ext cx="952500" cy="142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5993810" y="3195240"/>
            <a:ext cx="3109912" cy="952500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>
          <a:xfrm>
            <a:off x="5993810" y="3195240"/>
            <a:ext cx="23812" cy="935038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6036672" y="2447528"/>
            <a:ext cx="2357438" cy="1214437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5" name="Straight Connector 54"/>
          <p:cNvCxnSpPr>
            <a:stCxn id="54" idx="0"/>
          </p:cNvCxnSpPr>
          <p:nvPr/>
        </p:nvCxnSpPr>
        <p:spPr>
          <a:xfrm>
            <a:off x="6036672" y="2447528"/>
            <a:ext cx="23813" cy="93503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108110" y="3161903"/>
            <a:ext cx="3000375" cy="1000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6208122" y="3652440"/>
            <a:ext cx="3048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8" name="Straight Connector 57"/>
          <p:cNvCxnSpPr/>
          <p:nvPr/>
        </p:nvCxnSpPr>
        <p:spPr>
          <a:xfrm>
            <a:off x="5388972" y="2528490"/>
            <a:ext cx="2743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320818" y="2314178"/>
            <a:ext cx="1072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mtClean="0">
                <a:latin typeface="Gill Sans MT" pitchFamily="34" charset="0"/>
              </a:rPr>
              <a:t>threshold</a:t>
            </a:r>
            <a:endParaRPr lang="fr-FR" baseline="-25000" dirty="0">
              <a:latin typeface="Gill Sans MT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321922" y="3090465"/>
            <a:ext cx="960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>
                <a:latin typeface="Gill Sans MT" pitchFamily="34" charset="0"/>
              </a:rPr>
              <a:t>no </a:t>
            </a:r>
            <a:r>
              <a:rPr lang="fr-FR" dirty="0" err="1" smtClean="0">
                <a:latin typeface="Gill Sans MT" pitchFamily="34" charset="0"/>
              </a:rPr>
              <a:t>spike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679610" y="2876153"/>
            <a:ext cx="653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Gill Sans MT" pitchFamily="34" charset="0"/>
              </a:rPr>
              <a:t>spike</a:t>
            </a:r>
            <a:endParaRPr lang="fr-FR" dirty="0">
              <a:latin typeface="Gill Sans MT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1926635" y="2728515"/>
            <a:ext cx="2252662" cy="1504950"/>
          </a:xfrm>
          <a:custGeom>
            <a:avLst/>
            <a:gdLst>
              <a:gd name="connsiteX0" fmla="*/ 0 w 1594022"/>
              <a:gd name="connsiteY0" fmla="*/ 0 h 580768"/>
              <a:gd name="connsiteX1" fmla="*/ 259492 w 1594022"/>
              <a:gd name="connsiteY1" fmla="*/ 420129 h 580768"/>
              <a:gd name="connsiteX2" fmla="*/ 902043 w 1594022"/>
              <a:gd name="connsiteY2" fmla="*/ 556054 h 580768"/>
              <a:gd name="connsiteX3" fmla="*/ 1594022 w 1594022"/>
              <a:gd name="connsiteY3" fmla="*/ 568411 h 580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22" h="580768">
                <a:moveTo>
                  <a:pt x="0" y="0"/>
                </a:moveTo>
                <a:cubicBezTo>
                  <a:pt x="54576" y="163726"/>
                  <a:pt x="109152" y="327453"/>
                  <a:pt x="259492" y="420129"/>
                </a:cubicBezTo>
                <a:cubicBezTo>
                  <a:pt x="409833" y="512805"/>
                  <a:pt x="679621" y="531340"/>
                  <a:pt x="902043" y="556054"/>
                </a:cubicBezTo>
                <a:cubicBezTo>
                  <a:pt x="1124465" y="580768"/>
                  <a:pt x="1594022" y="568411"/>
                  <a:pt x="1594022" y="568411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4" name="TextBox 63"/>
          <p:cNvSpPr txBox="1"/>
          <p:nvPr/>
        </p:nvSpPr>
        <p:spPr>
          <a:xfrm>
            <a:off x="107328" y="1461264"/>
            <a:ext cx="5565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err="1" smtClean="0"/>
              <a:t>Viewpoint</a:t>
            </a:r>
            <a:r>
              <a:rPr lang="fr-FR" sz="2000" u="sng" dirty="0" smtClean="0"/>
              <a:t> #1: </a:t>
            </a:r>
            <a:r>
              <a:rPr lang="fr-FR" sz="2000" u="sng" dirty="0" err="1" smtClean="0"/>
              <a:t>neurons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respond</a:t>
            </a:r>
            <a:r>
              <a:rPr lang="fr-FR" sz="2000" u="sng" dirty="0" smtClean="0"/>
              <a:t> to </a:t>
            </a:r>
            <a:r>
              <a:rPr lang="fr-FR" sz="2000" u="sng" dirty="0" err="1" smtClean="0"/>
              <a:t>coincident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spikes</a:t>
            </a:r>
            <a:endParaRPr lang="en-US" sz="2000" u="sng" dirty="0"/>
          </a:p>
        </p:txBody>
      </p:sp>
      <p:sp>
        <p:nvSpPr>
          <p:cNvPr id="65" name="TextBox 64"/>
          <p:cNvSpPr txBox="1"/>
          <p:nvPr/>
        </p:nvSpPr>
        <p:spPr>
          <a:xfrm>
            <a:off x="3243058" y="4854734"/>
            <a:ext cx="2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2 </a:t>
            </a:r>
            <a:r>
              <a:rPr lang="fr-FR" dirty="0" err="1" smtClean="0"/>
              <a:t>spikes</a:t>
            </a:r>
            <a:r>
              <a:rPr lang="fr-FR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50" grpId="0"/>
      <p:bldP spid="50" grpId="1"/>
      <p:bldP spid="52" grpId="0" animBg="1"/>
      <p:bldP spid="54" grpId="0" animBg="1"/>
      <p:bldP spid="56" grpId="0" animBg="1"/>
      <p:bldP spid="57" grpId="0" animBg="1"/>
      <p:bldP spid="59" grpId="0"/>
      <p:bldP spid="59" grpId="1"/>
      <p:bldP spid="60" grpId="0"/>
      <p:bldP spid="61" grpId="0"/>
      <p:bldP spid="62" grpId="0" animBg="1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question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611196"/>
            <a:ext cx="7227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Is neural computation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or on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rates?</a:t>
            </a:r>
            <a:endParaRPr lang="en-US" sz="2400" dirty="0"/>
          </a:p>
        </p:txBody>
      </p:sp>
      <p:pic>
        <p:nvPicPr>
          <p:cNvPr id="1026" name="Picture 2" descr="http://image.toutlecine.com/photos/r/o/c/rocky-balboa-2007-01-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45" y="2636912"/>
            <a:ext cx="4776465" cy="312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964508">
            <a:off x="3022855" y="4897074"/>
            <a:ext cx="8236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SPIKES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9538471">
            <a:off x="5580112" y="4715852"/>
            <a:ext cx="7687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RATES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346" y="6093296"/>
            <a:ext cx="452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Goal of </a:t>
            </a:r>
            <a:r>
              <a:rPr lang="fr-FR" b="1" dirty="0" err="1" smtClean="0"/>
              <a:t>this</a:t>
            </a:r>
            <a:r>
              <a:rPr lang="fr-FR" b="1" dirty="0" smtClean="0"/>
              <a:t> part: to </a:t>
            </a:r>
            <a:r>
              <a:rPr lang="fr-FR" b="1" dirty="0" err="1" smtClean="0"/>
              <a:t>understand</a:t>
            </a:r>
            <a:r>
              <a:rPr lang="fr-FR" b="1" dirty="0" smtClean="0"/>
              <a:t> the question!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024296"/>
      </p:ext>
    </p:extLst>
  </p:cSld>
  <p:clrMapOvr>
    <a:masterClrMapping/>
  </p:clrMapOvr>
  <p:transition advTm="33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Integration</a:t>
            </a:r>
            <a:r>
              <a:rPr lang="fr-FR" dirty="0" smtClean="0"/>
              <a:t> vs. 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07328" y="1461264"/>
            <a:ext cx="5395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u="sng" dirty="0" err="1" smtClean="0"/>
              <a:t>Viewpoint</a:t>
            </a:r>
            <a:r>
              <a:rPr lang="fr-FR" sz="2000" u="sng" dirty="0" smtClean="0"/>
              <a:t> #2: </a:t>
            </a:r>
            <a:r>
              <a:rPr lang="fr-FR" sz="2000" u="sng" dirty="0" err="1" smtClean="0"/>
              <a:t>neurons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respond</a:t>
            </a:r>
            <a:r>
              <a:rPr lang="fr-FR" sz="2000" u="sng" dirty="0" smtClean="0"/>
              <a:t> to the </a:t>
            </a:r>
            <a:r>
              <a:rPr lang="fr-FR" sz="2000" u="sng" dirty="0" err="1" smtClean="0"/>
              <a:t>mean</a:t>
            </a:r>
            <a:r>
              <a:rPr lang="fr-FR" sz="2000" u="sng" dirty="0" smtClean="0"/>
              <a:t> input</a:t>
            </a:r>
            <a:endParaRPr lang="en-US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04864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Law of large </a:t>
            </a:r>
            <a:r>
              <a:rPr lang="fr-FR" sz="2000" dirty="0" err="1" smtClean="0"/>
              <a:t>numbers</a:t>
            </a:r>
            <a:r>
              <a:rPr lang="fr-FR" sz="20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cortical </a:t>
            </a:r>
            <a:r>
              <a:rPr lang="fr-FR" sz="2000" dirty="0" err="1"/>
              <a:t>neuron</a:t>
            </a:r>
            <a:r>
              <a:rPr lang="fr-FR" sz="2000" dirty="0"/>
              <a:t> </a:t>
            </a:r>
            <a:r>
              <a:rPr lang="fr-FR" sz="2000" dirty="0" err="1"/>
              <a:t>integrates</a:t>
            </a:r>
            <a:r>
              <a:rPr lang="fr-FR" sz="2000" dirty="0"/>
              <a:t> </a:t>
            </a:r>
            <a:r>
              <a:rPr lang="fr-FR" sz="2000" dirty="0" err="1"/>
              <a:t>many</a:t>
            </a:r>
            <a:r>
              <a:rPr lang="fr-FR" sz="2000" dirty="0"/>
              <a:t> inputs (about 10,000)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If </a:t>
            </a:r>
            <a:r>
              <a:rPr lang="fr-FR" sz="2000" dirty="0" err="1"/>
              <a:t>these</a:t>
            </a:r>
            <a:r>
              <a:rPr lang="fr-FR" sz="2000" dirty="0"/>
              <a:t> inputs are </a:t>
            </a:r>
            <a:r>
              <a:rPr lang="fr-FR" sz="2000" dirty="0" err="1"/>
              <a:t>independent</a:t>
            </a:r>
            <a:r>
              <a:rPr lang="fr-FR" sz="2000" dirty="0"/>
              <a:t>,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sum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not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very</a:t>
            </a:r>
            <a:r>
              <a:rPr lang="fr-FR" sz="2000" dirty="0"/>
              <a:t> variable (</a:t>
            </a:r>
            <a:r>
              <a:rPr lang="fr-FR" sz="2000" dirty="0" err="1"/>
              <a:t>law</a:t>
            </a:r>
            <a:r>
              <a:rPr lang="fr-FR" sz="2000" dirty="0"/>
              <a:t> of large </a:t>
            </a:r>
            <a:r>
              <a:rPr lang="fr-FR" sz="2000" dirty="0" err="1"/>
              <a:t>numbers</a:t>
            </a:r>
            <a:r>
              <a:rPr lang="fr-FR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/>
              <a:t>Mean</a:t>
            </a:r>
            <a:r>
              <a:rPr lang="fr-FR" sz="2000" dirty="0" smtClean="0"/>
              <a:t> total input = </a:t>
            </a:r>
            <a:r>
              <a:rPr lang="fr-FR" sz="2000" dirty="0" err="1" smtClean="0"/>
              <a:t>determined</a:t>
            </a:r>
            <a:r>
              <a:rPr lang="fr-FR" sz="2000" dirty="0" smtClean="0"/>
              <a:t> by input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rates, not by </a:t>
            </a:r>
            <a:r>
              <a:rPr lang="fr-FR" sz="2000" dirty="0" err="1" smtClean="0"/>
              <a:t>coincidences</a:t>
            </a:r>
            <a:endParaRPr lang="fr-F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797152"/>
            <a:ext cx="3134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Which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viewpoint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is</a:t>
            </a:r>
            <a:r>
              <a:rPr lang="fr-FR" sz="2000" b="1" dirty="0" smtClean="0"/>
              <a:t> correct?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437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fluctuation-</a:t>
            </a:r>
            <a:r>
              <a:rPr lang="fr-FR" dirty="0" err="1" smtClean="0"/>
              <a:t>driven</a:t>
            </a:r>
            <a:r>
              <a:rPr lang="fr-FR" dirty="0" smtClean="0"/>
              <a:t> or « </a:t>
            </a:r>
            <a:r>
              <a:rPr lang="fr-FR" dirty="0" err="1" smtClean="0"/>
              <a:t>balanced</a:t>
            </a:r>
            <a:r>
              <a:rPr lang="fr-FR" dirty="0" smtClean="0"/>
              <a:t> » </a:t>
            </a:r>
            <a:r>
              <a:rPr lang="fr-FR" dirty="0" err="1" smtClean="0"/>
              <a:t>regime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Irregularity</a:t>
            </a:r>
            <a:r>
              <a:rPr lang="fr-FR" dirty="0" smtClean="0"/>
              <a:t> of </a:t>
            </a:r>
            <a:r>
              <a:rPr lang="fr-FR" dirty="0" err="1" smtClean="0"/>
              <a:t>spike</a:t>
            </a:r>
            <a:r>
              <a:rPr lang="fr-FR" dirty="0" smtClean="0"/>
              <a:t> trains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42538"/>
          </a:xfrm>
        </p:spPr>
        <p:txBody>
          <a:bodyPr/>
          <a:lstStyle/>
          <a:p>
            <a:r>
              <a:rPr lang="fr-FR" dirty="0" smtClean="0"/>
              <a:t>Cortical </a:t>
            </a:r>
            <a:r>
              <a:rPr lang="fr-FR" dirty="0" err="1" smtClean="0"/>
              <a:t>neurons</a:t>
            </a:r>
            <a:r>
              <a:rPr lang="fr-FR" dirty="0" smtClean="0"/>
              <a:t>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irregularly</a:t>
            </a:r>
            <a:r>
              <a:rPr lang="fr-FR" dirty="0" smtClean="0"/>
              <a:t> (in vivo)</a:t>
            </a:r>
            <a:endParaRPr lang="fr-FR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052639"/>
            <a:ext cx="6076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929066"/>
            <a:ext cx="59912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000504"/>
            <a:ext cx="1476374" cy="12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7572396" y="4714884"/>
          <a:ext cx="1065447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2" name="Équation" r:id="rId7" imgW="736560" imgH="444240" progId="Equation.3">
                  <p:embed/>
                </p:oleObj>
              </mc:Choice>
              <mc:Fallback>
                <p:oleObj name="Équation" r:id="rId7" imgW="736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96" y="4714884"/>
                        <a:ext cx="1065447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286644" y="4143380"/>
            <a:ext cx="171451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Coefficient de variation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01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paradox</a:t>
            </a:r>
            <a:r>
              <a:rPr lang="fr-FR" dirty="0" smtClean="0"/>
              <a:t> of </a:t>
            </a:r>
            <a:r>
              <a:rPr lang="fr-FR" dirty="0" err="1" smtClean="0"/>
              <a:t>irregular</a:t>
            </a: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trains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46104"/>
          </a:xfrm>
        </p:spPr>
        <p:txBody>
          <a:bodyPr>
            <a:normAutofit/>
          </a:bodyPr>
          <a:lstStyle/>
          <a:p>
            <a:r>
              <a:rPr lang="fr-FR" dirty="0" smtClean="0"/>
              <a:t>A cortical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integrates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inputs (about 10,000)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these</a:t>
            </a:r>
            <a:r>
              <a:rPr lang="fr-FR" dirty="0" smtClean="0"/>
              <a:t> inputs are </a:t>
            </a:r>
            <a:r>
              <a:rPr lang="fr-FR" dirty="0" err="1" smtClean="0"/>
              <a:t>independent</a:t>
            </a:r>
            <a:r>
              <a:rPr lang="fr-FR" dirty="0" smtClean="0"/>
              <a:t>,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sum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not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variable (</a:t>
            </a:r>
            <a:r>
              <a:rPr lang="fr-FR" dirty="0" err="1" smtClean="0"/>
              <a:t>law</a:t>
            </a:r>
            <a:r>
              <a:rPr lang="fr-FR" dirty="0" smtClean="0"/>
              <a:t> of large </a:t>
            </a:r>
            <a:r>
              <a:rPr lang="fr-FR" dirty="0" err="1" smtClean="0"/>
              <a:t>numbers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Therefore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Forme libre 4"/>
          <p:cNvSpPr/>
          <p:nvPr/>
        </p:nvSpPr>
        <p:spPr>
          <a:xfrm>
            <a:off x="3779912" y="3892406"/>
            <a:ext cx="4316627" cy="144016"/>
          </a:xfrm>
          <a:custGeom>
            <a:avLst/>
            <a:gdLst>
              <a:gd name="connsiteX0" fmla="*/ 0 w 4316627"/>
              <a:gd name="connsiteY0" fmla="*/ 947351 h 1260389"/>
              <a:gd name="connsiteX1" fmla="*/ 197708 w 4316627"/>
              <a:gd name="connsiteY1" fmla="*/ 617837 h 1260389"/>
              <a:gd name="connsiteX2" fmla="*/ 255373 w 4316627"/>
              <a:gd name="connsiteY2" fmla="*/ 584886 h 1260389"/>
              <a:gd name="connsiteX3" fmla="*/ 337752 w 4316627"/>
              <a:gd name="connsiteY3" fmla="*/ 593124 h 1260389"/>
              <a:gd name="connsiteX4" fmla="*/ 428368 w 4316627"/>
              <a:gd name="connsiteY4" fmla="*/ 659027 h 1260389"/>
              <a:gd name="connsiteX5" fmla="*/ 510746 w 4316627"/>
              <a:gd name="connsiteY5" fmla="*/ 708454 h 1260389"/>
              <a:gd name="connsiteX6" fmla="*/ 576649 w 4316627"/>
              <a:gd name="connsiteY6" fmla="*/ 733167 h 1260389"/>
              <a:gd name="connsiteX7" fmla="*/ 774357 w 4316627"/>
              <a:gd name="connsiteY7" fmla="*/ 815546 h 1260389"/>
              <a:gd name="connsiteX8" fmla="*/ 815546 w 4316627"/>
              <a:gd name="connsiteY8" fmla="*/ 807308 h 1260389"/>
              <a:gd name="connsiteX9" fmla="*/ 840260 w 4316627"/>
              <a:gd name="connsiteY9" fmla="*/ 774356 h 1260389"/>
              <a:gd name="connsiteX10" fmla="*/ 906162 w 4316627"/>
              <a:gd name="connsiteY10" fmla="*/ 650789 h 1260389"/>
              <a:gd name="connsiteX11" fmla="*/ 1128584 w 4316627"/>
              <a:gd name="connsiteY11" fmla="*/ 172994 h 1260389"/>
              <a:gd name="connsiteX12" fmla="*/ 1260389 w 4316627"/>
              <a:gd name="connsiteY12" fmla="*/ 8237 h 1260389"/>
              <a:gd name="connsiteX13" fmla="*/ 1293341 w 4316627"/>
              <a:gd name="connsiteY13" fmla="*/ 0 h 1260389"/>
              <a:gd name="connsiteX14" fmla="*/ 1342768 w 4316627"/>
              <a:gd name="connsiteY14" fmla="*/ 32951 h 1260389"/>
              <a:gd name="connsiteX15" fmla="*/ 1392195 w 4316627"/>
              <a:gd name="connsiteY15" fmla="*/ 107092 h 1260389"/>
              <a:gd name="connsiteX16" fmla="*/ 1540476 w 4316627"/>
              <a:gd name="connsiteY16" fmla="*/ 609600 h 1260389"/>
              <a:gd name="connsiteX17" fmla="*/ 1589903 w 4316627"/>
              <a:gd name="connsiteY17" fmla="*/ 700216 h 1260389"/>
              <a:gd name="connsiteX18" fmla="*/ 1655806 w 4316627"/>
              <a:gd name="connsiteY18" fmla="*/ 749643 h 1260389"/>
              <a:gd name="connsiteX19" fmla="*/ 1878227 w 4316627"/>
              <a:gd name="connsiteY19" fmla="*/ 659027 h 1260389"/>
              <a:gd name="connsiteX20" fmla="*/ 2100649 w 4316627"/>
              <a:gd name="connsiteY20" fmla="*/ 420129 h 1260389"/>
              <a:gd name="connsiteX21" fmla="*/ 2191265 w 4316627"/>
              <a:gd name="connsiteY21" fmla="*/ 345989 h 1260389"/>
              <a:gd name="connsiteX22" fmla="*/ 2281881 w 4316627"/>
              <a:gd name="connsiteY22" fmla="*/ 461319 h 1260389"/>
              <a:gd name="connsiteX23" fmla="*/ 2438400 w 4316627"/>
              <a:gd name="connsiteY23" fmla="*/ 1095632 h 1260389"/>
              <a:gd name="connsiteX24" fmla="*/ 2487827 w 4316627"/>
              <a:gd name="connsiteY24" fmla="*/ 1210962 h 1260389"/>
              <a:gd name="connsiteX25" fmla="*/ 2537254 w 4316627"/>
              <a:gd name="connsiteY25" fmla="*/ 1260389 h 1260389"/>
              <a:gd name="connsiteX26" fmla="*/ 2586681 w 4316627"/>
              <a:gd name="connsiteY26" fmla="*/ 1227437 h 1260389"/>
              <a:gd name="connsiteX27" fmla="*/ 2685535 w 4316627"/>
              <a:gd name="connsiteY27" fmla="*/ 1120346 h 1260389"/>
              <a:gd name="connsiteX28" fmla="*/ 2875006 w 4316627"/>
              <a:gd name="connsiteY28" fmla="*/ 724929 h 1260389"/>
              <a:gd name="connsiteX29" fmla="*/ 2940908 w 4316627"/>
              <a:gd name="connsiteY29" fmla="*/ 576648 h 1260389"/>
              <a:gd name="connsiteX30" fmla="*/ 2982098 w 4316627"/>
              <a:gd name="connsiteY30" fmla="*/ 593124 h 1260389"/>
              <a:gd name="connsiteX31" fmla="*/ 3105665 w 4316627"/>
              <a:gd name="connsiteY31" fmla="*/ 947351 h 1260389"/>
              <a:gd name="connsiteX32" fmla="*/ 3196281 w 4316627"/>
              <a:gd name="connsiteY32" fmla="*/ 1169773 h 1260389"/>
              <a:gd name="connsiteX33" fmla="*/ 3303373 w 4316627"/>
              <a:gd name="connsiteY33" fmla="*/ 1145059 h 1260389"/>
              <a:gd name="connsiteX34" fmla="*/ 3492844 w 4316627"/>
              <a:gd name="connsiteY34" fmla="*/ 1103870 h 1260389"/>
              <a:gd name="connsiteX35" fmla="*/ 3566984 w 4316627"/>
              <a:gd name="connsiteY35" fmla="*/ 1054443 h 1260389"/>
              <a:gd name="connsiteX36" fmla="*/ 3649362 w 4316627"/>
              <a:gd name="connsiteY36" fmla="*/ 807308 h 1260389"/>
              <a:gd name="connsiteX37" fmla="*/ 3665838 w 4316627"/>
              <a:gd name="connsiteY37" fmla="*/ 395416 h 1260389"/>
              <a:gd name="connsiteX38" fmla="*/ 3682314 w 4316627"/>
              <a:gd name="connsiteY38" fmla="*/ 304800 h 1260389"/>
              <a:gd name="connsiteX39" fmla="*/ 3781168 w 4316627"/>
              <a:gd name="connsiteY39" fmla="*/ 313037 h 1260389"/>
              <a:gd name="connsiteX40" fmla="*/ 3863546 w 4316627"/>
              <a:gd name="connsiteY40" fmla="*/ 354227 h 1260389"/>
              <a:gd name="connsiteX41" fmla="*/ 3896498 w 4316627"/>
              <a:gd name="connsiteY41" fmla="*/ 370702 h 1260389"/>
              <a:gd name="connsiteX42" fmla="*/ 4003589 w 4316627"/>
              <a:gd name="connsiteY42" fmla="*/ 469556 h 1260389"/>
              <a:gd name="connsiteX43" fmla="*/ 4028303 w 4316627"/>
              <a:gd name="connsiteY43" fmla="*/ 502508 h 1260389"/>
              <a:gd name="connsiteX44" fmla="*/ 4044779 w 4316627"/>
              <a:gd name="connsiteY44" fmla="*/ 527221 h 1260389"/>
              <a:gd name="connsiteX45" fmla="*/ 4077730 w 4316627"/>
              <a:gd name="connsiteY45" fmla="*/ 543697 h 1260389"/>
              <a:gd name="connsiteX46" fmla="*/ 4118919 w 4316627"/>
              <a:gd name="connsiteY46" fmla="*/ 535459 h 1260389"/>
              <a:gd name="connsiteX47" fmla="*/ 4151871 w 4316627"/>
              <a:gd name="connsiteY47" fmla="*/ 518983 h 1260389"/>
              <a:gd name="connsiteX48" fmla="*/ 4201298 w 4316627"/>
              <a:gd name="connsiteY48" fmla="*/ 461319 h 1260389"/>
              <a:gd name="connsiteX49" fmla="*/ 4308389 w 4316627"/>
              <a:gd name="connsiteY49" fmla="*/ 494270 h 1260389"/>
              <a:gd name="connsiteX50" fmla="*/ 4316627 w 4316627"/>
              <a:gd name="connsiteY50" fmla="*/ 502508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16627" h="1260389">
                <a:moveTo>
                  <a:pt x="0" y="947351"/>
                </a:moveTo>
                <a:cubicBezTo>
                  <a:pt x="60050" y="827255"/>
                  <a:pt x="87790" y="769449"/>
                  <a:pt x="197708" y="617837"/>
                </a:cubicBezTo>
                <a:cubicBezTo>
                  <a:pt x="210703" y="599913"/>
                  <a:pt x="236151" y="595870"/>
                  <a:pt x="255373" y="584886"/>
                </a:cubicBezTo>
                <a:cubicBezTo>
                  <a:pt x="282833" y="587632"/>
                  <a:pt x="312387" y="582253"/>
                  <a:pt x="337752" y="593124"/>
                </a:cubicBezTo>
                <a:cubicBezTo>
                  <a:pt x="372081" y="607837"/>
                  <a:pt x="396342" y="639811"/>
                  <a:pt x="428368" y="659027"/>
                </a:cubicBezTo>
                <a:cubicBezTo>
                  <a:pt x="455827" y="675503"/>
                  <a:pt x="482104" y="694133"/>
                  <a:pt x="510746" y="708454"/>
                </a:cubicBezTo>
                <a:cubicBezTo>
                  <a:pt x="531731" y="718946"/>
                  <a:pt x="554913" y="724337"/>
                  <a:pt x="576649" y="733167"/>
                </a:cubicBezTo>
                <a:cubicBezTo>
                  <a:pt x="642794" y="760038"/>
                  <a:pt x="708454" y="788086"/>
                  <a:pt x="774357" y="815546"/>
                </a:cubicBezTo>
                <a:cubicBezTo>
                  <a:pt x="788087" y="812800"/>
                  <a:pt x="803673" y="814729"/>
                  <a:pt x="815546" y="807308"/>
                </a:cubicBezTo>
                <a:cubicBezTo>
                  <a:pt x="827189" y="800031"/>
                  <a:pt x="833381" y="786238"/>
                  <a:pt x="840260" y="774356"/>
                </a:cubicBezTo>
                <a:cubicBezTo>
                  <a:pt x="863649" y="733957"/>
                  <a:pt x="887119" y="693409"/>
                  <a:pt x="906162" y="650789"/>
                </a:cubicBezTo>
                <a:cubicBezTo>
                  <a:pt x="1043484" y="343448"/>
                  <a:pt x="968535" y="443846"/>
                  <a:pt x="1128584" y="172994"/>
                </a:cubicBezTo>
                <a:cubicBezTo>
                  <a:pt x="1179303" y="87162"/>
                  <a:pt x="1185665" y="36258"/>
                  <a:pt x="1260389" y="8237"/>
                </a:cubicBezTo>
                <a:cubicBezTo>
                  <a:pt x="1270990" y="4262"/>
                  <a:pt x="1282357" y="2746"/>
                  <a:pt x="1293341" y="0"/>
                </a:cubicBezTo>
                <a:cubicBezTo>
                  <a:pt x="1309817" y="10984"/>
                  <a:pt x="1328116" y="19631"/>
                  <a:pt x="1342768" y="32951"/>
                </a:cubicBezTo>
                <a:cubicBezTo>
                  <a:pt x="1378429" y="65370"/>
                  <a:pt x="1381664" y="71620"/>
                  <a:pt x="1392195" y="107092"/>
                </a:cubicBezTo>
                <a:cubicBezTo>
                  <a:pt x="1441898" y="274513"/>
                  <a:pt x="1485249" y="443919"/>
                  <a:pt x="1540476" y="609600"/>
                </a:cubicBezTo>
                <a:cubicBezTo>
                  <a:pt x="1551356" y="642241"/>
                  <a:pt x="1568030" y="673657"/>
                  <a:pt x="1589903" y="700216"/>
                </a:cubicBezTo>
                <a:cubicBezTo>
                  <a:pt x="1607359" y="721413"/>
                  <a:pt x="1633838" y="733167"/>
                  <a:pt x="1655806" y="749643"/>
                </a:cubicBezTo>
                <a:cubicBezTo>
                  <a:pt x="1729946" y="719438"/>
                  <a:pt x="1813897" y="706679"/>
                  <a:pt x="1878227" y="659027"/>
                </a:cubicBezTo>
                <a:cubicBezTo>
                  <a:pt x="1965657" y="594264"/>
                  <a:pt x="2025879" y="499171"/>
                  <a:pt x="2100649" y="420129"/>
                </a:cubicBezTo>
                <a:cubicBezTo>
                  <a:pt x="2167003" y="349983"/>
                  <a:pt x="2138670" y="363521"/>
                  <a:pt x="2191265" y="345989"/>
                </a:cubicBezTo>
                <a:cubicBezTo>
                  <a:pt x="2270209" y="379821"/>
                  <a:pt x="2254483" y="356491"/>
                  <a:pt x="2281881" y="461319"/>
                </a:cubicBezTo>
                <a:cubicBezTo>
                  <a:pt x="2336951" y="672021"/>
                  <a:pt x="2352613" y="895461"/>
                  <a:pt x="2438400" y="1095632"/>
                </a:cubicBezTo>
                <a:cubicBezTo>
                  <a:pt x="2454876" y="1134075"/>
                  <a:pt x="2466308" y="1175097"/>
                  <a:pt x="2487827" y="1210962"/>
                </a:cubicBezTo>
                <a:cubicBezTo>
                  <a:pt x="2499815" y="1230942"/>
                  <a:pt x="2520778" y="1243913"/>
                  <a:pt x="2537254" y="1260389"/>
                </a:cubicBezTo>
                <a:cubicBezTo>
                  <a:pt x="2553730" y="1249405"/>
                  <a:pt x="2572679" y="1241439"/>
                  <a:pt x="2586681" y="1227437"/>
                </a:cubicBezTo>
                <a:cubicBezTo>
                  <a:pt x="2773558" y="1040560"/>
                  <a:pt x="2517711" y="1260199"/>
                  <a:pt x="2685535" y="1120346"/>
                </a:cubicBezTo>
                <a:cubicBezTo>
                  <a:pt x="2748692" y="988540"/>
                  <a:pt x="2814034" y="857760"/>
                  <a:pt x="2875006" y="724929"/>
                </a:cubicBezTo>
                <a:cubicBezTo>
                  <a:pt x="2960587" y="538484"/>
                  <a:pt x="2880340" y="677597"/>
                  <a:pt x="2940908" y="576648"/>
                </a:cubicBezTo>
                <a:cubicBezTo>
                  <a:pt x="2954638" y="582140"/>
                  <a:pt x="2972773" y="581647"/>
                  <a:pt x="2982098" y="593124"/>
                </a:cubicBezTo>
                <a:cubicBezTo>
                  <a:pt x="3073720" y="705890"/>
                  <a:pt x="3065220" y="801751"/>
                  <a:pt x="3105665" y="947351"/>
                </a:cubicBezTo>
                <a:cubicBezTo>
                  <a:pt x="3163425" y="1155286"/>
                  <a:pt x="3113129" y="1114336"/>
                  <a:pt x="3196281" y="1169773"/>
                </a:cubicBezTo>
                <a:cubicBezTo>
                  <a:pt x="3387793" y="1145834"/>
                  <a:pt x="3167530" y="1179020"/>
                  <a:pt x="3303373" y="1145059"/>
                </a:cubicBezTo>
                <a:cubicBezTo>
                  <a:pt x="3366075" y="1129383"/>
                  <a:pt x="3429687" y="1117600"/>
                  <a:pt x="3492844" y="1103870"/>
                </a:cubicBezTo>
                <a:cubicBezTo>
                  <a:pt x="3517557" y="1087394"/>
                  <a:pt x="3549514" y="1078464"/>
                  <a:pt x="3566984" y="1054443"/>
                </a:cubicBezTo>
                <a:cubicBezTo>
                  <a:pt x="3620094" y="981417"/>
                  <a:pt x="3631255" y="891810"/>
                  <a:pt x="3649362" y="807308"/>
                </a:cubicBezTo>
                <a:cubicBezTo>
                  <a:pt x="3654854" y="670011"/>
                  <a:pt x="3658740" y="532640"/>
                  <a:pt x="3665838" y="395416"/>
                </a:cubicBezTo>
                <a:cubicBezTo>
                  <a:pt x="3668690" y="340286"/>
                  <a:pt x="3669610" y="342910"/>
                  <a:pt x="3682314" y="304800"/>
                </a:cubicBezTo>
                <a:cubicBezTo>
                  <a:pt x="3715265" y="307546"/>
                  <a:pt x="3749268" y="304337"/>
                  <a:pt x="3781168" y="313037"/>
                </a:cubicBezTo>
                <a:cubicBezTo>
                  <a:pt x="3810787" y="321115"/>
                  <a:pt x="3836087" y="340497"/>
                  <a:pt x="3863546" y="354227"/>
                </a:cubicBezTo>
                <a:lnTo>
                  <a:pt x="3896498" y="370702"/>
                </a:lnTo>
                <a:cubicBezTo>
                  <a:pt x="3946581" y="454177"/>
                  <a:pt x="3891085" y="374360"/>
                  <a:pt x="4003589" y="469556"/>
                </a:cubicBezTo>
                <a:cubicBezTo>
                  <a:pt x="4014070" y="478425"/>
                  <a:pt x="4020323" y="491336"/>
                  <a:pt x="4028303" y="502508"/>
                </a:cubicBezTo>
                <a:cubicBezTo>
                  <a:pt x="4034058" y="510564"/>
                  <a:pt x="4037173" y="520883"/>
                  <a:pt x="4044779" y="527221"/>
                </a:cubicBezTo>
                <a:cubicBezTo>
                  <a:pt x="4054213" y="535083"/>
                  <a:pt x="4066746" y="538205"/>
                  <a:pt x="4077730" y="543697"/>
                </a:cubicBezTo>
                <a:cubicBezTo>
                  <a:pt x="4091460" y="540951"/>
                  <a:pt x="4105636" y="539887"/>
                  <a:pt x="4118919" y="535459"/>
                </a:cubicBezTo>
                <a:cubicBezTo>
                  <a:pt x="4130569" y="531576"/>
                  <a:pt x="4141878" y="526121"/>
                  <a:pt x="4151871" y="518983"/>
                </a:cubicBezTo>
                <a:cubicBezTo>
                  <a:pt x="4170404" y="505745"/>
                  <a:pt x="4188319" y="478624"/>
                  <a:pt x="4201298" y="461319"/>
                </a:cubicBezTo>
                <a:cubicBezTo>
                  <a:pt x="4295269" y="470715"/>
                  <a:pt x="4264162" y="450042"/>
                  <a:pt x="4308389" y="494270"/>
                </a:cubicBezTo>
                <a:lnTo>
                  <a:pt x="4316627" y="50250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12"/>
          <p:cNvCxnSpPr/>
          <p:nvPr/>
        </p:nvCxnSpPr>
        <p:spPr>
          <a:xfrm>
            <a:off x="3779912" y="4684494"/>
            <a:ext cx="43204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0392" y="3748390"/>
            <a:ext cx="116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total input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96539" y="4499828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Campbell </a:t>
            </a:r>
            <a:r>
              <a:rPr lang="fr-FR" dirty="0" err="1" smtClean="0"/>
              <a:t>theorem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Consider</a:t>
            </a:r>
            <a:r>
              <a:rPr lang="fr-FR" dirty="0" smtClean="0"/>
              <a:t> a Poisson </a:t>
            </a:r>
            <a:r>
              <a:rPr lang="fr-FR" dirty="0" err="1" smtClean="0"/>
              <a:t>process</a:t>
            </a:r>
            <a:r>
              <a:rPr lang="fr-FR" dirty="0" smtClean="0"/>
              <a:t> {t</a:t>
            </a:r>
            <a:r>
              <a:rPr lang="fr-FR" baseline="-25000" dirty="0" smtClean="0"/>
              <a:t>i</a:t>
            </a:r>
            <a:r>
              <a:rPr lang="fr-FR" dirty="0" smtClean="0"/>
              <a:t>} </a:t>
            </a:r>
            <a:r>
              <a:rPr lang="fr-FR" dirty="0" err="1" smtClean="0"/>
              <a:t>with</a:t>
            </a:r>
            <a:r>
              <a:rPr lang="fr-FR" dirty="0" smtClean="0"/>
              <a:t> rate F.</a:t>
            </a:r>
          </a:p>
          <a:p>
            <a:r>
              <a:rPr lang="fr-FR" dirty="0" err="1" smtClean="0"/>
              <a:t>Consider</a:t>
            </a:r>
            <a:r>
              <a:rPr lang="fr-FR" dirty="0" smtClean="0"/>
              <a:t> a </a:t>
            </a:r>
            <a:r>
              <a:rPr lang="fr-FR" dirty="0" err="1" smtClean="0"/>
              <a:t>linear</a:t>
            </a:r>
            <a:r>
              <a:rPr lang="fr-FR" dirty="0" smtClean="0"/>
              <a:t> superposition of </a:t>
            </a:r>
            <a:r>
              <a:rPr lang="fr-FR" dirty="0" err="1" smtClean="0"/>
              <a:t>PSPs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dirty="0" err="1" smtClean="0"/>
              <a:t>Then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/>
          </p:nvPr>
        </p:nvGraphicFramePr>
        <p:xfrm>
          <a:off x="1296988" y="4149080"/>
          <a:ext cx="20240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" name="Équation" r:id="rId4" imgW="1130040" imgH="279360" progId="Equation.3">
                  <p:embed/>
                </p:oleObj>
              </mc:Choice>
              <mc:Fallback>
                <p:oleObj name="Équation" r:id="rId4" imgW="1130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4149080"/>
                        <a:ext cx="20240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>
            <p:extLst/>
          </p:nvPr>
        </p:nvGraphicFramePr>
        <p:xfrm>
          <a:off x="3131840" y="2852522"/>
          <a:ext cx="2357453" cy="640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6" name="Équation" r:id="rId6" imgW="1307880" imgH="355320" progId="Equation.3">
                  <p:embed/>
                </p:oleObj>
              </mc:Choice>
              <mc:Fallback>
                <p:oleObj name="Équation" r:id="rId6" imgW="13078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852522"/>
                        <a:ext cx="2357453" cy="6406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>
            <p:extLst/>
          </p:nvPr>
        </p:nvGraphicFramePr>
        <p:xfrm>
          <a:off x="1174750" y="5077767"/>
          <a:ext cx="23209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7" name="Équation" r:id="rId8" imgW="1295280" imgH="279360" progId="Equation.3">
                  <p:embed/>
                </p:oleObj>
              </mc:Choice>
              <mc:Fallback>
                <p:oleObj name="Équation" r:id="rId8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077767"/>
                        <a:ext cx="23209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796136" y="292728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shot</a:t>
            </a:r>
            <a:r>
              <a:rPr lang="fr-FR" dirty="0" smtClean="0"/>
              <a:t> noise »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29124" y="4149080"/>
            <a:ext cx="29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This </a:t>
            </a:r>
            <a:r>
              <a:rPr lang="fr-FR" i="1" dirty="0" err="1" smtClean="0"/>
              <a:t>works</a:t>
            </a:r>
            <a:r>
              <a:rPr lang="fr-FR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other</a:t>
            </a:r>
            <a:r>
              <a:rPr lang="fr-FR" i="1" dirty="0" smtClean="0"/>
              <a:t> </a:t>
            </a:r>
            <a:r>
              <a:rPr lang="fr-FR" i="1" dirty="0" err="1" smtClean="0"/>
              <a:t>processes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429124" y="5149212"/>
            <a:ext cx="3414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This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only</a:t>
            </a:r>
            <a:r>
              <a:rPr lang="fr-FR" i="1" dirty="0" smtClean="0"/>
              <a:t> </a:t>
            </a:r>
            <a:r>
              <a:rPr lang="fr-FR" i="1" dirty="0" err="1" smtClean="0"/>
              <a:t>true</a:t>
            </a:r>
            <a:r>
              <a:rPr lang="fr-FR" i="1" dirty="0" smtClean="0"/>
              <a:t> for Poisson </a:t>
            </a:r>
            <a:r>
              <a:rPr lang="fr-FR" i="1" dirty="0" err="1" smtClean="0"/>
              <a:t>processes</a:t>
            </a:r>
            <a:endParaRPr lang="fr-FR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093296"/>
            <a:ext cx="613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formulae</a:t>
            </a:r>
            <a:r>
              <a:rPr lang="fr-FR" dirty="0" smtClean="0"/>
              <a:t> </a:t>
            </a:r>
            <a:r>
              <a:rPr lang="fr-FR" dirty="0" err="1" smtClean="0"/>
              <a:t>applies</a:t>
            </a:r>
            <a:r>
              <a:rPr lang="fr-FR" dirty="0" smtClean="0"/>
              <a:t> to </a:t>
            </a:r>
            <a:r>
              <a:rPr lang="fr-FR" dirty="0" err="1" smtClean="0"/>
              <a:t>postsynaptic</a:t>
            </a:r>
            <a:r>
              <a:rPr lang="fr-FR" dirty="0" smtClean="0"/>
              <a:t> </a:t>
            </a:r>
            <a:r>
              <a:rPr lang="fr-FR" dirty="0" err="1" smtClean="0"/>
              <a:t>currents</a:t>
            </a:r>
            <a:r>
              <a:rPr lang="fr-FR" dirty="0" smtClean="0"/>
              <a:t>/conductances)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62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Mean</a:t>
            </a:r>
            <a:r>
              <a:rPr lang="fr-FR" dirty="0"/>
              <a:t> input and </a:t>
            </a:r>
            <a:r>
              <a:rPr lang="fr-FR" dirty="0" err="1"/>
              <a:t>threshold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1633758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 smtClean="0"/>
              <a:t>Mean</a:t>
            </a:r>
            <a:r>
              <a:rPr lang="fr-FR" u="sng" dirty="0" smtClean="0"/>
              <a:t>-</a:t>
            </a:r>
            <a:r>
              <a:rPr lang="fr-FR" u="sng" dirty="0" err="1" smtClean="0"/>
              <a:t>driven</a:t>
            </a:r>
            <a:r>
              <a:rPr lang="fr-FR" u="sng" dirty="0" smtClean="0"/>
              <a:t> </a:t>
            </a:r>
            <a:r>
              <a:rPr lang="fr-FR" u="sng" dirty="0" err="1" smtClean="0"/>
              <a:t>regime</a:t>
            </a:r>
            <a:endParaRPr lang="fr-FR" u="sng" dirty="0"/>
          </a:p>
        </p:txBody>
      </p:sp>
      <p:sp>
        <p:nvSpPr>
          <p:cNvPr id="5" name="Forme libre 4"/>
          <p:cNvSpPr/>
          <p:nvPr/>
        </p:nvSpPr>
        <p:spPr>
          <a:xfrm>
            <a:off x="750873" y="2074528"/>
            <a:ext cx="4316627" cy="428628"/>
          </a:xfrm>
          <a:custGeom>
            <a:avLst/>
            <a:gdLst>
              <a:gd name="connsiteX0" fmla="*/ 0 w 4316627"/>
              <a:gd name="connsiteY0" fmla="*/ 947351 h 1260389"/>
              <a:gd name="connsiteX1" fmla="*/ 197708 w 4316627"/>
              <a:gd name="connsiteY1" fmla="*/ 617837 h 1260389"/>
              <a:gd name="connsiteX2" fmla="*/ 255373 w 4316627"/>
              <a:gd name="connsiteY2" fmla="*/ 584886 h 1260389"/>
              <a:gd name="connsiteX3" fmla="*/ 337752 w 4316627"/>
              <a:gd name="connsiteY3" fmla="*/ 593124 h 1260389"/>
              <a:gd name="connsiteX4" fmla="*/ 428368 w 4316627"/>
              <a:gd name="connsiteY4" fmla="*/ 659027 h 1260389"/>
              <a:gd name="connsiteX5" fmla="*/ 510746 w 4316627"/>
              <a:gd name="connsiteY5" fmla="*/ 708454 h 1260389"/>
              <a:gd name="connsiteX6" fmla="*/ 576649 w 4316627"/>
              <a:gd name="connsiteY6" fmla="*/ 733167 h 1260389"/>
              <a:gd name="connsiteX7" fmla="*/ 774357 w 4316627"/>
              <a:gd name="connsiteY7" fmla="*/ 815546 h 1260389"/>
              <a:gd name="connsiteX8" fmla="*/ 815546 w 4316627"/>
              <a:gd name="connsiteY8" fmla="*/ 807308 h 1260389"/>
              <a:gd name="connsiteX9" fmla="*/ 840260 w 4316627"/>
              <a:gd name="connsiteY9" fmla="*/ 774356 h 1260389"/>
              <a:gd name="connsiteX10" fmla="*/ 906162 w 4316627"/>
              <a:gd name="connsiteY10" fmla="*/ 650789 h 1260389"/>
              <a:gd name="connsiteX11" fmla="*/ 1128584 w 4316627"/>
              <a:gd name="connsiteY11" fmla="*/ 172994 h 1260389"/>
              <a:gd name="connsiteX12" fmla="*/ 1260389 w 4316627"/>
              <a:gd name="connsiteY12" fmla="*/ 8237 h 1260389"/>
              <a:gd name="connsiteX13" fmla="*/ 1293341 w 4316627"/>
              <a:gd name="connsiteY13" fmla="*/ 0 h 1260389"/>
              <a:gd name="connsiteX14" fmla="*/ 1342768 w 4316627"/>
              <a:gd name="connsiteY14" fmla="*/ 32951 h 1260389"/>
              <a:gd name="connsiteX15" fmla="*/ 1392195 w 4316627"/>
              <a:gd name="connsiteY15" fmla="*/ 107092 h 1260389"/>
              <a:gd name="connsiteX16" fmla="*/ 1540476 w 4316627"/>
              <a:gd name="connsiteY16" fmla="*/ 609600 h 1260389"/>
              <a:gd name="connsiteX17" fmla="*/ 1589903 w 4316627"/>
              <a:gd name="connsiteY17" fmla="*/ 700216 h 1260389"/>
              <a:gd name="connsiteX18" fmla="*/ 1655806 w 4316627"/>
              <a:gd name="connsiteY18" fmla="*/ 749643 h 1260389"/>
              <a:gd name="connsiteX19" fmla="*/ 1878227 w 4316627"/>
              <a:gd name="connsiteY19" fmla="*/ 659027 h 1260389"/>
              <a:gd name="connsiteX20" fmla="*/ 2100649 w 4316627"/>
              <a:gd name="connsiteY20" fmla="*/ 420129 h 1260389"/>
              <a:gd name="connsiteX21" fmla="*/ 2191265 w 4316627"/>
              <a:gd name="connsiteY21" fmla="*/ 345989 h 1260389"/>
              <a:gd name="connsiteX22" fmla="*/ 2281881 w 4316627"/>
              <a:gd name="connsiteY22" fmla="*/ 461319 h 1260389"/>
              <a:gd name="connsiteX23" fmla="*/ 2438400 w 4316627"/>
              <a:gd name="connsiteY23" fmla="*/ 1095632 h 1260389"/>
              <a:gd name="connsiteX24" fmla="*/ 2487827 w 4316627"/>
              <a:gd name="connsiteY24" fmla="*/ 1210962 h 1260389"/>
              <a:gd name="connsiteX25" fmla="*/ 2537254 w 4316627"/>
              <a:gd name="connsiteY25" fmla="*/ 1260389 h 1260389"/>
              <a:gd name="connsiteX26" fmla="*/ 2586681 w 4316627"/>
              <a:gd name="connsiteY26" fmla="*/ 1227437 h 1260389"/>
              <a:gd name="connsiteX27" fmla="*/ 2685535 w 4316627"/>
              <a:gd name="connsiteY27" fmla="*/ 1120346 h 1260389"/>
              <a:gd name="connsiteX28" fmla="*/ 2875006 w 4316627"/>
              <a:gd name="connsiteY28" fmla="*/ 724929 h 1260389"/>
              <a:gd name="connsiteX29" fmla="*/ 2940908 w 4316627"/>
              <a:gd name="connsiteY29" fmla="*/ 576648 h 1260389"/>
              <a:gd name="connsiteX30" fmla="*/ 2982098 w 4316627"/>
              <a:gd name="connsiteY30" fmla="*/ 593124 h 1260389"/>
              <a:gd name="connsiteX31" fmla="*/ 3105665 w 4316627"/>
              <a:gd name="connsiteY31" fmla="*/ 947351 h 1260389"/>
              <a:gd name="connsiteX32" fmla="*/ 3196281 w 4316627"/>
              <a:gd name="connsiteY32" fmla="*/ 1169773 h 1260389"/>
              <a:gd name="connsiteX33" fmla="*/ 3303373 w 4316627"/>
              <a:gd name="connsiteY33" fmla="*/ 1145059 h 1260389"/>
              <a:gd name="connsiteX34" fmla="*/ 3492844 w 4316627"/>
              <a:gd name="connsiteY34" fmla="*/ 1103870 h 1260389"/>
              <a:gd name="connsiteX35" fmla="*/ 3566984 w 4316627"/>
              <a:gd name="connsiteY35" fmla="*/ 1054443 h 1260389"/>
              <a:gd name="connsiteX36" fmla="*/ 3649362 w 4316627"/>
              <a:gd name="connsiteY36" fmla="*/ 807308 h 1260389"/>
              <a:gd name="connsiteX37" fmla="*/ 3665838 w 4316627"/>
              <a:gd name="connsiteY37" fmla="*/ 395416 h 1260389"/>
              <a:gd name="connsiteX38" fmla="*/ 3682314 w 4316627"/>
              <a:gd name="connsiteY38" fmla="*/ 304800 h 1260389"/>
              <a:gd name="connsiteX39" fmla="*/ 3781168 w 4316627"/>
              <a:gd name="connsiteY39" fmla="*/ 313037 h 1260389"/>
              <a:gd name="connsiteX40" fmla="*/ 3863546 w 4316627"/>
              <a:gd name="connsiteY40" fmla="*/ 354227 h 1260389"/>
              <a:gd name="connsiteX41" fmla="*/ 3896498 w 4316627"/>
              <a:gd name="connsiteY41" fmla="*/ 370702 h 1260389"/>
              <a:gd name="connsiteX42" fmla="*/ 4003589 w 4316627"/>
              <a:gd name="connsiteY42" fmla="*/ 469556 h 1260389"/>
              <a:gd name="connsiteX43" fmla="*/ 4028303 w 4316627"/>
              <a:gd name="connsiteY43" fmla="*/ 502508 h 1260389"/>
              <a:gd name="connsiteX44" fmla="*/ 4044779 w 4316627"/>
              <a:gd name="connsiteY44" fmla="*/ 527221 h 1260389"/>
              <a:gd name="connsiteX45" fmla="*/ 4077730 w 4316627"/>
              <a:gd name="connsiteY45" fmla="*/ 543697 h 1260389"/>
              <a:gd name="connsiteX46" fmla="*/ 4118919 w 4316627"/>
              <a:gd name="connsiteY46" fmla="*/ 535459 h 1260389"/>
              <a:gd name="connsiteX47" fmla="*/ 4151871 w 4316627"/>
              <a:gd name="connsiteY47" fmla="*/ 518983 h 1260389"/>
              <a:gd name="connsiteX48" fmla="*/ 4201298 w 4316627"/>
              <a:gd name="connsiteY48" fmla="*/ 461319 h 1260389"/>
              <a:gd name="connsiteX49" fmla="*/ 4308389 w 4316627"/>
              <a:gd name="connsiteY49" fmla="*/ 494270 h 1260389"/>
              <a:gd name="connsiteX50" fmla="*/ 4316627 w 4316627"/>
              <a:gd name="connsiteY50" fmla="*/ 502508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16627" h="1260389">
                <a:moveTo>
                  <a:pt x="0" y="947351"/>
                </a:moveTo>
                <a:cubicBezTo>
                  <a:pt x="60050" y="827255"/>
                  <a:pt x="87790" y="769449"/>
                  <a:pt x="197708" y="617837"/>
                </a:cubicBezTo>
                <a:cubicBezTo>
                  <a:pt x="210703" y="599913"/>
                  <a:pt x="236151" y="595870"/>
                  <a:pt x="255373" y="584886"/>
                </a:cubicBezTo>
                <a:cubicBezTo>
                  <a:pt x="282833" y="587632"/>
                  <a:pt x="312387" y="582253"/>
                  <a:pt x="337752" y="593124"/>
                </a:cubicBezTo>
                <a:cubicBezTo>
                  <a:pt x="372081" y="607837"/>
                  <a:pt x="396342" y="639811"/>
                  <a:pt x="428368" y="659027"/>
                </a:cubicBezTo>
                <a:cubicBezTo>
                  <a:pt x="455827" y="675503"/>
                  <a:pt x="482104" y="694133"/>
                  <a:pt x="510746" y="708454"/>
                </a:cubicBezTo>
                <a:cubicBezTo>
                  <a:pt x="531731" y="718946"/>
                  <a:pt x="554913" y="724337"/>
                  <a:pt x="576649" y="733167"/>
                </a:cubicBezTo>
                <a:cubicBezTo>
                  <a:pt x="642794" y="760038"/>
                  <a:pt x="708454" y="788086"/>
                  <a:pt x="774357" y="815546"/>
                </a:cubicBezTo>
                <a:cubicBezTo>
                  <a:pt x="788087" y="812800"/>
                  <a:pt x="803673" y="814729"/>
                  <a:pt x="815546" y="807308"/>
                </a:cubicBezTo>
                <a:cubicBezTo>
                  <a:pt x="827189" y="800031"/>
                  <a:pt x="833381" y="786238"/>
                  <a:pt x="840260" y="774356"/>
                </a:cubicBezTo>
                <a:cubicBezTo>
                  <a:pt x="863649" y="733957"/>
                  <a:pt x="887119" y="693409"/>
                  <a:pt x="906162" y="650789"/>
                </a:cubicBezTo>
                <a:cubicBezTo>
                  <a:pt x="1043484" y="343448"/>
                  <a:pt x="968535" y="443846"/>
                  <a:pt x="1128584" y="172994"/>
                </a:cubicBezTo>
                <a:cubicBezTo>
                  <a:pt x="1179303" y="87162"/>
                  <a:pt x="1185665" y="36258"/>
                  <a:pt x="1260389" y="8237"/>
                </a:cubicBezTo>
                <a:cubicBezTo>
                  <a:pt x="1270990" y="4262"/>
                  <a:pt x="1282357" y="2746"/>
                  <a:pt x="1293341" y="0"/>
                </a:cubicBezTo>
                <a:cubicBezTo>
                  <a:pt x="1309817" y="10984"/>
                  <a:pt x="1328116" y="19631"/>
                  <a:pt x="1342768" y="32951"/>
                </a:cubicBezTo>
                <a:cubicBezTo>
                  <a:pt x="1378429" y="65370"/>
                  <a:pt x="1381664" y="71620"/>
                  <a:pt x="1392195" y="107092"/>
                </a:cubicBezTo>
                <a:cubicBezTo>
                  <a:pt x="1441898" y="274513"/>
                  <a:pt x="1485249" y="443919"/>
                  <a:pt x="1540476" y="609600"/>
                </a:cubicBezTo>
                <a:cubicBezTo>
                  <a:pt x="1551356" y="642241"/>
                  <a:pt x="1568030" y="673657"/>
                  <a:pt x="1589903" y="700216"/>
                </a:cubicBezTo>
                <a:cubicBezTo>
                  <a:pt x="1607359" y="721413"/>
                  <a:pt x="1633838" y="733167"/>
                  <a:pt x="1655806" y="749643"/>
                </a:cubicBezTo>
                <a:cubicBezTo>
                  <a:pt x="1729946" y="719438"/>
                  <a:pt x="1813897" y="706679"/>
                  <a:pt x="1878227" y="659027"/>
                </a:cubicBezTo>
                <a:cubicBezTo>
                  <a:pt x="1965657" y="594264"/>
                  <a:pt x="2025879" y="499171"/>
                  <a:pt x="2100649" y="420129"/>
                </a:cubicBezTo>
                <a:cubicBezTo>
                  <a:pt x="2167003" y="349983"/>
                  <a:pt x="2138670" y="363521"/>
                  <a:pt x="2191265" y="345989"/>
                </a:cubicBezTo>
                <a:cubicBezTo>
                  <a:pt x="2270209" y="379821"/>
                  <a:pt x="2254483" y="356491"/>
                  <a:pt x="2281881" y="461319"/>
                </a:cubicBezTo>
                <a:cubicBezTo>
                  <a:pt x="2336951" y="672021"/>
                  <a:pt x="2352613" y="895461"/>
                  <a:pt x="2438400" y="1095632"/>
                </a:cubicBezTo>
                <a:cubicBezTo>
                  <a:pt x="2454876" y="1134075"/>
                  <a:pt x="2466308" y="1175097"/>
                  <a:pt x="2487827" y="1210962"/>
                </a:cubicBezTo>
                <a:cubicBezTo>
                  <a:pt x="2499815" y="1230942"/>
                  <a:pt x="2520778" y="1243913"/>
                  <a:pt x="2537254" y="1260389"/>
                </a:cubicBezTo>
                <a:cubicBezTo>
                  <a:pt x="2553730" y="1249405"/>
                  <a:pt x="2572679" y="1241439"/>
                  <a:pt x="2586681" y="1227437"/>
                </a:cubicBezTo>
                <a:cubicBezTo>
                  <a:pt x="2773558" y="1040560"/>
                  <a:pt x="2517711" y="1260199"/>
                  <a:pt x="2685535" y="1120346"/>
                </a:cubicBezTo>
                <a:cubicBezTo>
                  <a:pt x="2748692" y="988540"/>
                  <a:pt x="2814034" y="857760"/>
                  <a:pt x="2875006" y="724929"/>
                </a:cubicBezTo>
                <a:cubicBezTo>
                  <a:pt x="2960587" y="538484"/>
                  <a:pt x="2880340" y="677597"/>
                  <a:pt x="2940908" y="576648"/>
                </a:cubicBezTo>
                <a:cubicBezTo>
                  <a:pt x="2954638" y="582140"/>
                  <a:pt x="2972773" y="581647"/>
                  <a:pt x="2982098" y="593124"/>
                </a:cubicBezTo>
                <a:cubicBezTo>
                  <a:pt x="3073720" y="705890"/>
                  <a:pt x="3065220" y="801751"/>
                  <a:pt x="3105665" y="947351"/>
                </a:cubicBezTo>
                <a:cubicBezTo>
                  <a:pt x="3163425" y="1155286"/>
                  <a:pt x="3113129" y="1114336"/>
                  <a:pt x="3196281" y="1169773"/>
                </a:cubicBezTo>
                <a:cubicBezTo>
                  <a:pt x="3387793" y="1145834"/>
                  <a:pt x="3167530" y="1179020"/>
                  <a:pt x="3303373" y="1145059"/>
                </a:cubicBezTo>
                <a:cubicBezTo>
                  <a:pt x="3366075" y="1129383"/>
                  <a:pt x="3429687" y="1117600"/>
                  <a:pt x="3492844" y="1103870"/>
                </a:cubicBezTo>
                <a:cubicBezTo>
                  <a:pt x="3517557" y="1087394"/>
                  <a:pt x="3549514" y="1078464"/>
                  <a:pt x="3566984" y="1054443"/>
                </a:cubicBezTo>
                <a:cubicBezTo>
                  <a:pt x="3620094" y="981417"/>
                  <a:pt x="3631255" y="891810"/>
                  <a:pt x="3649362" y="807308"/>
                </a:cubicBezTo>
                <a:cubicBezTo>
                  <a:pt x="3654854" y="670011"/>
                  <a:pt x="3658740" y="532640"/>
                  <a:pt x="3665838" y="395416"/>
                </a:cubicBezTo>
                <a:cubicBezTo>
                  <a:pt x="3668690" y="340286"/>
                  <a:pt x="3669610" y="342910"/>
                  <a:pt x="3682314" y="304800"/>
                </a:cubicBezTo>
                <a:cubicBezTo>
                  <a:pt x="3715265" y="307546"/>
                  <a:pt x="3749268" y="304337"/>
                  <a:pt x="3781168" y="313037"/>
                </a:cubicBezTo>
                <a:cubicBezTo>
                  <a:pt x="3810787" y="321115"/>
                  <a:pt x="3836087" y="340497"/>
                  <a:pt x="3863546" y="354227"/>
                </a:cubicBezTo>
                <a:lnTo>
                  <a:pt x="3896498" y="370702"/>
                </a:lnTo>
                <a:cubicBezTo>
                  <a:pt x="3946581" y="454177"/>
                  <a:pt x="3891085" y="374360"/>
                  <a:pt x="4003589" y="469556"/>
                </a:cubicBezTo>
                <a:cubicBezTo>
                  <a:pt x="4014070" y="478425"/>
                  <a:pt x="4020323" y="491336"/>
                  <a:pt x="4028303" y="502508"/>
                </a:cubicBezTo>
                <a:cubicBezTo>
                  <a:pt x="4034058" y="510564"/>
                  <a:pt x="4037173" y="520883"/>
                  <a:pt x="4044779" y="527221"/>
                </a:cubicBezTo>
                <a:cubicBezTo>
                  <a:pt x="4054213" y="535083"/>
                  <a:pt x="4066746" y="538205"/>
                  <a:pt x="4077730" y="543697"/>
                </a:cubicBezTo>
                <a:cubicBezTo>
                  <a:pt x="4091460" y="540951"/>
                  <a:pt x="4105636" y="539887"/>
                  <a:pt x="4118919" y="535459"/>
                </a:cubicBezTo>
                <a:cubicBezTo>
                  <a:pt x="4130569" y="531576"/>
                  <a:pt x="4141878" y="526121"/>
                  <a:pt x="4151871" y="518983"/>
                </a:cubicBezTo>
                <a:cubicBezTo>
                  <a:pt x="4170404" y="505745"/>
                  <a:pt x="4188319" y="478624"/>
                  <a:pt x="4201298" y="461319"/>
                </a:cubicBezTo>
                <a:cubicBezTo>
                  <a:pt x="4295269" y="470715"/>
                  <a:pt x="4264162" y="450042"/>
                  <a:pt x="4308389" y="494270"/>
                </a:cubicBezTo>
                <a:lnTo>
                  <a:pt x="4316627" y="50250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12"/>
          <p:cNvCxnSpPr/>
          <p:nvPr/>
        </p:nvCxnSpPr>
        <p:spPr>
          <a:xfrm>
            <a:off x="679435" y="2919642"/>
            <a:ext cx="478634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86196"/>
              </p:ext>
            </p:extLst>
          </p:nvPr>
        </p:nvGraphicFramePr>
        <p:xfrm>
          <a:off x="5094301" y="1978821"/>
          <a:ext cx="14779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6" name="Équation" r:id="rId4" imgW="774360" imgH="253800" progId="Equation.3">
                  <p:embed/>
                </p:oleObj>
              </mc:Choice>
              <mc:Fallback>
                <p:oleObj name="Équation" r:id="rId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301" y="1978821"/>
                        <a:ext cx="14779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96468"/>
              </p:ext>
            </p:extLst>
          </p:nvPr>
        </p:nvGraphicFramePr>
        <p:xfrm>
          <a:off x="5394325" y="2705336"/>
          <a:ext cx="7905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67" name="Équation" r:id="rId6" imgW="444240" imgH="228600" progId="Equation.3">
                  <p:embed/>
                </p:oleObj>
              </mc:Choice>
              <mc:Fallback>
                <p:oleObj name="Équation" r:id="rId6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2705336"/>
                        <a:ext cx="7905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12"/>
          <p:cNvCxnSpPr/>
          <p:nvPr/>
        </p:nvCxnSpPr>
        <p:spPr>
          <a:xfrm>
            <a:off x="679435" y="3562584"/>
            <a:ext cx="47863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65781" y="34197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7" name="ZoneTexte 10"/>
          <p:cNvSpPr txBox="1"/>
          <p:nvPr/>
        </p:nvSpPr>
        <p:spPr>
          <a:xfrm>
            <a:off x="1071347" y="4191957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(CV close to 0)</a:t>
            </a:r>
            <a:endParaRPr lang="fr-FR" dirty="0"/>
          </a:p>
        </p:txBody>
      </p:sp>
      <p:sp>
        <p:nvSpPr>
          <p:cNvPr id="18" name="ZoneTexte 8"/>
          <p:cNvSpPr txBox="1"/>
          <p:nvPr/>
        </p:nvSpPr>
        <p:spPr>
          <a:xfrm>
            <a:off x="5000628" y="2348880"/>
            <a:ext cx="395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Small </a:t>
            </a:r>
            <a:r>
              <a:rPr lang="fr-FR" dirty="0" err="1" smtClean="0"/>
              <a:t>variability</a:t>
            </a:r>
            <a:r>
              <a:rPr lang="fr-FR" dirty="0" smtClean="0"/>
              <a:t> (</a:t>
            </a:r>
            <a:r>
              <a:rPr lang="fr-FR" dirty="0" err="1" smtClean="0"/>
              <a:t>average</a:t>
            </a:r>
            <a:r>
              <a:rPr lang="fr-FR" dirty="0" smtClean="0"/>
              <a:t> of </a:t>
            </a:r>
            <a:r>
              <a:rPr lang="fr-FR" dirty="0" err="1" smtClean="0"/>
              <a:t>many</a:t>
            </a:r>
            <a:r>
              <a:rPr lang="fr-FR" dirty="0" smtClean="0"/>
              <a:t> inputs)</a:t>
            </a:r>
            <a:endParaRPr lang="fr-FR" dirty="0"/>
          </a:p>
        </p:txBody>
      </p:sp>
      <p:pic>
        <p:nvPicPr>
          <p:cNvPr id="19" name="Picture 5" descr="parfa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3620453"/>
            <a:ext cx="2636909" cy="21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input and </a:t>
            </a:r>
            <a:r>
              <a:rPr lang="fr-FR" dirty="0" err="1" smtClean="0"/>
              <a:t>threshold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1633758"/>
            <a:ext cx="4654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Fluctuation-</a:t>
            </a:r>
            <a:r>
              <a:rPr lang="fr-FR" u="sng" dirty="0" err="1" smtClean="0"/>
              <a:t>driven</a:t>
            </a:r>
            <a:r>
              <a:rPr lang="fr-FR" u="sng" dirty="0" smtClean="0"/>
              <a:t> </a:t>
            </a:r>
            <a:r>
              <a:rPr lang="fr-FR" u="sng" dirty="0" err="1" smtClean="0"/>
              <a:t>regime</a:t>
            </a:r>
            <a:r>
              <a:rPr lang="fr-FR" u="sng" dirty="0" smtClean="0"/>
              <a:t> (« </a:t>
            </a:r>
            <a:r>
              <a:rPr lang="fr-FR" u="sng" dirty="0" err="1" smtClean="0"/>
              <a:t>balanced</a:t>
            </a:r>
            <a:r>
              <a:rPr lang="fr-FR" u="sng" dirty="0" smtClean="0"/>
              <a:t> </a:t>
            </a:r>
            <a:r>
              <a:rPr lang="fr-FR" u="sng" dirty="0" err="1" smtClean="0"/>
              <a:t>regime</a:t>
            </a:r>
            <a:r>
              <a:rPr lang="fr-FR" u="sng" dirty="0" smtClean="0"/>
              <a:t> »)</a:t>
            </a:r>
            <a:endParaRPr lang="fr-FR" u="sng" dirty="0"/>
          </a:p>
        </p:txBody>
      </p:sp>
      <p:sp>
        <p:nvSpPr>
          <p:cNvPr id="5" name="Forme libre 4"/>
          <p:cNvSpPr/>
          <p:nvPr/>
        </p:nvSpPr>
        <p:spPr>
          <a:xfrm>
            <a:off x="750873" y="2780928"/>
            <a:ext cx="4316627" cy="428628"/>
          </a:xfrm>
          <a:custGeom>
            <a:avLst/>
            <a:gdLst>
              <a:gd name="connsiteX0" fmla="*/ 0 w 4316627"/>
              <a:gd name="connsiteY0" fmla="*/ 947351 h 1260389"/>
              <a:gd name="connsiteX1" fmla="*/ 197708 w 4316627"/>
              <a:gd name="connsiteY1" fmla="*/ 617837 h 1260389"/>
              <a:gd name="connsiteX2" fmla="*/ 255373 w 4316627"/>
              <a:gd name="connsiteY2" fmla="*/ 584886 h 1260389"/>
              <a:gd name="connsiteX3" fmla="*/ 337752 w 4316627"/>
              <a:gd name="connsiteY3" fmla="*/ 593124 h 1260389"/>
              <a:gd name="connsiteX4" fmla="*/ 428368 w 4316627"/>
              <a:gd name="connsiteY4" fmla="*/ 659027 h 1260389"/>
              <a:gd name="connsiteX5" fmla="*/ 510746 w 4316627"/>
              <a:gd name="connsiteY5" fmla="*/ 708454 h 1260389"/>
              <a:gd name="connsiteX6" fmla="*/ 576649 w 4316627"/>
              <a:gd name="connsiteY6" fmla="*/ 733167 h 1260389"/>
              <a:gd name="connsiteX7" fmla="*/ 774357 w 4316627"/>
              <a:gd name="connsiteY7" fmla="*/ 815546 h 1260389"/>
              <a:gd name="connsiteX8" fmla="*/ 815546 w 4316627"/>
              <a:gd name="connsiteY8" fmla="*/ 807308 h 1260389"/>
              <a:gd name="connsiteX9" fmla="*/ 840260 w 4316627"/>
              <a:gd name="connsiteY9" fmla="*/ 774356 h 1260389"/>
              <a:gd name="connsiteX10" fmla="*/ 906162 w 4316627"/>
              <a:gd name="connsiteY10" fmla="*/ 650789 h 1260389"/>
              <a:gd name="connsiteX11" fmla="*/ 1128584 w 4316627"/>
              <a:gd name="connsiteY11" fmla="*/ 172994 h 1260389"/>
              <a:gd name="connsiteX12" fmla="*/ 1260389 w 4316627"/>
              <a:gd name="connsiteY12" fmla="*/ 8237 h 1260389"/>
              <a:gd name="connsiteX13" fmla="*/ 1293341 w 4316627"/>
              <a:gd name="connsiteY13" fmla="*/ 0 h 1260389"/>
              <a:gd name="connsiteX14" fmla="*/ 1342768 w 4316627"/>
              <a:gd name="connsiteY14" fmla="*/ 32951 h 1260389"/>
              <a:gd name="connsiteX15" fmla="*/ 1392195 w 4316627"/>
              <a:gd name="connsiteY15" fmla="*/ 107092 h 1260389"/>
              <a:gd name="connsiteX16" fmla="*/ 1540476 w 4316627"/>
              <a:gd name="connsiteY16" fmla="*/ 609600 h 1260389"/>
              <a:gd name="connsiteX17" fmla="*/ 1589903 w 4316627"/>
              <a:gd name="connsiteY17" fmla="*/ 700216 h 1260389"/>
              <a:gd name="connsiteX18" fmla="*/ 1655806 w 4316627"/>
              <a:gd name="connsiteY18" fmla="*/ 749643 h 1260389"/>
              <a:gd name="connsiteX19" fmla="*/ 1878227 w 4316627"/>
              <a:gd name="connsiteY19" fmla="*/ 659027 h 1260389"/>
              <a:gd name="connsiteX20" fmla="*/ 2100649 w 4316627"/>
              <a:gd name="connsiteY20" fmla="*/ 420129 h 1260389"/>
              <a:gd name="connsiteX21" fmla="*/ 2191265 w 4316627"/>
              <a:gd name="connsiteY21" fmla="*/ 345989 h 1260389"/>
              <a:gd name="connsiteX22" fmla="*/ 2281881 w 4316627"/>
              <a:gd name="connsiteY22" fmla="*/ 461319 h 1260389"/>
              <a:gd name="connsiteX23" fmla="*/ 2438400 w 4316627"/>
              <a:gd name="connsiteY23" fmla="*/ 1095632 h 1260389"/>
              <a:gd name="connsiteX24" fmla="*/ 2487827 w 4316627"/>
              <a:gd name="connsiteY24" fmla="*/ 1210962 h 1260389"/>
              <a:gd name="connsiteX25" fmla="*/ 2537254 w 4316627"/>
              <a:gd name="connsiteY25" fmla="*/ 1260389 h 1260389"/>
              <a:gd name="connsiteX26" fmla="*/ 2586681 w 4316627"/>
              <a:gd name="connsiteY26" fmla="*/ 1227437 h 1260389"/>
              <a:gd name="connsiteX27" fmla="*/ 2685535 w 4316627"/>
              <a:gd name="connsiteY27" fmla="*/ 1120346 h 1260389"/>
              <a:gd name="connsiteX28" fmla="*/ 2875006 w 4316627"/>
              <a:gd name="connsiteY28" fmla="*/ 724929 h 1260389"/>
              <a:gd name="connsiteX29" fmla="*/ 2940908 w 4316627"/>
              <a:gd name="connsiteY29" fmla="*/ 576648 h 1260389"/>
              <a:gd name="connsiteX30" fmla="*/ 2982098 w 4316627"/>
              <a:gd name="connsiteY30" fmla="*/ 593124 h 1260389"/>
              <a:gd name="connsiteX31" fmla="*/ 3105665 w 4316627"/>
              <a:gd name="connsiteY31" fmla="*/ 947351 h 1260389"/>
              <a:gd name="connsiteX32" fmla="*/ 3196281 w 4316627"/>
              <a:gd name="connsiteY32" fmla="*/ 1169773 h 1260389"/>
              <a:gd name="connsiteX33" fmla="*/ 3303373 w 4316627"/>
              <a:gd name="connsiteY33" fmla="*/ 1145059 h 1260389"/>
              <a:gd name="connsiteX34" fmla="*/ 3492844 w 4316627"/>
              <a:gd name="connsiteY34" fmla="*/ 1103870 h 1260389"/>
              <a:gd name="connsiteX35" fmla="*/ 3566984 w 4316627"/>
              <a:gd name="connsiteY35" fmla="*/ 1054443 h 1260389"/>
              <a:gd name="connsiteX36" fmla="*/ 3649362 w 4316627"/>
              <a:gd name="connsiteY36" fmla="*/ 807308 h 1260389"/>
              <a:gd name="connsiteX37" fmla="*/ 3665838 w 4316627"/>
              <a:gd name="connsiteY37" fmla="*/ 395416 h 1260389"/>
              <a:gd name="connsiteX38" fmla="*/ 3682314 w 4316627"/>
              <a:gd name="connsiteY38" fmla="*/ 304800 h 1260389"/>
              <a:gd name="connsiteX39" fmla="*/ 3781168 w 4316627"/>
              <a:gd name="connsiteY39" fmla="*/ 313037 h 1260389"/>
              <a:gd name="connsiteX40" fmla="*/ 3863546 w 4316627"/>
              <a:gd name="connsiteY40" fmla="*/ 354227 h 1260389"/>
              <a:gd name="connsiteX41" fmla="*/ 3896498 w 4316627"/>
              <a:gd name="connsiteY41" fmla="*/ 370702 h 1260389"/>
              <a:gd name="connsiteX42" fmla="*/ 4003589 w 4316627"/>
              <a:gd name="connsiteY42" fmla="*/ 469556 h 1260389"/>
              <a:gd name="connsiteX43" fmla="*/ 4028303 w 4316627"/>
              <a:gd name="connsiteY43" fmla="*/ 502508 h 1260389"/>
              <a:gd name="connsiteX44" fmla="*/ 4044779 w 4316627"/>
              <a:gd name="connsiteY44" fmla="*/ 527221 h 1260389"/>
              <a:gd name="connsiteX45" fmla="*/ 4077730 w 4316627"/>
              <a:gd name="connsiteY45" fmla="*/ 543697 h 1260389"/>
              <a:gd name="connsiteX46" fmla="*/ 4118919 w 4316627"/>
              <a:gd name="connsiteY46" fmla="*/ 535459 h 1260389"/>
              <a:gd name="connsiteX47" fmla="*/ 4151871 w 4316627"/>
              <a:gd name="connsiteY47" fmla="*/ 518983 h 1260389"/>
              <a:gd name="connsiteX48" fmla="*/ 4201298 w 4316627"/>
              <a:gd name="connsiteY48" fmla="*/ 461319 h 1260389"/>
              <a:gd name="connsiteX49" fmla="*/ 4308389 w 4316627"/>
              <a:gd name="connsiteY49" fmla="*/ 494270 h 1260389"/>
              <a:gd name="connsiteX50" fmla="*/ 4316627 w 4316627"/>
              <a:gd name="connsiteY50" fmla="*/ 502508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16627" h="1260389">
                <a:moveTo>
                  <a:pt x="0" y="947351"/>
                </a:moveTo>
                <a:cubicBezTo>
                  <a:pt x="60050" y="827255"/>
                  <a:pt x="87790" y="769449"/>
                  <a:pt x="197708" y="617837"/>
                </a:cubicBezTo>
                <a:cubicBezTo>
                  <a:pt x="210703" y="599913"/>
                  <a:pt x="236151" y="595870"/>
                  <a:pt x="255373" y="584886"/>
                </a:cubicBezTo>
                <a:cubicBezTo>
                  <a:pt x="282833" y="587632"/>
                  <a:pt x="312387" y="582253"/>
                  <a:pt x="337752" y="593124"/>
                </a:cubicBezTo>
                <a:cubicBezTo>
                  <a:pt x="372081" y="607837"/>
                  <a:pt x="396342" y="639811"/>
                  <a:pt x="428368" y="659027"/>
                </a:cubicBezTo>
                <a:cubicBezTo>
                  <a:pt x="455827" y="675503"/>
                  <a:pt x="482104" y="694133"/>
                  <a:pt x="510746" y="708454"/>
                </a:cubicBezTo>
                <a:cubicBezTo>
                  <a:pt x="531731" y="718946"/>
                  <a:pt x="554913" y="724337"/>
                  <a:pt x="576649" y="733167"/>
                </a:cubicBezTo>
                <a:cubicBezTo>
                  <a:pt x="642794" y="760038"/>
                  <a:pt x="708454" y="788086"/>
                  <a:pt x="774357" y="815546"/>
                </a:cubicBezTo>
                <a:cubicBezTo>
                  <a:pt x="788087" y="812800"/>
                  <a:pt x="803673" y="814729"/>
                  <a:pt x="815546" y="807308"/>
                </a:cubicBezTo>
                <a:cubicBezTo>
                  <a:pt x="827189" y="800031"/>
                  <a:pt x="833381" y="786238"/>
                  <a:pt x="840260" y="774356"/>
                </a:cubicBezTo>
                <a:cubicBezTo>
                  <a:pt x="863649" y="733957"/>
                  <a:pt x="887119" y="693409"/>
                  <a:pt x="906162" y="650789"/>
                </a:cubicBezTo>
                <a:cubicBezTo>
                  <a:pt x="1043484" y="343448"/>
                  <a:pt x="968535" y="443846"/>
                  <a:pt x="1128584" y="172994"/>
                </a:cubicBezTo>
                <a:cubicBezTo>
                  <a:pt x="1179303" y="87162"/>
                  <a:pt x="1185665" y="36258"/>
                  <a:pt x="1260389" y="8237"/>
                </a:cubicBezTo>
                <a:cubicBezTo>
                  <a:pt x="1270990" y="4262"/>
                  <a:pt x="1282357" y="2746"/>
                  <a:pt x="1293341" y="0"/>
                </a:cubicBezTo>
                <a:cubicBezTo>
                  <a:pt x="1309817" y="10984"/>
                  <a:pt x="1328116" y="19631"/>
                  <a:pt x="1342768" y="32951"/>
                </a:cubicBezTo>
                <a:cubicBezTo>
                  <a:pt x="1378429" y="65370"/>
                  <a:pt x="1381664" y="71620"/>
                  <a:pt x="1392195" y="107092"/>
                </a:cubicBezTo>
                <a:cubicBezTo>
                  <a:pt x="1441898" y="274513"/>
                  <a:pt x="1485249" y="443919"/>
                  <a:pt x="1540476" y="609600"/>
                </a:cubicBezTo>
                <a:cubicBezTo>
                  <a:pt x="1551356" y="642241"/>
                  <a:pt x="1568030" y="673657"/>
                  <a:pt x="1589903" y="700216"/>
                </a:cubicBezTo>
                <a:cubicBezTo>
                  <a:pt x="1607359" y="721413"/>
                  <a:pt x="1633838" y="733167"/>
                  <a:pt x="1655806" y="749643"/>
                </a:cubicBezTo>
                <a:cubicBezTo>
                  <a:pt x="1729946" y="719438"/>
                  <a:pt x="1813897" y="706679"/>
                  <a:pt x="1878227" y="659027"/>
                </a:cubicBezTo>
                <a:cubicBezTo>
                  <a:pt x="1965657" y="594264"/>
                  <a:pt x="2025879" y="499171"/>
                  <a:pt x="2100649" y="420129"/>
                </a:cubicBezTo>
                <a:cubicBezTo>
                  <a:pt x="2167003" y="349983"/>
                  <a:pt x="2138670" y="363521"/>
                  <a:pt x="2191265" y="345989"/>
                </a:cubicBezTo>
                <a:cubicBezTo>
                  <a:pt x="2270209" y="379821"/>
                  <a:pt x="2254483" y="356491"/>
                  <a:pt x="2281881" y="461319"/>
                </a:cubicBezTo>
                <a:cubicBezTo>
                  <a:pt x="2336951" y="672021"/>
                  <a:pt x="2352613" y="895461"/>
                  <a:pt x="2438400" y="1095632"/>
                </a:cubicBezTo>
                <a:cubicBezTo>
                  <a:pt x="2454876" y="1134075"/>
                  <a:pt x="2466308" y="1175097"/>
                  <a:pt x="2487827" y="1210962"/>
                </a:cubicBezTo>
                <a:cubicBezTo>
                  <a:pt x="2499815" y="1230942"/>
                  <a:pt x="2520778" y="1243913"/>
                  <a:pt x="2537254" y="1260389"/>
                </a:cubicBezTo>
                <a:cubicBezTo>
                  <a:pt x="2553730" y="1249405"/>
                  <a:pt x="2572679" y="1241439"/>
                  <a:pt x="2586681" y="1227437"/>
                </a:cubicBezTo>
                <a:cubicBezTo>
                  <a:pt x="2773558" y="1040560"/>
                  <a:pt x="2517711" y="1260199"/>
                  <a:pt x="2685535" y="1120346"/>
                </a:cubicBezTo>
                <a:cubicBezTo>
                  <a:pt x="2748692" y="988540"/>
                  <a:pt x="2814034" y="857760"/>
                  <a:pt x="2875006" y="724929"/>
                </a:cubicBezTo>
                <a:cubicBezTo>
                  <a:pt x="2960587" y="538484"/>
                  <a:pt x="2880340" y="677597"/>
                  <a:pt x="2940908" y="576648"/>
                </a:cubicBezTo>
                <a:cubicBezTo>
                  <a:pt x="2954638" y="582140"/>
                  <a:pt x="2972773" y="581647"/>
                  <a:pt x="2982098" y="593124"/>
                </a:cubicBezTo>
                <a:cubicBezTo>
                  <a:pt x="3073720" y="705890"/>
                  <a:pt x="3065220" y="801751"/>
                  <a:pt x="3105665" y="947351"/>
                </a:cubicBezTo>
                <a:cubicBezTo>
                  <a:pt x="3163425" y="1155286"/>
                  <a:pt x="3113129" y="1114336"/>
                  <a:pt x="3196281" y="1169773"/>
                </a:cubicBezTo>
                <a:cubicBezTo>
                  <a:pt x="3387793" y="1145834"/>
                  <a:pt x="3167530" y="1179020"/>
                  <a:pt x="3303373" y="1145059"/>
                </a:cubicBezTo>
                <a:cubicBezTo>
                  <a:pt x="3366075" y="1129383"/>
                  <a:pt x="3429687" y="1117600"/>
                  <a:pt x="3492844" y="1103870"/>
                </a:cubicBezTo>
                <a:cubicBezTo>
                  <a:pt x="3517557" y="1087394"/>
                  <a:pt x="3549514" y="1078464"/>
                  <a:pt x="3566984" y="1054443"/>
                </a:cubicBezTo>
                <a:cubicBezTo>
                  <a:pt x="3620094" y="981417"/>
                  <a:pt x="3631255" y="891810"/>
                  <a:pt x="3649362" y="807308"/>
                </a:cubicBezTo>
                <a:cubicBezTo>
                  <a:pt x="3654854" y="670011"/>
                  <a:pt x="3658740" y="532640"/>
                  <a:pt x="3665838" y="395416"/>
                </a:cubicBezTo>
                <a:cubicBezTo>
                  <a:pt x="3668690" y="340286"/>
                  <a:pt x="3669610" y="342910"/>
                  <a:pt x="3682314" y="304800"/>
                </a:cubicBezTo>
                <a:cubicBezTo>
                  <a:pt x="3715265" y="307546"/>
                  <a:pt x="3749268" y="304337"/>
                  <a:pt x="3781168" y="313037"/>
                </a:cubicBezTo>
                <a:cubicBezTo>
                  <a:pt x="3810787" y="321115"/>
                  <a:pt x="3836087" y="340497"/>
                  <a:pt x="3863546" y="354227"/>
                </a:cubicBezTo>
                <a:lnTo>
                  <a:pt x="3896498" y="370702"/>
                </a:lnTo>
                <a:cubicBezTo>
                  <a:pt x="3946581" y="454177"/>
                  <a:pt x="3891085" y="374360"/>
                  <a:pt x="4003589" y="469556"/>
                </a:cubicBezTo>
                <a:cubicBezTo>
                  <a:pt x="4014070" y="478425"/>
                  <a:pt x="4020323" y="491336"/>
                  <a:pt x="4028303" y="502508"/>
                </a:cubicBezTo>
                <a:cubicBezTo>
                  <a:pt x="4034058" y="510564"/>
                  <a:pt x="4037173" y="520883"/>
                  <a:pt x="4044779" y="527221"/>
                </a:cubicBezTo>
                <a:cubicBezTo>
                  <a:pt x="4054213" y="535083"/>
                  <a:pt x="4066746" y="538205"/>
                  <a:pt x="4077730" y="543697"/>
                </a:cubicBezTo>
                <a:cubicBezTo>
                  <a:pt x="4091460" y="540951"/>
                  <a:pt x="4105636" y="539887"/>
                  <a:pt x="4118919" y="535459"/>
                </a:cubicBezTo>
                <a:cubicBezTo>
                  <a:pt x="4130569" y="531576"/>
                  <a:pt x="4141878" y="526121"/>
                  <a:pt x="4151871" y="518983"/>
                </a:cubicBezTo>
                <a:cubicBezTo>
                  <a:pt x="4170404" y="505745"/>
                  <a:pt x="4188319" y="478624"/>
                  <a:pt x="4201298" y="461319"/>
                </a:cubicBezTo>
                <a:cubicBezTo>
                  <a:pt x="4295269" y="470715"/>
                  <a:pt x="4264162" y="450042"/>
                  <a:pt x="4308389" y="494270"/>
                </a:cubicBezTo>
                <a:lnTo>
                  <a:pt x="4316627" y="50250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12"/>
          <p:cNvCxnSpPr/>
          <p:nvPr/>
        </p:nvCxnSpPr>
        <p:spPr>
          <a:xfrm>
            <a:off x="679435" y="2919642"/>
            <a:ext cx="478634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929557"/>
              </p:ext>
            </p:extLst>
          </p:nvPr>
        </p:nvGraphicFramePr>
        <p:xfrm>
          <a:off x="5072066" y="2919642"/>
          <a:ext cx="14779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4" name="Équation" r:id="rId4" imgW="774360" imgH="253800" progId="Equation.3">
                  <p:embed/>
                </p:oleObj>
              </mc:Choice>
              <mc:Fallback>
                <p:oleObj name="Équation" r:id="rId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2919642"/>
                        <a:ext cx="14779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12"/>
          <p:cNvCxnSpPr/>
          <p:nvPr/>
        </p:nvCxnSpPr>
        <p:spPr>
          <a:xfrm>
            <a:off x="679435" y="3562584"/>
            <a:ext cx="47863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65781" y="34197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1348264" y="4321969"/>
            <a:ext cx="696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spikes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occur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smtClean="0"/>
              <a:t>times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smtClean="0"/>
              <a:t>the input </a:t>
            </a:r>
            <a:r>
              <a:rPr lang="fr-FR" dirty="0" err="1" smtClean="0"/>
              <a:t>fluctuates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the </a:t>
            </a:r>
            <a:r>
              <a:rPr lang="fr-FR" dirty="0" err="1" smtClean="0"/>
              <a:t>mean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51720" y="2995242"/>
            <a:ext cx="144016" cy="1326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54709" y="2995242"/>
            <a:ext cx="417290" cy="1326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0"/>
          <p:cNvSpPr txBox="1"/>
          <p:nvPr/>
        </p:nvSpPr>
        <p:spPr>
          <a:xfrm>
            <a:off x="2901255" y="4778657"/>
            <a:ext cx="31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-&gt; </a:t>
            </a:r>
            <a:r>
              <a:rPr lang="fr-FR" dirty="0" err="1" smtClean="0"/>
              <a:t>irregular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(CV close to 1)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41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Membrane </a:t>
            </a:r>
            <a:r>
              <a:rPr lang="fr-FR" sz="3600" dirty="0" err="1" smtClean="0"/>
              <a:t>potential</a:t>
            </a:r>
            <a:r>
              <a:rPr lang="fr-FR" sz="3600" dirty="0" smtClean="0"/>
              <a:t> distribution </a:t>
            </a:r>
            <a:r>
              <a:rPr lang="fr-FR" sz="3600" i="1" dirty="0" smtClean="0"/>
              <a:t>in vivo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049774" cy="4032448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1148" y="2348880"/>
            <a:ext cx="1476374" cy="128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33739" y="5662989"/>
            <a:ext cx="573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Membrane </a:t>
            </a:r>
            <a:r>
              <a:rPr lang="fr-FR" dirty="0" err="1" smtClean="0"/>
              <a:t>potential</a:t>
            </a:r>
            <a:r>
              <a:rPr lang="fr-FR" dirty="0" smtClean="0"/>
              <a:t> distribution </a:t>
            </a:r>
            <a:r>
              <a:rPr lang="fr-FR" dirty="0" err="1" smtClean="0"/>
              <a:t>peaks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</a:t>
            </a:r>
            <a:r>
              <a:rPr lang="fr-FR" dirty="0" err="1" smtClean="0"/>
              <a:t>threshold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CV </a:t>
            </a:r>
            <a:r>
              <a:rPr lang="fr-FR" dirty="0" err="1" smtClean="0"/>
              <a:t>is</a:t>
            </a:r>
            <a:r>
              <a:rPr lang="fr-FR" dirty="0" smtClean="0"/>
              <a:t> 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6263808"/>
            <a:ext cx="368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-&gt; fluctuation-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typical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7000" y="3347118"/>
            <a:ext cx="2446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Rossant et al. (2011) J </a:t>
            </a:r>
            <a:r>
              <a:rPr lang="fr-FR" sz="1400" i="1" dirty="0" err="1" smtClean="0"/>
              <a:t>Neurosci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868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« 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 »?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 few figures for a cortical </a:t>
            </a:r>
            <a:r>
              <a:rPr lang="fr-FR" dirty="0" err="1" smtClean="0"/>
              <a:t>neuron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>
                <a:sym typeface="Symbol"/>
              </a:rPr>
              <a:t></a:t>
            </a:r>
            <a:r>
              <a:rPr lang="fr-FR" dirty="0" smtClean="0"/>
              <a:t>10,000 synapses, 80% </a:t>
            </a:r>
            <a:r>
              <a:rPr lang="fr-FR" dirty="0" err="1" smtClean="0"/>
              <a:t>excitatory</a:t>
            </a:r>
            <a:r>
              <a:rPr lang="fr-FR" dirty="0" smtClean="0"/>
              <a:t>, 20% </a:t>
            </a:r>
            <a:r>
              <a:rPr lang="fr-FR" dirty="0" err="1" smtClean="0"/>
              <a:t>inhibitory</a:t>
            </a:r>
            <a:endParaRPr lang="fr-FR" dirty="0" smtClean="0"/>
          </a:p>
          <a:p>
            <a:pPr lvl="1"/>
            <a:r>
              <a:rPr lang="fr-FR" dirty="0" smtClean="0">
                <a:sym typeface="Symbol"/>
              </a:rPr>
              <a:t>PSP 5-10 mV.ms</a:t>
            </a: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pPr lvl="1"/>
            <a:endParaRPr lang="fr-FR" dirty="0" smtClean="0">
              <a:sym typeface="Symbol"/>
            </a:endParaRPr>
          </a:p>
          <a:p>
            <a:pPr lvl="1"/>
            <a:r>
              <a:rPr lang="fr-FR" dirty="0" err="1" smtClean="0">
                <a:sym typeface="Symbol"/>
              </a:rPr>
              <a:t>Average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spontaneous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firing</a:t>
            </a:r>
            <a:r>
              <a:rPr lang="fr-FR" dirty="0" smtClean="0">
                <a:sym typeface="Symbol"/>
              </a:rPr>
              <a:t> rate  1 – 4 Hz</a:t>
            </a:r>
          </a:p>
          <a:p>
            <a:pPr lvl="1"/>
            <a:r>
              <a:rPr lang="fr-FR" dirty="0" err="1" smtClean="0">
                <a:sym typeface="Symbol"/>
              </a:rPr>
              <a:t>Mean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depolarization</a:t>
            </a:r>
            <a:r>
              <a:rPr lang="fr-FR" dirty="0" smtClean="0">
                <a:sym typeface="Symbol"/>
              </a:rPr>
              <a:t> (Campbell): 40 – 300 mV</a:t>
            </a:r>
          </a:p>
          <a:p>
            <a:pPr lvl="1"/>
            <a:r>
              <a:rPr lang="fr-FR" dirty="0" smtClean="0">
                <a:sym typeface="Symbol"/>
              </a:rPr>
              <a:t>Standard </a:t>
            </a:r>
            <a:r>
              <a:rPr lang="fr-FR" dirty="0" err="1" smtClean="0">
                <a:sym typeface="Symbol"/>
              </a:rPr>
              <a:t>deviation</a:t>
            </a:r>
            <a:r>
              <a:rPr lang="fr-FR" dirty="0" smtClean="0">
                <a:sym typeface="Symbol"/>
              </a:rPr>
              <a:t>: 1.5 – 4.5 mV (</a:t>
            </a:r>
            <a:r>
              <a:rPr lang="fr-FR" dirty="0" err="1" smtClean="0">
                <a:sym typeface="Symbol"/>
              </a:rPr>
              <a:t>assuming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independency</a:t>
            </a:r>
            <a:r>
              <a:rPr lang="fr-FR" dirty="0" smtClean="0">
                <a:sym typeface="Symbol"/>
              </a:rPr>
              <a:t>)</a:t>
            </a:r>
          </a:p>
          <a:p>
            <a:pPr lvl="1"/>
            <a:r>
              <a:rPr lang="fr-FR" dirty="0" err="1" smtClean="0">
                <a:sym typeface="Symbol"/>
              </a:rPr>
              <a:t>Difference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between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rest</a:t>
            </a:r>
            <a:r>
              <a:rPr lang="fr-FR" dirty="0" smtClean="0">
                <a:sym typeface="Symbol"/>
              </a:rPr>
              <a:t> and </a:t>
            </a:r>
            <a:r>
              <a:rPr lang="fr-FR" dirty="0" err="1" smtClean="0">
                <a:sym typeface="Symbol"/>
              </a:rPr>
              <a:t>threshold</a:t>
            </a:r>
            <a:r>
              <a:rPr lang="fr-FR" dirty="0" smtClean="0">
                <a:sym typeface="Symbol"/>
              </a:rPr>
              <a:t>: 10-20 mV</a:t>
            </a:r>
          </a:p>
        </p:txBody>
      </p:sp>
      <p:sp>
        <p:nvSpPr>
          <p:cNvPr id="4" name="Freeform 12"/>
          <p:cNvSpPr/>
          <p:nvPr/>
        </p:nvSpPr>
        <p:spPr>
          <a:xfrm>
            <a:off x="4500562" y="2636342"/>
            <a:ext cx="1643074" cy="785818"/>
          </a:xfrm>
          <a:custGeom>
            <a:avLst/>
            <a:gdLst>
              <a:gd name="connsiteX0" fmla="*/ 0 w 1507525"/>
              <a:gd name="connsiteY0" fmla="*/ 1128583 h 1136821"/>
              <a:gd name="connsiteX1" fmla="*/ 210065 w 1507525"/>
              <a:gd name="connsiteY1" fmla="*/ 28832 h 1136821"/>
              <a:gd name="connsiteX2" fmla="*/ 778476 w 1507525"/>
              <a:gd name="connsiteY2" fmla="*/ 955589 h 1136821"/>
              <a:gd name="connsiteX3" fmla="*/ 1507525 w 1507525"/>
              <a:gd name="connsiteY3" fmla="*/ 1116227 h 11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25" h="1136821">
                <a:moveTo>
                  <a:pt x="0" y="1128583"/>
                </a:moveTo>
                <a:cubicBezTo>
                  <a:pt x="40159" y="593123"/>
                  <a:pt x="80319" y="57664"/>
                  <a:pt x="210065" y="28832"/>
                </a:cubicBezTo>
                <a:cubicBezTo>
                  <a:pt x="339811" y="0"/>
                  <a:pt x="562233" y="774357"/>
                  <a:pt x="778476" y="955589"/>
                </a:cubicBezTo>
                <a:cubicBezTo>
                  <a:pt x="994719" y="1136821"/>
                  <a:pt x="1251122" y="1126524"/>
                  <a:pt x="1507525" y="1116227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rot="5400000">
            <a:off x="3892545" y="3028457"/>
            <a:ext cx="92869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429124" y="3493598"/>
            <a:ext cx="785818" cy="95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3715202" y="283805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mV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357686" y="3493598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10-20 ms</a:t>
            </a:r>
            <a:endParaRPr lang="fr-FR" sz="1600"/>
          </a:p>
        </p:txBody>
      </p:sp>
      <p:sp>
        <p:nvSpPr>
          <p:cNvPr id="12" name="Rectangle 11"/>
          <p:cNvSpPr/>
          <p:nvPr/>
        </p:nvSpPr>
        <p:spPr>
          <a:xfrm>
            <a:off x="5929290" y="2779218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(</a:t>
            </a:r>
            <a:r>
              <a:rPr lang="fr-FR" sz="1200" dirty="0" err="1" smtClean="0"/>
              <a:t>Mason</a:t>
            </a:r>
            <a:r>
              <a:rPr lang="fr-FR" sz="1200" dirty="0" smtClean="0"/>
              <a:t>, </a:t>
            </a:r>
            <a:r>
              <a:rPr lang="fr-FR" sz="1200" dirty="0" err="1" smtClean="0"/>
              <a:t>Nicoll</a:t>
            </a:r>
            <a:r>
              <a:rPr lang="fr-FR" sz="1200" dirty="0" smtClean="0"/>
              <a:t> &amp; Stratford, J </a:t>
            </a:r>
            <a:r>
              <a:rPr lang="fr-FR" sz="1200" dirty="0" err="1" smtClean="0"/>
              <a:t>Neurosci</a:t>
            </a:r>
            <a:r>
              <a:rPr lang="fr-FR" sz="1200" dirty="0" smtClean="0"/>
              <a:t>  2001; cortex du rat in vitro)</a:t>
            </a:r>
            <a:endParaRPr lang="fr-FR" sz="1200" dirty="0"/>
          </a:p>
        </p:txBody>
      </p:sp>
      <p:sp>
        <p:nvSpPr>
          <p:cNvPr id="13" name="Accolade ouvrante 12"/>
          <p:cNvSpPr/>
          <p:nvPr/>
        </p:nvSpPr>
        <p:spPr>
          <a:xfrm>
            <a:off x="500034" y="2515126"/>
            <a:ext cx="357190" cy="278608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-252136" y="369592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excitation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28662" y="594568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To </a:t>
            </a:r>
            <a:r>
              <a:rPr lang="fr-FR" sz="2000" dirty="0" err="1" smtClean="0"/>
              <a:t>get</a:t>
            </a:r>
            <a:r>
              <a:rPr lang="fr-FR" sz="2000" dirty="0" smtClean="0"/>
              <a:t> a </a:t>
            </a:r>
            <a:r>
              <a:rPr lang="fr-FR" sz="2000" dirty="0" err="1" smtClean="0"/>
              <a:t>subthreshold</a:t>
            </a:r>
            <a:r>
              <a:rPr lang="fr-FR" sz="2000" dirty="0" smtClean="0"/>
              <a:t> </a:t>
            </a:r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depolarisation</a:t>
            </a:r>
            <a:r>
              <a:rPr lang="fr-FR" sz="2000" dirty="0" smtClean="0"/>
              <a:t>, inhibition must balance excitation:</a:t>
            </a:r>
            <a:endParaRPr lang="fr-FR" sz="2000" dirty="0"/>
          </a:p>
        </p:txBody>
      </p:sp>
      <p:sp>
        <p:nvSpPr>
          <p:cNvPr id="16" name="Flèche droite 15"/>
          <p:cNvSpPr/>
          <p:nvPr/>
        </p:nvSpPr>
        <p:spPr>
          <a:xfrm>
            <a:off x="4143372" y="6331396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929190" y="6259958"/>
            <a:ext cx="260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« </a:t>
            </a:r>
            <a:r>
              <a:rPr lang="fr-FR" sz="2000" b="1" dirty="0" err="1" smtClean="0"/>
              <a:t>balanced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regime</a:t>
            </a:r>
            <a:r>
              <a:rPr lang="fr-FR" sz="2000" b="1" dirty="0" smtClean="0"/>
              <a:t> »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4963589" y="6525344"/>
            <a:ext cx="246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« fluctuation-</a:t>
            </a:r>
            <a:r>
              <a:rPr lang="fr-FR" dirty="0" err="1" smtClean="0"/>
              <a:t>driven</a:t>
            </a:r>
            <a:r>
              <a:rPr lang="fr-FR" dirty="0" smtClean="0"/>
              <a:t>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8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misconceptions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“Both </a:t>
            </a:r>
            <a:r>
              <a:rPr lang="en-US" dirty="0"/>
              <a:t>rate and spike timing are important for coding, so the truth is in between”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/>
              <a:t>Neural responses are variable in vivo, therefore neural codes can only be based on </a:t>
            </a:r>
            <a:r>
              <a:rPr lang="en-US" dirty="0" smtClean="0"/>
              <a:t>rates”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“A stochastic </a:t>
            </a:r>
            <a:r>
              <a:rPr lang="en-US" dirty="0"/>
              <a:t>spike-based </a:t>
            </a:r>
            <a:r>
              <a:rPr lang="en-US" dirty="0" smtClean="0"/>
              <a:t>theory </a:t>
            </a:r>
            <a:r>
              <a:rPr lang="en-US" dirty="0"/>
              <a:t>is </a:t>
            </a:r>
            <a:r>
              <a:rPr lang="en-US" dirty="0" smtClean="0"/>
              <a:t>nothing else than a rate-based theory, only at a finer </a:t>
            </a:r>
            <a:r>
              <a:rPr lang="en-US" dirty="0"/>
              <a:t>timescale</a:t>
            </a:r>
            <a:r>
              <a:rPr lang="en-US" dirty="0" smtClean="0"/>
              <a:t>”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1566694"/>
      </p:ext>
    </p:extLst>
  </p:cSld>
  <p:clrMapOvr>
    <a:masterClrMapping/>
  </p:clrMapOvr>
  <p:transition advTm="60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in The fluctuation-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Elementary</a:t>
            </a:r>
            <a:r>
              <a:rPr lang="fr-FR" dirty="0" smtClean="0"/>
              <a:t> </a:t>
            </a:r>
            <a:r>
              <a:rPr lang="fr-FR" dirty="0" err="1" smtClean="0"/>
              <a:t>remark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339752" y="1612261"/>
            <a:ext cx="478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/>
              <a:t>Fluctuation-</a:t>
            </a:r>
            <a:r>
              <a:rPr lang="fr-FR" u="sng" dirty="0" err="1" smtClean="0"/>
              <a:t>driven</a:t>
            </a:r>
            <a:r>
              <a:rPr lang="fr-FR" u="sng" dirty="0" smtClean="0"/>
              <a:t> </a:t>
            </a:r>
            <a:r>
              <a:rPr lang="fr-FR" u="sng" dirty="0" err="1" smtClean="0"/>
              <a:t>regime</a:t>
            </a:r>
            <a:r>
              <a:rPr lang="fr-FR" u="sng" dirty="0" smtClean="0"/>
              <a:t> (« </a:t>
            </a:r>
            <a:r>
              <a:rPr lang="fr-FR" u="sng" dirty="0" err="1" smtClean="0"/>
              <a:t>balanced</a:t>
            </a:r>
            <a:r>
              <a:rPr lang="fr-FR" u="sng" dirty="0" smtClean="0"/>
              <a:t> </a:t>
            </a:r>
            <a:r>
              <a:rPr lang="fr-FR" u="sng" dirty="0" err="1" smtClean="0"/>
              <a:t>regime</a:t>
            </a:r>
            <a:r>
              <a:rPr lang="fr-FR" u="sng" dirty="0" smtClean="0"/>
              <a:t> »)</a:t>
            </a:r>
            <a:endParaRPr lang="fr-FR" u="sng" dirty="0"/>
          </a:p>
        </p:txBody>
      </p:sp>
      <p:sp>
        <p:nvSpPr>
          <p:cNvPr id="5" name="Forme libre 4"/>
          <p:cNvSpPr/>
          <p:nvPr/>
        </p:nvSpPr>
        <p:spPr>
          <a:xfrm>
            <a:off x="750873" y="2353838"/>
            <a:ext cx="4316627" cy="428628"/>
          </a:xfrm>
          <a:custGeom>
            <a:avLst/>
            <a:gdLst>
              <a:gd name="connsiteX0" fmla="*/ 0 w 4316627"/>
              <a:gd name="connsiteY0" fmla="*/ 947351 h 1260389"/>
              <a:gd name="connsiteX1" fmla="*/ 197708 w 4316627"/>
              <a:gd name="connsiteY1" fmla="*/ 617837 h 1260389"/>
              <a:gd name="connsiteX2" fmla="*/ 255373 w 4316627"/>
              <a:gd name="connsiteY2" fmla="*/ 584886 h 1260389"/>
              <a:gd name="connsiteX3" fmla="*/ 337752 w 4316627"/>
              <a:gd name="connsiteY3" fmla="*/ 593124 h 1260389"/>
              <a:gd name="connsiteX4" fmla="*/ 428368 w 4316627"/>
              <a:gd name="connsiteY4" fmla="*/ 659027 h 1260389"/>
              <a:gd name="connsiteX5" fmla="*/ 510746 w 4316627"/>
              <a:gd name="connsiteY5" fmla="*/ 708454 h 1260389"/>
              <a:gd name="connsiteX6" fmla="*/ 576649 w 4316627"/>
              <a:gd name="connsiteY6" fmla="*/ 733167 h 1260389"/>
              <a:gd name="connsiteX7" fmla="*/ 774357 w 4316627"/>
              <a:gd name="connsiteY7" fmla="*/ 815546 h 1260389"/>
              <a:gd name="connsiteX8" fmla="*/ 815546 w 4316627"/>
              <a:gd name="connsiteY8" fmla="*/ 807308 h 1260389"/>
              <a:gd name="connsiteX9" fmla="*/ 840260 w 4316627"/>
              <a:gd name="connsiteY9" fmla="*/ 774356 h 1260389"/>
              <a:gd name="connsiteX10" fmla="*/ 906162 w 4316627"/>
              <a:gd name="connsiteY10" fmla="*/ 650789 h 1260389"/>
              <a:gd name="connsiteX11" fmla="*/ 1128584 w 4316627"/>
              <a:gd name="connsiteY11" fmla="*/ 172994 h 1260389"/>
              <a:gd name="connsiteX12" fmla="*/ 1260389 w 4316627"/>
              <a:gd name="connsiteY12" fmla="*/ 8237 h 1260389"/>
              <a:gd name="connsiteX13" fmla="*/ 1293341 w 4316627"/>
              <a:gd name="connsiteY13" fmla="*/ 0 h 1260389"/>
              <a:gd name="connsiteX14" fmla="*/ 1342768 w 4316627"/>
              <a:gd name="connsiteY14" fmla="*/ 32951 h 1260389"/>
              <a:gd name="connsiteX15" fmla="*/ 1392195 w 4316627"/>
              <a:gd name="connsiteY15" fmla="*/ 107092 h 1260389"/>
              <a:gd name="connsiteX16" fmla="*/ 1540476 w 4316627"/>
              <a:gd name="connsiteY16" fmla="*/ 609600 h 1260389"/>
              <a:gd name="connsiteX17" fmla="*/ 1589903 w 4316627"/>
              <a:gd name="connsiteY17" fmla="*/ 700216 h 1260389"/>
              <a:gd name="connsiteX18" fmla="*/ 1655806 w 4316627"/>
              <a:gd name="connsiteY18" fmla="*/ 749643 h 1260389"/>
              <a:gd name="connsiteX19" fmla="*/ 1878227 w 4316627"/>
              <a:gd name="connsiteY19" fmla="*/ 659027 h 1260389"/>
              <a:gd name="connsiteX20" fmla="*/ 2100649 w 4316627"/>
              <a:gd name="connsiteY20" fmla="*/ 420129 h 1260389"/>
              <a:gd name="connsiteX21" fmla="*/ 2191265 w 4316627"/>
              <a:gd name="connsiteY21" fmla="*/ 345989 h 1260389"/>
              <a:gd name="connsiteX22" fmla="*/ 2281881 w 4316627"/>
              <a:gd name="connsiteY22" fmla="*/ 461319 h 1260389"/>
              <a:gd name="connsiteX23" fmla="*/ 2438400 w 4316627"/>
              <a:gd name="connsiteY23" fmla="*/ 1095632 h 1260389"/>
              <a:gd name="connsiteX24" fmla="*/ 2487827 w 4316627"/>
              <a:gd name="connsiteY24" fmla="*/ 1210962 h 1260389"/>
              <a:gd name="connsiteX25" fmla="*/ 2537254 w 4316627"/>
              <a:gd name="connsiteY25" fmla="*/ 1260389 h 1260389"/>
              <a:gd name="connsiteX26" fmla="*/ 2586681 w 4316627"/>
              <a:gd name="connsiteY26" fmla="*/ 1227437 h 1260389"/>
              <a:gd name="connsiteX27" fmla="*/ 2685535 w 4316627"/>
              <a:gd name="connsiteY27" fmla="*/ 1120346 h 1260389"/>
              <a:gd name="connsiteX28" fmla="*/ 2875006 w 4316627"/>
              <a:gd name="connsiteY28" fmla="*/ 724929 h 1260389"/>
              <a:gd name="connsiteX29" fmla="*/ 2940908 w 4316627"/>
              <a:gd name="connsiteY29" fmla="*/ 576648 h 1260389"/>
              <a:gd name="connsiteX30" fmla="*/ 2982098 w 4316627"/>
              <a:gd name="connsiteY30" fmla="*/ 593124 h 1260389"/>
              <a:gd name="connsiteX31" fmla="*/ 3105665 w 4316627"/>
              <a:gd name="connsiteY31" fmla="*/ 947351 h 1260389"/>
              <a:gd name="connsiteX32" fmla="*/ 3196281 w 4316627"/>
              <a:gd name="connsiteY32" fmla="*/ 1169773 h 1260389"/>
              <a:gd name="connsiteX33" fmla="*/ 3303373 w 4316627"/>
              <a:gd name="connsiteY33" fmla="*/ 1145059 h 1260389"/>
              <a:gd name="connsiteX34" fmla="*/ 3492844 w 4316627"/>
              <a:gd name="connsiteY34" fmla="*/ 1103870 h 1260389"/>
              <a:gd name="connsiteX35" fmla="*/ 3566984 w 4316627"/>
              <a:gd name="connsiteY35" fmla="*/ 1054443 h 1260389"/>
              <a:gd name="connsiteX36" fmla="*/ 3649362 w 4316627"/>
              <a:gd name="connsiteY36" fmla="*/ 807308 h 1260389"/>
              <a:gd name="connsiteX37" fmla="*/ 3665838 w 4316627"/>
              <a:gd name="connsiteY37" fmla="*/ 395416 h 1260389"/>
              <a:gd name="connsiteX38" fmla="*/ 3682314 w 4316627"/>
              <a:gd name="connsiteY38" fmla="*/ 304800 h 1260389"/>
              <a:gd name="connsiteX39" fmla="*/ 3781168 w 4316627"/>
              <a:gd name="connsiteY39" fmla="*/ 313037 h 1260389"/>
              <a:gd name="connsiteX40" fmla="*/ 3863546 w 4316627"/>
              <a:gd name="connsiteY40" fmla="*/ 354227 h 1260389"/>
              <a:gd name="connsiteX41" fmla="*/ 3896498 w 4316627"/>
              <a:gd name="connsiteY41" fmla="*/ 370702 h 1260389"/>
              <a:gd name="connsiteX42" fmla="*/ 4003589 w 4316627"/>
              <a:gd name="connsiteY42" fmla="*/ 469556 h 1260389"/>
              <a:gd name="connsiteX43" fmla="*/ 4028303 w 4316627"/>
              <a:gd name="connsiteY43" fmla="*/ 502508 h 1260389"/>
              <a:gd name="connsiteX44" fmla="*/ 4044779 w 4316627"/>
              <a:gd name="connsiteY44" fmla="*/ 527221 h 1260389"/>
              <a:gd name="connsiteX45" fmla="*/ 4077730 w 4316627"/>
              <a:gd name="connsiteY45" fmla="*/ 543697 h 1260389"/>
              <a:gd name="connsiteX46" fmla="*/ 4118919 w 4316627"/>
              <a:gd name="connsiteY46" fmla="*/ 535459 h 1260389"/>
              <a:gd name="connsiteX47" fmla="*/ 4151871 w 4316627"/>
              <a:gd name="connsiteY47" fmla="*/ 518983 h 1260389"/>
              <a:gd name="connsiteX48" fmla="*/ 4201298 w 4316627"/>
              <a:gd name="connsiteY48" fmla="*/ 461319 h 1260389"/>
              <a:gd name="connsiteX49" fmla="*/ 4308389 w 4316627"/>
              <a:gd name="connsiteY49" fmla="*/ 494270 h 1260389"/>
              <a:gd name="connsiteX50" fmla="*/ 4316627 w 4316627"/>
              <a:gd name="connsiteY50" fmla="*/ 502508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316627" h="1260389">
                <a:moveTo>
                  <a:pt x="0" y="947351"/>
                </a:moveTo>
                <a:cubicBezTo>
                  <a:pt x="60050" y="827255"/>
                  <a:pt x="87790" y="769449"/>
                  <a:pt x="197708" y="617837"/>
                </a:cubicBezTo>
                <a:cubicBezTo>
                  <a:pt x="210703" y="599913"/>
                  <a:pt x="236151" y="595870"/>
                  <a:pt x="255373" y="584886"/>
                </a:cubicBezTo>
                <a:cubicBezTo>
                  <a:pt x="282833" y="587632"/>
                  <a:pt x="312387" y="582253"/>
                  <a:pt x="337752" y="593124"/>
                </a:cubicBezTo>
                <a:cubicBezTo>
                  <a:pt x="372081" y="607837"/>
                  <a:pt x="396342" y="639811"/>
                  <a:pt x="428368" y="659027"/>
                </a:cubicBezTo>
                <a:cubicBezTo>
                  <a:pt x="455827" y="675503"/>
                  <a:pt x="482104" y="694133"/>
                  <a:pt x="510746" y="708454"/>
                </a:cubicBezTo>
                <a:cubicBezTo>
                  <a:pt x="531731" y="718946"/>
                  <a:pt x="554913" y="724337"/>
                  <a:pt x="576649" y="733167"/>
                </a:cubicBezTo>
                <a:cubicBezTo>
                  <a:pt x="642794" y="760038"/>
                  <a:pt x="708454" y="788086"/>
                  <a:pt x="774357" y="815546"/>
                </a:cubicBezTo>
                <a:cubicBezTo>
                  <a:pt x="788087" y="812800"/>
                  <a:pt x="803673" y="814729"/>
                  <a:pt x="815546" y="807308"/>
                </a:cubicBezTo>
                <a:cubicBezTo>
                  <a:pt x="827189" y="800031"/>
                  <a:pt x="833381" y="786238"/>
                  <a:pt x="840260" y="774356"/>
                </a:cubicBezTo>
                <a:cubicBezTo>
                  <a:pt x="863649" y="733957"/>
                  <a:pt x="887119" y="693409"/>
                  <a:pt x="906162" y="650789"/>
                </a:cubicBezTo>
                <a:cubicBezTo>
                  <a:pt x="1043484" y="343448"/>
                  <a:pt x="968535" y="443846"/>
                  <a:pt x="1128584" y="172994"/>
                </a:cubicBezTo>
                <a:cubicBezTo>
                  <a:pt x="1179303" y="87162"/>
                  <a:pt x="1185665" y="36258"/>
                  <a:pt x="1260389" y="8237"/>
                </a:cubicBezTo>
                <a:cubicBezTo>
                  <a:pt x="1270990" y="4262"/>
                  <a:pt x="1282357" y="2746"/>
                  <a:pt x="1293341" y="0"/>
                </a:cubicBezTo>
                <a:cubicBezTo>
                  <a:pt x="1309817" y="10984"/>
                  <a:pt x="1328116" y="19631"/>
                  <a:pt x="1342768" y="32951"/>
                </a:cubicBezTo>
                <a:cubicBezTo>
                  <a:pt x="1378429" y="65370"/>
                  <a:pt x="1381664" y="71620"/>
                  <a:pt x="1392195" y="107092"/>
                </a:cubicBezTo>
                <a:cubicBezTo>
                  <a:pt x="1441898" y="274513"/>
                  <a:pt x="1485249" y="443919"/>
                  <a:pt x="1540476" y="609600"/>
                </a:cubicBezTo>
                <a:cubicBezTo>
                  <a:pt x="1551356" y="642241"/>
                  <a:pt x="1568030" y="673657"/>
                  <a:pt x="1589903" y="700216"/>
                </a:cubicBezTo>
                <a:cubicBezTo>
                  <a:pt x="1607359" y="721413"/>
                  <a:pt x="1633838" y="733167"/>
                  <a:pt x="1655806" y="749643"/>
                </a:cubicBezTo>
                <a:cubicBezTo>
                  <a:pt x="1729946" y="719438"/>
                  <a:pt x="1813897" y="706679"/>
                  <a:pt x="1878227" y="659027"/>
                </a:cubicBezTo>
                <a:cubicBezTo>
                  <a:pt x="1965657" y="594264"/>
                  <a:pt x="2025879" y="499171"/>
                  <a:pt x="2100649" y="420129"/>
                </a:cubicBezTo>
                <a:cubicBezTo>
                  <a:pt x="2167003" y="349983"/>
                  <a:pt x="2138670" y="363521"/>
                  <a:pt x="2191265" y="345989"/>
                </a:cubicBezTo>
                <a:cubicBezTo>
                  <a:pt x="2270209" y="379821"/>
                  <a:pt x="2254483" y="356491"/>
                  <a:pt x="2281881" y="461319"/>
                </a:cubicBezTo>
                <a:cubicBezTo>
                  <a:pt x="2336951" y="672021"/>
                  <a:pt x="2352613" y="895461"/>
                  <a:pt x="2438400" y="1095632"/>
                </a:cubicBezTo>
                <a:cubicBezTo>
                  <a:pt x="2454876" y="1134075"/>
                  <a:pt x="2466308" y="1175097"/>
                  <a:pt x="2487827" y="1210962"/>
                </a:cubicBezTo>
                <a:cubicBezTo>
                  <a:pt x="2499815" y="1230942"/>
                  <a:pt x="2520778" y="1243913"/>
                  <a:pt x="2537254" y="1260389"/>
                </a:cubicBezTo>
                <a:cubicBezTo>
                  <a:pt x="2553730" y="1249405"/>
                  <a:pt x="2572679" y="1241439"/>
                  <a:pt x="2586681" y="1227437"/>
                </a:cubicBezTo>
                <a:cubicBezTo>
                  <a:pt x="2773558" y="1040560"/>
                  <a:pt x="2517711" y="1260199"/>
                  <a:pt x="2685535" y="1120346"/>
                </a:cubicBezTo>
                <a:cubicBezTo>
                  <a:pt x="2748692" y="988540"/>
                  <a:pt x="2814034" y="857760"/>
                  <a:pt x="2875006" y="724929"/>
                </a:cubicBezTo>
                <a:cubicBezTo>
                  <a:pt x="2960587" y="538484"/>
                  <a:pt x="2880340" y="677597"/>
                  <a:pt x="2940908" y="576648"/>
                </a:cubicBezTo>
                <a:cubicBezTo>
                  <a:pt x="2954638" y="582140"/>
                  <a:pt x="2972773" y="581647"/>
                  <a:pt x="2982098" y="593124"/>
                </a:cubicBezTo>
                <a:cubicBezTo>
                  <a:pt x="3073720" y="705890"/>
                  <a:pt x="3065220" y="801751"/>
                  <a:pt x="3105665" y="947351"/>
                </a:cubicBezTo>
                <a:cubicBezTo>
                  <a:pt x="3163425" y="1155286"/>
                  <a:pt x="3113129" y="1114336"/>
                  <a:pt x="3196281" y="1169773"/>
                </a:cubicBezTo>
                <a:cubicBezTo>
                  <a:pt x="3387793" y="1145834"/>
                  <a:pt x="3167530" y="1179020"/>
                  <a:pt x="3303373" y="1145059"/>
                </a:cubicBezTo>
                <a:cubicBezTo>
                  <a:pt x="3366075" y="1129383"/>
                  <a:pt x="3429687" y="1117600"/>
                  <a:pt x="3492844" y="1103870"/>
                </a:cubicBezTo>
                <a:cubicBezTo>
                  <a:pt x="3517557" y="1087394"/>
                  <a:pt x="3549514" y="1078464"/>
                  <a:pt x="3566984" y="1054443"/>
                </a:cubicBezTo>
                <a:cubicBezTo>
                  <a:pt x="3620094" y="981417"/>
                  <a:pt x="3631255" y="891810"/>
                  <a:pt x="3649362" y="807308"/>
                </a:cubicBezTo>
                <a:cubicBezTo>
                  <a:pt x="3654854" y="670011"/>
                  <a:pt x="3658740" y="532640"/>
                  <a:pt x="3665838" y="395416"/>
                </a:cubicBezTo>
                <a:cubicBezTo>
                  <a:pt x="3668690" y="340286"/>
                  <a:pt x="3669610" y="342910"/>
                  <a:pt x="3682314" y="304800"/>
                </a:cubicBezTo>
                <a:cubicBezTo>
                  <a:pt x="3715265" y="307546"/>
                  <a:pt x="3749268" y="304337"/>
                  <a:pt x="3781168" y="313037"/>
                </a:cubicBezTo>
                <a:cubicBezTo>
                  <a:pt x="3810787" y="321115"/>
                  <a:pt x="3836087" y="340497"/>
                  <a:pt x="3863546" y="354227"/>
                </a:cubicBezTo>
                <a:lnTo>
                  <a:pt x="3896498" y="370702"/>
                </a:lnTo>
                <a:cubicBezTo>
                  <a:pt x="3946581" y="454177"/>
                  <a:pt x="3891085" y="374360"/>
                  <a:pt x="4003589" y="469556"/>
                </a:cubicBezTo>
                <a:cubicBezTo>
                  <a:pt x="4014070" y="478425"/>
                  <a:pt x="4020323" y="491336"/>
                  <a:pt x="4028303" y="502508"/>
                </a:cubicBezTo>
                <a:cubicBezTo>
                  <a:pt x="4034058" y="510564"/>
                  <a:pt x="4037173" y="520883"/>
                  <a:pt x="4044779" y="527221"/>
                </a:cubicBezTo>
                <a:cubicBezTo>
                  <a:pt x="4054213" y="535083"/>
                  <a:pt x="4066746" y="538205"/>
                  <a:pt x="4077730" y="543697"/>
                </a:cubicBezTo>
                <a:cubicBezTo>
                  <a:pt x="4091460" y="540951"/>
                  <a:pt x="4105636" y="539887"/>
                  <a:pt x="4118919" y="535459"/>
                </a:cubicBezTo>
                <a:cubicBezTo>
                  <a:pt x="4130569" y="531576"/>
                  <a:pt x="4141878" y="526121"/>
                  <a:pt x="4151871" y="518983"/>
                </a:cubicBezTo>
                <a:cubicBezTo>
                  <a:pt x="4170404" y="505745"/>
                  <a:pt x="4188319" y="478624"/>
                  <a:pt x="4201298" y="461319"/>
                </a:cubicBezTo>
                <a:cubicBezTo>
                  <a:pt x="4295269" y="470715"/>
                  <a:pt x="4264162" y="450042"/>
                  <a:pt x="4308389" y="494270"/>
                </a:cubicBezTo>
                <a:lnTo>
                  <a:pt x="4316627" y="50250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12"/>
          <p:cNvCxnSpPr/>
          <p:nvPr/>
        </p:nvCxnSpPr>
        <p:spPr>
          <a:xfrm>
            <a:off x="679435" y="2425276"/>
            <a:ext cx="4786346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98316"/>
              </p:ext>
            </p:extLst>
          </p:nvPr>
        </p:nvGraphicFramePr>
        <p:xfrm>
          <a:off x="5072066" y="2425276"/>
          <a:ext cx="14779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5" name="Équation" r:id="rId4" imgW="774360" imgH="253800" progId="Equation.3">
                  <p:embed/>
                </p:oleObj>
              </mc:Choice>
              <mc:Fallback>
                <p:oleObj name="Équation" r:id="rId4" imgW="774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2425276"/>
                        <a:ext cx="14779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cteur droit 12"/>
          <p:cNvCxnSpPr/>
          <p:nvPr/>
        </p:nvCxnSpPr>
        <p:spPr>
          <a:xfrm>
            <a:off x="679435" y="3068218"/>
            <a:ext cx="478634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465781" y="29253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1538" y="3282532"/>
            <a:ext cx="759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 </a:t>
            </a:r>
            <a:r>
              <a:rPr lang="fr-FR" dirty="0" err="1" smtClean="0"/>
              <a:t>firing</a:t>
            </a:r>
            <a:r>
              <a:rPr lang="fr-FR" dirty="0" smtClean="0"/>
              <a:t> rate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determined</a:t>
            </a:r>
            <a:r>
              <a:rPr lang="fr-FR" dirty="0" smtClean="0"/>
              <a:t> by the </a:t>
            </a:r>
            <a:r>
              <a:rPr lang="fr-FR" dirty="0" err="1" smtClean="0"/>
              <a:t>mean</a:t>
            </a:r>
            <a:r>
              <a:rPr lang="fr-FR" dirty="0" smtClean="0"/>
              <a:t> input, </a:t>
            </a:r>
            <a:r>
              <a:rPr lang="fr-FR" dirty="0" err="1" smtClean="0"/>
              <a:t>otherwise</a:t>
            </a:r>
            <a:r>
              <a:rPr lang="fr-FR" dirty="0" smtClean="0"/>
              <a:t> F</a:t>
            </a:r>
            <a:r>
              <a:rPr lang="fr-FR" baseline="-25000" dirty="0" smtClean="0"/>
              <a:t>out</a:t>
            </a:r>
            <a:r>
              <a:rPr lang="fr-FR" dirty="0" smtClean="0"/>
              <a:t>=0 Hz.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28794" y="4139788"/>
            <a:ext cx="530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Therefore</a:t>
            </a:r>
            <a:r>
              <a:rPr lang="fr-FR" dirty="0" smtClean="0"/>
              <a:t> relative </a:t>
            </a:r>
            <a:r>
              <a:rPr lang="fr-FR" dirty="0" err="1" smtClean="0"/>
              <a:t>spike</a:t>
            </a:r>
            <a:r>
              <a:rPr lang="fr-FR" dirty="0" smtClean="0"/>
              <a:t> timing (variance) </a:t>
            </a:r>
            <a:r>
              <a:rPr lang="fr-FR" i="1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4997044"/>
            <a:ext cx="16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But how </a:t>
            </a:r>
            <a:r>
              <a:rPr lang="fr-FR" dirty="0" err="1" smtClean="0"/>
              <a:t>much</a:t>
            </a:r>
            <a:r>
              <a:rPr lang="fr-FR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example</a:t>
            </a:r>
            <a:r>
              <a:rPr lang="fr-FR" dirty="0" smtClean="0"/>
              <a:t> (IF model)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595958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899592" y="1988840"/>
            <a:ext cx="755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4000 </a:t>
            </a:r>
            <a:r>
              <a:rPr lang="fr-FR" dirty="0" err="1" smtClean="0"/>
              <a:t>independent</a:t>
            </a:r>
            <a:r>
              <a:rPr lang="fr-FR" dirty="0" smtClean="0"/>
              <a:t> Poisson </a:t>
            </a:r>
            <a:r>
              <a:rPr lang="fr-FR" dirty="0" err="1" smtClean="0"/>
              <a:t>excitatory</a:t>
            </a:r>
            <a:r>
              <a:rPr lang="fr-FR" dirty="0" smtClean="0"/>
              <a:t> inputs + 1000 </a:t>
            </a:r>
            <a:r>
              <a:rPr lang="fr-FR" dirty="0" err="1" smtClean="0"/>
              <a:t>inhibitory</a:t>
            </a:r>
            <a:r>
              <a:rPr lang="fr-FR" dirty="0" smtClean="0"/>
              <a:t> </a:t>
            </a:r>
            <a:r>
              <a:rPr lang="fr-FR" dirty="0" smtClean="0"/>
              <a:t>inputs (</a:t>
            </a:r>
            <a:r>
              <a:rPr lang="fr-FR" dirty="0" err="1" smtClean="0"/>
              <a:t>balanced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7" y="55892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10 </a:t>
            </a:r>
            <a:r>
              <a:rPr lang="fr-FR" dirty="0" err="1" smtClean="0"/>
              <a:t>random</a:t>
            </a:r>
            <a:r>
              <a:rPr lang="fr-FR" dirty="0" smtClean="0"/>
              <a:t> synapses, </a:t>
            </a:r>
            <a:r>
              <a:rPr lang="fr-FR" dirty="0" err="1" smtClean="0"/>
              <a:t>at</a:t>
            </a:r>
            <a:r>
              <a:rPr lang="fr-FR" dirty="0" smtClean="0"/>
              <a:t> rate 40 Hz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6309320"/>
            <a:ext cx="6764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Pairwise</a:t>
            </a:r>
            <a:r>
              <a:rPr lang="fr-FR" dirty="0" smtClean="0"/>
              <a:t> </a:t>
            </a:r>
            <a:r>
              <a:rPr lang="fr-FR" dirty="0" err="1" smtClean="0"/>
              <a:t>correlation</a:t>
            </a:r>
            <a:r>
              <a:rPr lang="fr-FR" dirty="0" smtClean="0"/>
              <a:t>: 0.0002 (</a:t>
            </a:r>
            <a:r>
              <a:rPr lang="fr-FR" i="1" dirty="0" err="1" smtClean="0"/>
              <a:t>probably</a:t>
            </a:r>
            <a:r>
              <a:rPr lang="fr-FR" i="1" dirty="0" smtClean="0"/>
              <a:t> not </a:t>
            </a:r>
            <a:r>
              <a:rPr lang="fr-FR" i="1" dirty="0" err="1" smtClean="0"/>
              <a:t>experimentally</a:t>
            </a:r>
            <a:r>
              <a:rPr lang="fr-FR" i="1" dirty="0" smtClean="0"/>
              <a:t> </a:t>
            </a:r>
            <a:r>
              <a:rPr lang="fr-FR" i="1" dirty="0" err="1" smtClean="0"/>
              <a:t>detectable</a:t>
            </a:r>
            <a:r>
              <a:rPr lang="fr-FR" dirty="0" smtClean="0"/>
              <a:t>!)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619672" y="3861048"/>
            <a:ext cx="6336704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9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tiny</a:t>
            </a:r>
            <a:r>
              <a:rPr lang="fr-FR" dirty="0" smtClean="0"/>
              <a:t>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have large </a:t>
            </a:r>
            <a:r>
              <a:rPr lang="fr-FR" dirty="0" err="1" smtClean="0"/>
              <a:t>postsynaptic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In a 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, output rate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and variance of the input</a:t>
            </a:r>
          </a:p>
          <a:p>
            <a:r>
              <a:rPr lang="fr-FR" dirty="0" err="1" smtClean="0"/>
              <a:t>Consider</a:t>
            </a:r>
            <a:r>
              <a:rPr lang="fr-FR" dirty="0" smtClean="0"/>
              <a:t> N </a:t>
            </a:r>
            <a:r>
              <a:rPr lang="fr-FR" dirty="0" err="1" smtClean="0"/>
              <a:t>random</a:t>
            </a:r>
            <a:r>
              <a:rPr lang="fr-FR" dirty="0" smtClean="0"/>
              <a:t> variables </a:t>
            </a:r>
            <a:r>
              <a:rPr lang="fr-FR" dirty="0" err="1" smtClean="0"/>
              <a:t>X</a:t>
            </a:r>
            <a:r>
              <a:rPr lang="fr-FR" baseline="-25000" dirty="0" err="1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identical</a:t>
            </a:r>
            <a:r>
              <a:rPr lang="fr-FR" dirty="0" smtClean="0"/>
              <a:t> distributions and </a:t>
            </a:r>
            <a:r>
              <a:rPr lang="fr-FR" dirty="0" err="1" smtClean="0"/>
              <a:t>correlation</a:t>
            </a:r>
            <a:r>
              <a:rPr lang="fr-FR" dirty="0" smtClean="0"/>
              <a:t> c.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444208" y="2564904"/>
          <a:ext cx="1584176" cy="68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Équation" r:id="rId3" imgW="1028520" imgH="444240" progId="Equation.3">
                  <p:embed/>
                </p:oleObj>
              </mc:Choice>
              <mc:Fallback>
                <p:oleObj name="Équation" r:id="rId3" imgW="1028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564904"/>
                        <a:ext cx="1584176" cy="684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99592" y="3059826"/>
          <a:ext cx="1224136" cy="80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2" name="Équation" r:id="rId5" imgW="660240" imgH="431640" progId="Equation.3">
                  <p:embed/>
                </p:oleObj>
              </mc:Choice>
              <mc:Fallback>
                <p:oleObj name="Équation" r:id="rId5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059826"/>
                        <a:ext cx="1224136" cy="801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187624" y="4221088"/>
          <a:ext cx="2165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3" name="Équation" r:id="rId7" imgW="1168200" imgH="203040" progId="Equation.3">
                  <p:embed/>
                </p:oleObj>
              </mc:Choice>
              <mc:Fallback>
                <p:oleObj name="Équation" r:id="rId7" imgW="1168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221088"/>
                        <a:ext cx="21653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187624" y="5733256"/>
          <a:ext cx="37433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4" name="Équation" r:id="rId9" imgW="2019240" imgH="203040" progId="Equation.3">
                  <p:embed/>
                </p:oleObj>
              </mc:Choice>
              <mc:Fallback>
                <p:oleObj name="Équation" r:id="rId9" imgW="2019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733256"/>
                        <a:ext cx="37433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187624" y="5013176"/>
          <a:ext cx="4095751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5" name="Équation" r:id="rId11" imgW="2209680" imgH="355320" progId="Equation.3">
                  <p:embed/>
                </p:oleObj>
              </mc:Choice>
              <mc:Fallback>
                <p:oleObj name="Équation" r:id="rId11" imgW="22096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13176"/>
                        <a:ext cx="4095751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843808" y="3203842"/>
            <a:ext cx="261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variance of S?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827886" y="422108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if c =0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796136" y="5013176"/>
            <a:ext cx="1125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otherwise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96136" y="580526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neglected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smtClean="0"/>
              <a:t>if c &lt;&lt; 1/N.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7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Asynchronous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r>
              <a:rPr lang="fr-FR" dirty="0" smtClean="0"/>
              <a:t> vs.</a:t>
            </a:r>
            <a:br>
              <a:rPr lang="fr-FR" dirty="0" smtClean="0"/>
            </a:br>
            <a:r>
              <a:rPr lang="fr-FR" dirty="0" err="1" smtClean="0"/>
              <a:t>coincident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1484784"/>
            <a:ext cx="313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input </a:t>
            </a:r>
            <a:r>
              <a:rPr lang="fr-FR" dirty="0" err="1" smtClean="0"/>
              <a:t>spikes</a:t>
            </a:r>
            <a:r>
              <a:rPr lang="fr-FR" dirty="0" smtClean="0"/>
              <a:t> in a </a:t>
            </a:r>
            <a:r>
              <a:rPr lang="fr-FR" dirty="0" err="1" smtClean="0"/>
              <a:t>noisy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5364088" y="1556792"/>
            <a:ext cx="195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coincident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627784" y="608373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</a:rPr>
              <a:t>Coincidence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sensitivity</a:t>
            </a:r>
            <a:r>
              <a:rPr lang="fr-FR" dirty="0" smtClean="0">
                <a:solidFill>
                  <a:schemeClr val="accent2"/>
                </a:solidFill>
              </a:rPr>
              <a:t> S = </a:t>
            </a:r>
            <a:r>
              <a:rPr lang="fr-FR" dirty="0" err="1" smtClean="0">
                <a:solidFill>
                  <a:schemeClr val="accent2"/>
                </a:solidFill>
              </a:rPr>
              <a:t>difference</a:t>
            </a:r>
            <a:r>
              <a:rPr lang="fr-FR" dirty="0" smtClean="0">
                <a:solidFill>
                  <a:schemeClr val="accent2"/>
                </a:solidFill>
              </a:rPr>
              <a:t> (0.11)</a:t>
            </a:r>
            <a:endParaRPr lang="fr-FR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38" y="2062568"/>
            <a:ext cx="6480720" cy="3912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505599"/>
            <a:ext cx="637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Rossant</a:t>
            </a:r>
            <a:r>
              <a:rPr lang="en-US" sz="1400" i="1" dirty="0" smtClean="0"/>
              <a:t> et al. (2011) Sensitivity </a:t>
            </a:r>
            <a:r>
              <a:rPr lang="en-US" sz="1400" i="1" dirty="0"/>
              <a:t>of Noisy Neurons to Coincident </a:t>
            </a:r>
            <a:r>
              <a:rPr lang="en-US" sz="1400" i="1" dirty="0" smtClean="0"/>
              <a:t>Inputs. J Neuroscience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188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Fluctuation-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49"/>
          <a:stretch/>
        </p:blipFill>
        <p:spPr>
          <a:xfrm>
            <a:off x="1763688" y="1556792"/>
            <a:ext cx="5760640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372126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52598" y="1372126"/>
            <a:ext cx="9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</a:t>
            </a:r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89946" y="3748390"/>
            <a:ext cx="188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distribution of </a:t>
            </a:r>
            <a:r>
              <a:rPr lang="fr-FR" i="1" dirty="0" err="1" smtClean="0"/>
              <a:t>Vm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64814" y="4725144"/>
            <a:ext cx="815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 </a:t>
            </a:r>
            <a:r>
              <a:rPr lang="fr-FR" sz="2000" dirty="0" err="1" smtClean="0"/>
              <a:t>simultaneous</a:t>
            </a:r>
            <a:r>
              <a:rPr lang="fr-FR" sz="2000" dirty="0" smtClean="0"/>
              <a:t> </a:t>
            </a:r>
            <a:r>
              <a:rPr lang="fr-FR" sz="2000" dirty="0" err="1" smtClean="0"/>
              <a:t>spikes</a:t>
            </a:r>
            <a:r>
              <a:rPr lang="fr-FR" sz="2000" dirty="0" smtClean="0"/>
              <a:t> are </a:t>
            </a:r>
            <a:r>
              <a:rPr lang="fr-FR" sz="2000" dirty="0" err="1" smtClean="0"/>
              <a:t>much</a:t>
            </a:r>
            <a:r>
              <a:rPr lang="fr-FR" sz="2000" dirty="0" smtClean="0"/>
              <a:t> more efficient </a:t>
            </a:r>
            <a:r>
              <a:rPr lang="fr-FR" sz="2000" dirty="0" err="1" smtClean="0"/>
              <a:t>than</a:t>
            </a:r>
            <a:r>
              <a:rPr lang="fr-FR" sz="2000" dirty="0" smtClean="0"/>
              <a:t> p non-</a:t>
            </a:r>
            <a:r>
              <a:rPr lang="fr-FR" sz="2000" dirty="0" err="1" smtClean="0"/>
              <a:t>coincident</a:t>
            </a:r>
            <a:r>
              <a:rPr lang="fr-FR" sz="2000" dirty="0" smtClean="0"/>
              <a:t> </a:t>
            </a:r>
            <a:r>
              <a:rPr lang="fr-FR" sz="2000" dirty="0" err="1" smtClean="0"/>
              <a:t>spikes</a:t>
            </a:r>
            <a:r>
              <a:rPr lang="fr-FR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02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Mean-driven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69"/>
          <a:stretch/>
        </p:blipFill>
        <p:spPr>
          <a:xfrm>
            <a:off x="2411760" y="1556792"/>
            <a:ext cx="3803031" cy="363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5651956"/>
            <a:ext cx="713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</a:t>
            </a:r>
            <a:r>
              <a:rPr lang="fr-FR" dirty="0" err="1" smtClean="0"/>
              <a:t>coincident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r>
              <a:rPr lang="fr-FR" dirty="0" smtClean="0"/>
              <a:t> are (</a:t>
            </a:r>
            <a:r>
              <a:rPr lang="fr-FR" dirty="0" err="1" smtClean="0"/>
              <a:t>slightly</a:t>
            </a:r>
            <a:r>
              <a:rPr lang="fr-FR" dirty="0" smtClean="0"/>
              <a:t>) </a:t>
            </a:r>
            <a:r>
              <a:rPr lang="fr-FR" i="1" dirty="0" err="1" smtClean="0"/>
              <a:t>less</a:t>
            </a:r>
            <a:r>
              <a:rPr lang="fr-FR" dirty="0" smtClean="0"/>
              <a:t> efficient </a:t>
            </a:r>
            <a:r>
              <a:rPr lang="fr-FR" dirty="0" err="1" smtClean="0"/>
              <a:t>than</a:t>
            </a:r>
            <a:r>
              <a:rPr lang="fr-FR" dirty="0" smtClean="0"/>
              <a:t> 2 non-</a:t>
            </a:r>
            <a:r>
              <a:rPr lang="fr-FR" dirty="0" err="1" smtClean="0"/>
              <a:t>coincident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r>
              <a:rPr lang="fr-FR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Neurons</a:t>
            </a:r>
            <a:r>
              <a:rPr lang="fr-FR" dirty="0" smtClean="0"/>
              <a:t> are sensitive to </a:t>
            </a:r>
            <a:r>
              <a:rPr lang="fr-FR" dirty="0" err="1" smtClean="0"/>
              <a:t>coincidences</a:t>
            </a:r>
            <a:r>
              <a:rPr lang="fr-FR" dirty="0" smtClean="0"/>
              <a:t> in the </a:t>
            </a:r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99" y="2204864"/>
            <a:ext cx="1755453" cy="28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2858492" cy="285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259632" y="5373216"/>
            <a:ext cx="2182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Balanced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  <a:p>
            <a:r>
              <a:rPr lang="fr-FR" dirty="0" smtClean="0"/>
              <a:t>(= fluctuation-</a:t>
            </a:r>
            <a:r>
              <a:rPr lang="fr-FR" dirty="0" err="1" smtClean="0"/>
              <a:t>driven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29279" y="5374957"/>
            <a:ext cx="1811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Oscillator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fr-FR" dirty="0" smtClean="0"/>
          </a:p>
          <a:p>
            <a:r>
              <a:rPr lang="fr-FR" dirty="0" smtClean="0"/>
              <a:t>(= </a:t>
            </a:r>
            <a:r>
              <a:rPr lang="fr-FR" dirty="0" err="1" smtClean="0"/>
              <a:t>mean</a:t>
            </a:r>
            <a:r>
              <a:rPr lang="fr-FR" dirty="0" smtClean="0"/>
              <a:t>-</a:t>
            </a:r>
            <a:r>
              <a:rPr lang="fr-FR" dirty="0" err="1" smtClean="0"/>
              <a:t>driven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9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synchrony</a:t>
            </a:r>
            <a:endParaRPr lang="fr-FR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25546"/>
            <a:ext cx="2880320" cy="25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3534" y="335873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p </a:t>
            </a:r>
            <a:r>
              <a:rPr lang="fr-FR" dirty="0" err="1" smtClean="0"/>
              <a:t>random</a:t>
            </a:r>
            <a:r>
              <a:rPr lang="fr-FR" dirty="0" smtClean="0"/>
              <a:t> synapses</a:t>
            </a:r>
          </a:p>
          <a:p>
            <a:r>
              <a:rPr lang="fr-FR" dirty="0" smtClean="0"/>
              <a:t>(w=0.5 mV)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8387" r="58040" b="45012"/>
          <a:stretch/>
        </p:blipFill>
        <p:spPr>
          <a:xfrm>
            <a:off x="246190" y="1541656"/>
            <a:ext cx="3597750" cy="169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05" r="48857"/>
          <a:stretch/>
        </p:blipFill>
        <p:spPr>
          <a:xfrm>
            <a:off x="4058338" y="4581128"/>
            <a:ext cx="4527873" cy="1997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5373216"/>
            <a:ext cx="249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Cortical </a:t>
            </a:r>
            <a:r>
              <a:rPr lang="fr-FR" dirty="0" err="1" smtClean="0"/>
              <a:t>neurons</a:t>
            </a:r>
            <a:r>
              <a:rPr lang="fr-FR" dirty="0" smtClean="0"/>
              <a:t> </a:t>
            </a:r>
            <a:r>
              <a:rPr lang="fr-FR" i="1" dirty="0" smtClean="0"/>
              <a:t>in vitro</a:t>
            </a:r>
            <a:r>
              <a:rPr lang="fr-F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synchrony</a:t>
            </a:r>
            <a:endParaRPr lang="fr-FR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25546"/>
            <a:ext cx="2880320" cy="253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83534" y="335873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involving</a:t>
            </a:r>
            <a:r>
              <a:rPr lang="fr-FR" dirty="0" smtClean="0"/>
              <a:t> p </a:t>
            </a:r>
            <a:r>
              <a:rPr lang="fr-FR" dirty="0" err="1" smtClean="0"/>
              <a:t>random</a:t>
            </a:r>
            <a:r>
              <a:rPr lang="fr-FR" dirty="0" smtClean="0"/>
              <a:t> synapses</a:t>
            </a:r>
          </a:p>
          <a:p>
            <a:r>
              <a:rPr lang="fr-FR" dirty="0" smtClean="0"/>
              <a:t>(w=0.5 mV)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28387" r="58040" b="45012"/>
          <a:stretch/>
        </p:blipFill>
        <p:spPr>
          <a:xfrm>
            <a:off x="246190" y="1541656"/>
            <a:ext cx="3597750" cy="1693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2" t="3518" b="45959"/>
          <a:stretch/>
        </p:blipFill>
        <p:spPr>
          <a:xfrm>
            <a:off x="4835850" y="4196886"/>
            <a:ext cx="3816424" cy="2400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90" y="5058948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Compare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changing</a:t>
            </a:r>
            <a:r>
              <a:rPr lang="fr-FR" dirty="0" smtClean="0"/>
              <a:t> the </a:t>
            </a:r>
            <a:r>
              <a:rPr lang="fr-FR" dirty="0" err="1" smtClean="0"/>
              <a:t>firing</a:t>
            </a:r>
            <a:r>
              <a:rPr lang="fr-FR" dirty="0" smtClean="0"/>
              <a:t> rate of p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0608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Misconception #1:</a:t>
            </a:r>
            <a:r>
              <a:rPr lang="en-US" sz="3200" dirty="0" smtClean="0"/>
              <a:t> “Both </a:t>
            </a:r>
            <a:r>
              <a:rPr lang="en-US" sz="3200" dirty="0"/>
              <a:t>rate and spike timing are important for coding, so the truth is in between”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2625080" cy="18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79973"/>
      </p:ext>
    </p:extLst>
  </p:cSld>
  <p:clrMapOvr>
    <a:masterClrMapping/>
  </p:clrMapOvr>
  <p:transition advTm="50248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the </a:t>
            </a:r>
            <a:r>
              <a:rPr lang="fr-FR" dirty="0" smtClean="0"/>
              <a:t>fluctuation-</a:t>
            </a:r>
            <a:r>
              <a:rPr lang="fr-FR" dirty="0" err="1" smtClean="0"/>
              <a:t>driven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, </a:t>
            </a:r>
            <a:r>
              <a:rPr lang="fr-FR" dirty="0" err="1" smtClean="0"/>
              <a:t>neurons</a:t>
            </a:r>
            <a:r>
              <a:rPr lang="fr-FR" dirty="0" smtClean="0"/>
              <a:t> are </a:t>
            </a:r>
            <a:r>
              <a:rPr lang="fr-FR" dirty="0" err="1" smtClean="0"/>
              <a:t>extremely</a:t>
            </a:r>
            <a:r>
              <a:rPr lang="fr-FR" dirty="0" smtClean="0"/>
              <a:t> sensitive to input </a:t>
            </a:r>
            <a:r>
              <a:rPr lang="fr-FR" dirty="0" err="1" smtClean="0"/>
              <a:t>correlations</a:t>
            </a:r>
            <a:endParaRPr lang="fr-FR" dirty="0" smtClean="0"/>
          </a:p>
          <a:p>
            <a:r>
              <a:rPr lang="fr-FR" dirty="0" err="1" smtClean="0"/>
              <a:t>Correlations</a:t>
            </a:r>
            <a:r>
              <a:rPr lang="fr-FR" dirty="0" smtClean="0"/>
              <a:t> have </a:t>
            </a:r>
            <a:r>
              <a:rPr lang="fr-FR" dirty="0" err="1" smtClean="0"/>
              <a:t>negligible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if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compared</a:t>
            </a:r>
            <a:r>
              <a:rPr lang="fr-FR" dirty="0" smtClean="0"/>
              <a:t> to 1/N (N synapses)</a:t>
            </a:r>
          </a:p>
          <a:p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fact</a:t>
            </a:r>
            <a:r>
              <a:rPr lang="fr-FR" dirty="0" smtClean="0"/>
              <a:t>, </a:t>
            </a:r>
            <a:r>
              <a:rPr lang="fr-FR" dirty="0" err="1" smtClean="0"/>
              <a:t>correlations</a:t>
            </a:r>
            <a:r>
              <a:rPr lang="fr-FR" dirty="0" smtClean="0"/>
              <a:t> </a:t>
            </a:r>
            <a:r>
              <a:rPr lang="fr-FR" dirty="0" err="1" smtClean="0"/>
              <a:t>undetectable</a:t>
            </a:r>
            <a:r>
              <a:rPr lang="fr-FR" dirty="0" smtClean="0"/>
              <a:t> in pair </a:t>
            </a:r>
            <a:r>
              <a:rPr lang="fr-FR" dirty="0" err="1" smtClean="0"/>
              <a:t>recordings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have </a:t>
            </a:r>
            <a:r>
              <a:rPr lang="fr-FR" dirty="0" err="1" smtClean="0"/>
              <a:t>tremendous</a:t>
            </a:r>
            <a:r>
              <a:rPr lang="fr-FR" dirty="0" smtClean="0"/>
              <a:t> </a:t>
            </a:r>
            <a:r>
              <a:rPr lang="fr-FR" dirty="0" err="1" smtClean="0"/>
              <a:t>postsynaptic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/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34545"/>
              </p:ext>
            </p:extLst>
          </p:nvPr>
        </p:nvGraphicFramePr>
        <p:xfrm>
          <a:off x="5148064" y="3863181"/>
          <a:ext cx="37433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Équation" r:id="rId4" imgW="2019240" imgH="203040" progId="Equation.3">
                  <p:embed/>
                </p:oleObj>
              </mc:Choice>
              <mc:Fallback>
                <p:oleObj name="Équation" r:id="rId4" imgW="2019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863181"/>
                        <a:ext cx="37433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505599"/>
            <a:ext cx="637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Rossant</a:t>
            </a:r>
            <a:r>
              <a:rPr lang="en-US" sz="1400" i="1" dirty="0" smtClean="0"/>
              <a:t> et al. (2011) Sensitivity </a:t>
            </a:r>
            <a:r>
              <a:rPr lang="en-US" sz="1400" i="1" dirty="0"/>
              <a:t>of Noisy Neurons to Coincident </a:t>
            </a:r>
            <a:r>
              <a:rPr lang="en-US" sz="1400" i="1" dirty="0" smtClean="0"/>
              <a:t>Inputs. J Neuroscience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05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6872"/>
            <a:ext cx="38186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7887" y="1361154"/>
            <a:ext cx="834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Concept </a:t>
            </a:r>
            <a:r>
              <a:rPr lang="fr-FR" sz="1600" dirty="0" err="1" smtClean="0"/>
              <a:t>developed</a:t>
            </a:r>
            <a:r>
              <a:rPr lang="fr-FR" sz="1600" dirty="0" smtClean="0"/>
              <a:t> by Moshe </a:t>
            </a:r>
            <a:r>
              <a:rPr lang="fr-FR" sz="1600" dirty="0" err="1" smtClean="0"/>
              <a:t>Abeles</a:t>
            </a:r>
            <a:r>
              <a:rPr lang="fr-FR" sz="1600" dirty="0" smtClean="0"/>
              <a:t> (1982); </a:t>
            </a:r>
            <a:r>
              <a:rPr lang="fr-FR" sz="1600" dirty="0" err="1" smtClean="0"/>
              <a:t>similar</a:t>
            </a:r>
            <a:r>
              <a:rPr lang="fr-FR" sz="1600" dirty="0" smtClean="0"/>
              <a:t> </a:t>
            </a:r>
            <a:r>
              <a:rPr lang="fr-FR" sz="1600" dirty="0" err="1" smtClean="0"/>
              <a:t>idea</a:t>
            </a:r>
            <a:r>
              <a:rPr lang="fr-FR" sz="1600" dirty="0"/>
              <a:t> in </a:t>
            </a:r>
            <a:r>
              <a:rPr lang="fr-FR" sz="1600" dirty="0" smtClean="0"/>
              <a:t>Griffith (</a:t>
            </a:r>
            <a:r>
              <a:rPr lang="fr-FR" sz="1600" dirty="0" err="1" smtClean="0"/>
              <a:t>Biophysical</a:t>
            </a:r>
            <a:r>
              <a:rPr lang="fr-FR" sz="1600" dirty="0" smtClean="0"/>
              <a:t> </a:t>
            </a:r>
            <a:r>
              <a:rPr lang="fr-FR" sz="1600" dirty="0"/>
              <a:t>Journal </a:t>
            </a:r>
            <a:r>
              <a:rPr lang="fr-FR" sz="1600" dirty="0" smtClean="0"/>
              <a:t>1963)</a:t>
            </a:r>
          </a:p>
          <a:p>
            <a:r>
              <a:rPr lang="fr-FR" sz="1600" dirty="0" err="1" smtClean="0"/>
              <a:t>see</a:t>
            </a:r>
            <a:r>
              <a:rPr lang="fr-FR" sz="1600" dirty="0" smtClean="0"/>
              <a:t> the book: </a:t>
            </a:r>
            <a:r>
              <a:rPr lang="en-US" sz="1600" dirty="0" err="1"/>
              <a:t>Corticonics</a:t>
            </a:r>
            <a:r>
              <a:rPr lang="en-US" sz="1600" dirty="0"/>
              <a:t>: Neural Circuits of the Cerebral </a:t>
            </a:r>
            <a:r>
              <a:rPr lang="en-US" sz="1600" dirty="0" smtClean="0"/>
              <a:t>Cortex (1991)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09660" y="3639590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(</a:t>
            </a:r>
            <a:r>
              <a:rPr lang="fr-FR" sz="1100" dirty="0" err="1" smtClean="0"/>
              <a:t>Diesmann</a:t>
            </a:r>
            <a:r>
              <a:rPr lang="fr-FR" sz="1100" dirty="0" smtClean="0"/>
              <a:t> et al</a:t>
            </a:r>
            <a:r>
              <a:rPr lang="fr-FR" sz="1100" dirty="0" smtClean="0"/>
              <a:t>, Nature </a:t>
            </a:r>
            <a:r>
              <a:rPr lang="fr-FR" sz="1100" dirty="0" smtClean="0"/>
              <a:t>1999)</a:t>
            </a:r>
            <a:endParaRPr lang="fr-F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4679763" y="2636912"/>
            <a:ext cx="3744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feedforward</a:t>
            </a:r>
            <a:r>
              <a:rPr lang="fr-FR" sz="1600" dirty="0" smtClean="0"/>
              <a:t> structure</a:t>
            </a:r>
          </a:p>
          <a:p>
            <a:r>
              <a:rPr lang="fr-FR" sz="1600" dirty="0" smtClean="0"/>
              <a:t>(</a:t>
            </a:r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embedded</a:t>
            </a:r>
            <a:r>
              <a:rPr lang="fr-FR" sz="1600" dirty="0" smtClean="0"/>
              <a:t> in </a:t>
            </a:r>
            <a:r>
              <a:rPr lang="fr-FR" sz="1600" dirty="0" err="1" smtClean="0"/>
              <a:t>recurrent</a:t>
            </a:r>
            <a:r>
              <a:rPr lang="fr-FR" sz="1600" dirty="0" smtClean="0"/>
              <a:t> network)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664965" y="4172183"/>
            <a:ext cx="417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simultaneous</a:t>
            </a:r>
            <a:r>
              <a:rPr lang="fr-FR" sz="1600" dirty="0" smtClean="0"/>
              <a:t> activation of </a:t>
            </a:r>
            <a:r>
              <a:rPr lang="fr-FR" sz="1600" dirty="0" err="1" smtClean="0"/>
              <a:t>neurons</a:t>
            </a:r>
            <a:r>
              <a:rPr lang="fr-FR" sz="1600" dirty="0" smtClean="0"/>
              <a:t> in a layer -&gt; </a:t>
            </a:r>
          </a:p>
          <a:p>
            <a:r>
              <a:rPr lang="fr-FR" sz="1600" dirty="0" smtClean="0"/>
              <a:t>propagation </a:t>
            </a:r>
            <a:r>
              <a:rPr lang="fr-FR" sz="1600" dirty="0" err="1" smtClean="0"/>
              <a:t>from</a:t>
            </a:r>
            <a:r>
              <a:rPr lang="fr-FR" sz="1600" dirty="0" smtClean="0"/>
              <a:t> layer to layer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5589240"/>
            <a:ext cx="27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simulation </a:t>
            </a:r>
            <a:r>
              <a:rPr lang="fr-FR" sz="1600" i="1" dirty="0" err="1" smtClean="0"/>
              <a:t>with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noisy</a:t>
            </a:r>
            <a:r>
              <a:rPr lang="fr-FR" sz="1600" i="1" dirty="0" smtClean="0"/>
              <a:t> IF </a:t>
            </a:r>
            <a:r>
              <a:rPr lang="fr-FR" sz="1600" i="1" dirty="0" err="1" smtClean="0"/>
              <a:t>models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487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/>
          <a:srcRect l="9434" t="21336" r="11949" b="19397"/>
          <a:stretch>
            <a:fillRect/>
          </a:stretch>
        </p:blipFill>
        <p:spPr bwMode="auto">
          <a:xfrm>
            <a:off x="1308040" y="2369798"/>
            <a:ext cx="142876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41170"/>
            <a:ext cx="4143404" cy="407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4056" y="2269791"/>
            <a:ext cx="723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Connecteur droit avec flèche 17"/>
          <p:cNvCxnSpPr/>
          <p:nvPr/>
        </p:nvCxnSpPr>
        <p:spPr>
          <a:xfrm flipV="1">
            <a:off x="2451048" y="2726988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00166" y="1941170"/>
            <a:ext cx="8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layer 1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428992" y="1941170"/>
            <a:ext cx="8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layer 2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43608" y="3369930"/>
            <a:ext cx="1701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standard </a:t>
            </a:r>
            <a:r>
              <a:rPr lang="fr-FR" sz="1400" dirty="0" err="1" smtClean="0"/>
              <a:t>deviation</a:t>
            </a:r>
            <a:r>
              <a:rPr lang="fr-FR" sz="1400" dirty="0" smtClean="0"/>
              <a:t> </a:t>
            </a:r>
            <a:r>
              <a:rPr lang="fr-FR" sz="1400" dirty="0" smtClean="0">
                <a:sym typeface="Symbol"/>
              </a:rPr>
              <a:t></a:t>
            </a:r>
            <a:endParaRPr lang="fr-FR" sz="1400" dirty="0"/>
          </a:p>
        </p:txBody>
      </p:sp>
      <p:sp>
        <p:nvSpPr>
          <p:cNvPr id="26" name="Accolade ouvrante 25"/>
          <p:cNvSpPr/>
          <p:nvPr/>
        </p:nvSpPr>
        <p:spPr>
          <a:xfrm>
            <a:off x="1450916" y="2298360"/>
            <a:ext cx="142876" cy="85725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46252" y="245747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 = </a:t>
            </a:r>
            <a:r>
              <a:rPr lang="fr-FR" sz="1400" dirty="0" err="1" smtClean="0"/>
              <a:t>number</a:t>
            </a:r>
            <a:r>
              <a:rPr lang="fr-FR" sz="1400" dirty="0" smtClean="0"/>
              <a:t> of </a:t>
            </a:r>
            <a:r>
              <a:rPr lang="fr-FR" sz="1400" dirty="0" err="1" smtClean="0"/>
              <a:t>spikes</a:t>
            </a:r>
            <a:endParaRPr lang="fr-FR" sz="1400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714480" y="3227054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39736" y="6156012"/>
            <a:ext cx="25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Trajectories</a:t>
            </a:r>
            <a:r>
              <a:rPr lang="fr-FR" dirty="0" smtClean="0"/>
              <a:t> in (</a:t>
            </a:r>
            <a:r>
              <a:rPr lang="fr-FR" dirty="0" smtClean="0">
                <a:sym typeface="Symbol"/>
              </a:rPr>
              <a:t></a:t>
            </a:r>
            <a:r>
              <a:rPr lang="fr-FR" dirty="0" smtClean="0"/>
              <a:t>,a</a:t>
            </a:r>
            <a:r>
              <a:rPr lang="fr-FR" dirty="0" smtClean="0"/>
              <a:t>) </a:t>
            </a:r>
            <a:r>
              <a:rPr lang="fr-FR" dirty="0" err="1" smtClean="0"/>
              <a:t>space</a:t>
            </a:r>
            <a:endParaRPr lang="fr-FR" dirty="0"/>
          </a:p>
        </p:txBody>
      </p:sp>
      <p:sp>
        <p:nvSpPr>
          <p:cNvPr id="31" name="Ellipse 30"/>
          <p:cNvSpPr/>
          <p:nvPr/>
        </p:nvSpPr>
        <p:spPr>
          <a:xfrm>
            <a:off x="5572132" y="2084046"/>
            <a:ext cx="500066" cy="714380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3821901" y="2691269"/>
            <a:ext cx="2000264" cy="1643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357554" y="4441500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attractor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6572264" y="215548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synchronous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propagation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286512" y="458437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dissipation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1818" y="1746014"/>
            <a:ext cx="237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</a:t>
            </a:r>
            <a:r>
              <a:rPr lang="fr-FR" sz="1400" dirty="0" err="1" smtClean="0"/>
              <a:t>Diesmann</a:t>
            </a:r>
            <a:r>
              <a:rPr lang="fr-FR" sz="1400" dirty="0" smtClean="0"/>
              <a:t> et al</a:t>
            </a:r>
            <a:r>
              <a:rPr lang="fr-FR" sz="1400" dirty="0" smtClean="0"/>
              <a:t>, Nature </a:t>
            </a:r>
            <a:r>
              <a:rPr lang="fr-FR" sz="1400" dirty="0" smtClean="0"/>
              <a:t>1999)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0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6" grpId="0"/>
      <p:bldP spid="37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smtClean="0"/>
              <a:t>computation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/>
          <a:srcRect b="56175"/>
          <a:stretch/>
        </p:blipFill>
        <p:spPr bwMode="auto">
          <a:xfrm>
            <a:off x="2471738" y="1772816"/>
            <a:ext cx="42005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73465" y="3712170"/>
            <a:ext cx="618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Probability</a:t>
            </a:r>
            <a:r>
              <a:rPr lang="fr-FR" dirty="0" smtClean="0"/>
              <a:t> of </a:t>
            </a:r>
            <a:r>
              <a:rPr lang="fr-FR" dirty="0" err="1" smtClean="0"/>
              <a:t>firing</a:t>
            </a:r>
            <a:r>
              <a:rPr lang="fr-FR" dirty="0" smtClean="0"/>
              <a:t> = </a:t>
            </a:r>
            <a:r>
              <a:rPr lang="fr-FR" dirty="0" err="1" smtClean="0"/>
              <a:t>function</a:t>
            </a:r>
            <a:r>
              <a:rPr lang="fr-FR" dirty="0" smtClean="0"/>
              <a:t> of </a:t>
            </a:r>
            <a:r>
              <a:rPr lang="fr-FR" dirty="0" err="1" smtClean="0"/>
              <a:t>weighted</a:t>
            </a:r>
            <a:r>
              <a:rPr lang="fr-FR" dirty="0" smtClean="0"/>
              <a:t> </a:t>
            </a: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err="1" smtClean="0"/>
              <a:t>binary</a:t>
            </a:r>
            <a:r>
              <a:rPr lang="fr-FR" dirty="0" smtClean="0"/>
              <a:t> inputs</a:t>
            </a:r>
          </a:p>
          <a:p>
            <a:r>
              <a:rPr lang="fr-FR" dirty="0" smtClean="0"/>
              <a:t>= </a:t>
            </a:r>
            <a:r>
              <a:rPr lang="fr-FR" dirty="0" err="1" smtClean="0"/>
              <a:t>discrete</a:t>
            </a:r>
            <a:r>
              <a:rPr lang="fr-FR" dirty="0" smtClean="0"/>
              <a:t>-time </a:t>
            </a:r>
            <a:r>
              <a:rPr lang="fr-FR" dirty="0" err="1" smtClean="0"/>
              <a:t>formal</a:t>
            </a:r>
            <a:r>
              <a:rPr lang="fr-FR" dirty="0" smtClean="0"/>
              <a:t> neural network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1" y="5189859"/>
            <a:ext cx="4633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Note: </a:t>
            </a:r>
            <a:r>
              <a:rPr lang="fr-FR" dirty="0" err="1" smtClean="0"/>
              <a:t>processing</a:t>
            </a:r>
            <a:r>
              <a:rPr lang="fr-FR" dirty="0" smtClean="0"/>
              <a:t> time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membrane time constant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el-GR" dirty="0" smtClean="0"/>
              <a:t>τ</a:t>
            </a:r>
            <a:r>
              <a:rPr lang="fr-FR" dirty="0" smtClean="0"/>
              <a:t> =15 ms, transmission </a:t>
            </a:r>
            <a:r>
              <a:rPr lang="fr-FR" dirty="0" err="1" smtClean="0"/>
              <a:t>delays</a:t>
            </a:r>
            <a:r>
              <a:rPr lang="fr-FR" dirty="0" smtClean="0"/>
              <a:t> = 5 ms)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/>
          <a:srcRect t="43016" r="48256"/>
          <a:stretch/>
        </p:blipFill>
        <p:spPr bwMode="auto">
          <a:xfrm>
            <a:off x="5940152" y="4336852"/>
            <a:ext cx="2376264" cy="22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9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 smtClean="0"/>
              <a:t>Functional</a:t>
            </a:r>
            <a:r>
              <a:rPr lang="fr-FR" sz="3600" dirty="0" smtClean="0"/>
              <a:t> motivation:</a:t>
            </a:r>
            <a:br>
              <a:rPr lang="fr-FR" sz="3600" dirty="0" smtClean="0"/>
            </a:br>
            <a:r>
              <a:rPr lang="fr-FR" sz="3600" dirty="0" err="1" smtClean="0"/>
              <a:t>compositionality</a:t>
            </a:r>
            <a:r>
              <a:rPr lang="fr-FR" sz="3600" dirty="0" smtClean="0"/>
              <a:t> and the </a:t>
            </a:r>
            <a:r>
              <a:rPr lang="fr-FR" sz="3600" dirty="0" err="1" smtClean="0"/>
              <a:t>binding</a:t>
            </a:r>
            <a:r>
              <a:rPr lang="fr-FR" sz="3600" dirty="0" smtClean="0"/>
              <a:t> </a:t>
            </a:r>
            <a:r>
              <a:rPr lang="fr-FR" sz="3600" dirty="0" err="1" smtClean="0"/>
              <a:t>problem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929058" y="2811138"/>
            <a:ext cx="1285884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00034" y="1596692"/>
            <a:ext cx="9286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500166" y="2882576"/>
            <a:ext cx="1143008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9058" y="1596692"/>
            <a:ext cx="1285884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580112" y="3168328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color</a:t>
            </a:r>
            <a:r>
              <a:rPr lang="fr-FR" dirty="0" smtClean="0"/>
              <a:t> area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6248" y="3025452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square</a:t>
            </a:r>
            <a:endParaRPr lang="fr-FR" dirty="0"/>
          </a:p>
        </p:txBody>
      </p:sp>
      <p:sp>
        <p:nvSpPr>
          <p:cNvPr id="10" name="ZoneTexte 10"/>
          <p:cNvSpPr txBox="1"/>
          <p:nvPr/>
        </p:nvSpPr>
        <p:spPr>
          <a:xfrm>
            <a:off x="4286248" y="338264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disk</a:t>
            </a:r>
            <a:endParaRPr lang="fr-FR" dirty="0"/>
          </a:p>
        </p:txBody>
      </p:sp>
      <p:sp>
        <p:nvSpPr>
          <p:cNvPr id="11" name="ZoneTexte 11"/>
          <p:cNvSpPr txBox="1"/>
          <p:nvPr/>
        </p:nvSpPr>
        <p:spPr>
          <a:xfrm>
            <a:off x="4283968" y="2096758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red</a:t>
            </a:r>
            <a:endParaRPr lang="fr-FR" dirty="0"/>
          </a:p>
        </p:txBody>
      </p:sp>
      <p:sp>
        <p:nvSpPr>
          <p:cNvPr id="12" name="ZoneTexte 12"/>
          <p:cNvSpPr txBox="1"/>
          <p:nvPr/>
        </p:nvSpPr>
        <p:spPr>
          <a:xfrm>
            <a:off x="4286248" y="181100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blue</a:t>
            </a:r>
            <a:endParaRPr lang="fr-FR" dirty="0"/>
          </a:p>
        </p:txBody>
      </p:sp>
      <p:sp>
        <p:nvSpPr>
          <p:cNvPr id="13" name="ZoneTexte 13"/>
          <p:cNvSpPr txBox="1"/>
          <p:nvPr/>
        </p:nvSpPr>
        <p:spPr>
          <a:xfrm>
            <a:off x="5560059" y="1953882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shape</a:t>
            </a:r>
            <a:r>
              <a:rPr lang="fr-FR" dirty="0" smtClean="0"/>
              <a:t> area</a:t>
            </a:r>
            <a:endParaRPr lang="fr-FR" dirty="0"/>
          </a:p>
        </p:txBody>
      </p:sp>
      <p:cxnSp>
        <p:nvCxnSpPr>
          <p:cNvPr id="14" name="Connecteur droit avec flèche 16"/>
          <p:cNvCxnSpPr>
            <a:stCxn id="5" idx="3"/>
          </p:cNvCxnSpPr>
          <p:nvPr/>
        </p:nvCxnSpPr>
        <p:spPr>
          <a:xfrm>
            <a:off x="1428728" y="2025320"/>
            <a:ext cx="25003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7"/>
          <p:cNvCxnSpPr>
            <a:stCxn id="5" idx="3"/>
            <a:endCxn id="4" idx="1"/>
          </p:cNvCxnSpPr>
          <p:nvPr/>
        </p:nvCxnSpPr>
        <p:spPr>
          <a:xfrm>
            <a:off x="1428728" y="2025320"/>
            <a:ext cx="2500330" cy="1321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21"/>
          <p:cNvCxnSpPr>
            <a:stCxn id="6" idx="6"/>
            <a:endCxn id="7" idx="1"/>
          </p:cNvCxnSpPr>
          <p:nvPr/>
        </p:nvCxnSpPr>
        <p:spPr>
          <a:xfrm flipV="1">
            <a:off x="2643174" y="2132477"/>
            <a:ext cx="1285884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24"/>
          <p:cNvCxnSpPr>
            <a:stCxn id="6" idx="6"/>
            <a:endCxn id="4" idx="1"/>
          </p:cNvCxnSpPr>
          <p:nvPr/>
        </p:nvCxnSpPr>
        <p:spPr>
          <a:xfrm flipV="1">
            <a:off x="2643174" y="3346923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29058" y="5525782"/>
            <a:ext cx="1285884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643042" y="5668658"/>
            <a:ext cx="928694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29"/>
          <p:cNvSpPr/>
          <p:nvPr/>
        </p:nvSpPr>
        <p:spPr>
          <a:xfrm>
            <a:off x="428596" y="4454212"/>
            <a:ext cx="114300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929058" y="4311336"/>
            <a:ext cx="1285884" cy="10715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31"/>
          <p:cNvSpPr txBox="1"/>
          <p:nvPr/>
        </p:nvSpPr>
        <p:spPr>
          <a:xfrm>
            <a:off x="5824367" y="5882972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color</a:t>
            </a:r>
            <a:r>
              <a:rPr lang="fr-FR" dirty="0"/>
              <a:t> area</a:t>
            </a:r>
            <a:endParaRPr lang="fr-FR" dirty="0"/>
          </a:p>
        </p:txBody>
      </p:sp>
      <p:sp>
        <p:nvSpPr>
          <p:cNvPr id="23" name="ZoneTexte 32"/>
          <p:cNvSpPr txBox="1"/>
          <p:nvPr/>
        </p:nvSpPr>
        <p:spPr>
          <a:xfrm>
            <a:off x="4286248" y="5740096"/>
            <a:ext cx="821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square</a:t>
            </a:r>
            <a:endParaRPr lang="fr-FR" dirty="0"/>
          </a:p>
        </p:txBody>
      </p:sp>
      <p:sp>
        <p:nvSpPr>
          <p:cNvPr id="24" name="ZoneTexte 33"/>
          <p:cNvSpPr txBox="1"/>
          <p:nvPr/>
        </p:nvSpPr>
        <p:spPr>
          <a:xfrm>
            <a:off x="4378683" y="60972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disk</a:t>
            </a:r>
            <a:endParaRPr lang="fr-FR" dirty="0"/>
          </a:p>
        </p:txBody>
      </p:sp>
      <p:sp>
        <p:nvSpPr>
          <p:cNvPr id="25" name="ZoneTexte 34"/>
          <p:cNvSpPr txBox="1"/>
          <p:nvPr/>
        </p:nvSpPr>
        <p:spPr>
          <a:xfrm>
            <a:off x="4283968" y="4811402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red</a:t>
            </a:r>
            <a:endParaRPr lang="fr-FR" dirty="0"/>
          </a:p>
        </p:txBody>
      </p:sp>
      <p:sp>
        <p:nvSpPr>
          <p:cNvPr id="26" name="ZoneTexte 35"/>
          <p:cNvSpPr txBox="1"/>
          <p:nvPr/>
        </p:nvSpPr>
        <p:spPr>
          <a:xfrm>
            <a:off x="4286248" y="452565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blue</a:t>
            </a:r>
            <a:endParaRPr lang="fr-FR" dirty="0"/>
          </a:p>
        </p:txBody>
      </p:sp>
      <p:sp>
        <p:nvSpPr>
          <p:cNvPr id="27" name="ZoneTexte 36"/>
          <p:cNvSpPr txBox="1"/>
          <p:nvPr/>
        </p:nvSpPr>
        <p:spPr>
          <a:xfrm>
            <a:off x="5796136" y="4668526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shape</a:t>
            </a:r>
            <a:r>
              <a:rPr lang="fr-FR" dirty="0"/>
              <a:t> area</a:t>
            </a:r>
            <a:endParaRPr lang="fr-FR" dirty="0"/>
          </a:p>
        </p:txBody>
      </p:sp>
      <p:cxnSp>
        <p:nvCxnSpPr>
          <p:cNvPr id="28" name="Connecteur droit avec flèche 37"/>
          <p:cNvCxnSpPr>
            <a:stCxn id="19" idx="3"/>
            <a:endCxn id="21" idx="1"/>
          </p:cNvCxnSpPr>
          <p:nvPr/>
        </p:nvCxnSpPr>
        <p:spPr>
          <a:xfrm flipV="1">
            <a:off x="2571736" y="4847121"/>
            <a:ext cx="1357322" cy="1250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38"/>
          <p:cNvCxnSpPr>
            <a:stCxn id="19" idx="3"/>
            <a:endCxn id="18" idx="1"/>
          </p:cNvCxnSpPr>
          <p:nvPr/>
        </p:nvCxnSpPr>
        <p:spPr>
          <a:xfrm flipV="1">
            <a:off x="2571736" y="6061567"/>
            <a:ext cx="1357322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39"/>
          <p:cNvCxnSpPr>
            <a:stCxn id="20" idx="6"/>
            <a:endCxn id="21" idx="1"/>
          </p:cNvCxnSpPr>
          <p:nvPr/>
        </p:nvCxnSpPr>
        <p:spPr>
          <a:xfrm flipV="1">
            <a:off x="1571604" y="4847121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40"/>
          <p:cNvCxnSpPr>
            <a:stCxn id="20" idx="6"/>
            <a:endCxn id="18" idx="1"/>
          </p:cNvCxnSpPr>
          <p:nvPr/>
        </p:nvCxnSpPr>
        <p:spPr>
          <a:xfrm>
            <a:off x="1571604" y="4989997"/>
            <a:ext cx="2357454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50"/>
          <p:cNvSpPr txBox="1"/>
          <p:nvPr/>
        </p:nvSpPr>
        <p:spPr>
          <a:xfrm>
            <a:off x="7500958" y="4597088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fr-FR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4038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Binding</a:t>
            </a:r>
            <a:r>
              <a:rPr lang="fr-FR" dirty="0" smtClean="0"/>
              <a:t> by oscillations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</a:t>
            </a:r>
            <a:r>
              <a:rPr lang="fr-FR" sz="2400" dirty="0" smtClean="0"/>
              <a:t>amma o</a:t>
            </a:r>
            <a:r>
              <a:rPr lang="fr-FR" sz="2400" dirty="0" smtClean="0"/>
              <a:t>scillations </a:t>
            </a:r>
            <a:r>
              <a:rPr lang="fr-FR" sz="2400" dirty="0" smtClean="0"/>
              <a:t>gamma </a:t>
            </a:r>
            <a:r>
              <a:rPr lang="fr-FR" sz="2400" dirty="0" smtClean="0"/>
              <a:t>in cortex </a:t>
            </a:r>
            <a:r>
              <a:rPr lang="fr-FR" sz="2400" dirty="0" smtClean="0"/>
              <a:t>(</a:t>
            </a:r>
            <a:r>
              <a:rPr lang="fr-FR" sz="2400" dirty="0" smtClean="0">
                <a:sym typeface="Symbol"/>
              </a:rPr>
              <a:t></a:t>
            </a:r>
            <a:r>
              <a:rPr lang="fr-FR" sz="2400" dirty="0" smtClean="0"/>
              <a:t>50 Hz)</a:t>
            </a:r>
          </a:p>
          <a:p>
            <a:r>
              <a:rPr lang="fr-FR" sz="2400" dirty="0" err="1" smtClean="0"/>
              <a:t>Hypothesis</a:t>
            </a:r>
            <a:r>
              <a:rPr lang="fr-FR" sz="2400" dirty="0" smtClean="0"/>
              <a:t>: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are </a:t>
            </a:r>
            <a:r>
              <a:rPr lang="fr-FR" sz="2400" dirty="0" err="1" smtClean="0"/>
              <a:t>encoded</a:t>
            </a:r>
            <a:r>
              <a:rPr lang="fr-FR" sz="2400" dirty="0" smtClean="0"/>
              <a:t> by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period</a:t>
            </a:r>
            <a:r>
              <a:rPr lang="fr-FR" sz="2400" dirty="0" smtClean="0"/>
              <a:t> of an oscillation</a:t>
            </a:r>
            <a:endParaRPr lang="fr-FR" sz="2400" dirty="0"/>
          </a:p>
        </p:txBody>
      </p:sp>
      <p:sp>
        <p:nvSpPr>
          <p:cNvPr id="4" name="Forme libre 3"/>
          <p:cNvSpPr/>
          <p:nvPr/>
        </p:nvSpPr>
        <p:spPr>
          <a:xfrm>
            <a:off x="2285984" y="3446100"/>
            <a:ext cx="4294094" cy="327130"/>
          </a:xfrm>
          <a:custGeom>
            <a:avLst/>
            <a:gdLst>
              <a:gd name="connsiteX0" fmla="*/ 0 w 4294094"/>
              <a:gd name="connsiteY0" fmla="*/ 327130 h 327130"/>
              <a:gd name="connsiteX1" fmla="*/ 134470 w 4294094"/>
              <a:gd name="connsiteY1" fmla="*/ 13365 h 327130"/>
              <a:gd name="connsiteX2" fmla="*/ 215153 w 4294094"/>
              <a:gd name="connsiteY2" fmla="*/ 22330 h 327130"/>
              <a:gd name="connsiteX3" fmla="*/ 277906 w 4294094"/>
              <a:gd name="connsiteY3" fmla="*/ 103012 h 327130"/>
              <a:gd name="connsiteX4" fmla="*/ 340659 w 4294094"/>
              <a:gd name="connsiteY4" fmla="*/ 201624 h 327130"/>
              <a:gd name="connsiteX5" fmla="*/ 403412 w 4294094"/>
              <a:gd name="connsiteY5" fmla="*/ 264377 h 327130"/>
              <a:gd name="connsiteX6" fmla="*/ 430306 w 4294094"/>
              <a:gd name="connsiteY6" fmla="*/ 291271 h 327130"/>
              <a:gd name="connsiteX7" fmla="*/ 537882 w 4294094"/>
              <a:gd name="connsiteY7" fmla="*/ 237483 h 327130"/>
              <a:gd name="connsiteX8" fmla="*/ 609600 w 4294094"/>
              <a:gd name="connsiteY8" fmla="*/ 156800 h 327130"/>
              <a:gd name="connsiteX9" fmla="*/ 645459 w 4294094"/>
              <a:gd name="connsiteY9" fmla="*/ 103012 h 327130"/>
              <a:gd name="connsiteX10" fmla="*/ 699247 w 4294094"/>
              <a:gd name="connsiteY10" fmla="*/ 58189 h 327130"/>
              <a:gd name="connsiteX11" fmla="*/ 762000 w 4294094"/>
              <a:gd name="connsiteY11" fmla="*/ 4400 h 327130"/>
              <a:gd name="connsiteX12" fmla="*/ 842682 w 4294094"/>
              <a:gd name="connsiteY12" fmla="*/ 76118 h 327130"/>
              <a:gd name="connsiteX13" fmla="*/ 878541 w 4294094"/>
              <a:gd name="connsiteY13" fmla="*/ 103012 h 327130"/>
              <a:gd name="connsiteX14" fmla="*/ 914400 w 4294094"/>
              <a:gd name="connsiteY14" fmla="*/ 138871 h 327130"/>
              <a:gd name="connsiteX15" fmla="*/ 950259 w 4294094"/>
              <a:gd name="connsiteY15" fmla="*/ 165765 h 327130"/>
              <a:gd name="connsiteX16" fmla="*/ 977153 w 4294094"/>
              <a:gd name="connsiteY16" fmla="*/ 192659 h 327130"/>
              <a:gd name="connsiteX17" fmla="*/ 1030941 w 4294094"/>
              <a:gd name="connsiteY17" fmla="*/ 246448 h 327130"/>
              <a:gd name="connsiteX18" fmla="*/ 1066800 w 4294094"/>
              <a:gd name="connsiteY18" fmla="*/ 255412 h 327130"/>
              <a:gd name="connsiteX19" fmla="*/ 1120588 w 4294094"/>
              <a:gd name="connsiteY19" fmla="*/ 273342 h 327130"/>
              <a:gd name="connsiteX20" fmla="*/ 1192306 w 4294094"/>
              <a:gd name="connsiteY20" fmla="*/ 246448 h 327130"/>
              <a:gd name="connsiteX21" fmla="*/ 1255059 w 4294094"/>
              <a:gd name="connsiteY21" fmla="*/ 183695 h 327130"/>
              <a:gd name="connsiteX22" fmla="*/ 1272988 w 4294094"/>
              <a:gd name="connsiteY22" fmla="*/ 156800 h 327130"/>
              <a:gd name="connsiteX23" fmla="*/ 1317812 w 4294094"/>
              <a:gd name="connsiteY23" fmla="*/ 129906 h 327130"/>
              <a:gd name="connsiteX24" fmla="*/ 1335741 w 4294094"/>
              <a:gd name="connsiteY24" fmla="*/ 94048 h 327130"/>
              <a:gd name="connsiteX25" fmla="*/ 1362635 w 4294094"/>
              <a:gd name="connsiteY25" fmla="*/ 67153 h 327130"/>
              <a:gd name="connsiteX26" fmla="*/ 1389529 w 4294094"/>
              <a:gd name="connsiteY26" fmla="*/ 58189 h 327130"/>
              <a:gd name="connsiteX27" fmla="*/ 1479176 w 4294094"/>
              <a:gd name="connsiteY27" fmla="*/ 40259 h 327130"/>
              <a:gd name="connsiteX28" fmla="*/ 1577788 w 4294094"/>
              <a:gd name="connsiteY28" fmla="*/ 67153 h 327130"/>
              <a:gd name="connsiteX29" fmla="*/ 1622612 w 4294094"/>
              <a:gd name="connsiteY29" fmla="*/ 120942 h 327130"/>
              <a:gd name="connsiteX30" fmla="*/ 1676400 w 4294094"/>
              <a:gd name="connsiteY30" fmla="*/ 183695 h 327130"/>
              <a:gd name="connsiteX31" fmla="*/ 1694329 w 4294094"/>
              <a:gd name="connsiteY31" fmla="*/ 210589 h 327130"/>
              <a:gd name="connsiteX32" fmla="*/ 1721223 w 4294094"/>
              <a:gd name="connsiteY32" fmla="*/ 228518 h 327130"/>
              <a:gd name="connsiteX33" fmla="*/ 1766047 w 4294094"/>
              <a:gd name="connsiteY33" fmla="*/ 255412 h 327130"/>
              <a:gd name="connsiteX34" fmla="*/ 1837765 w 4294094"/>
              <a:gd name="connsiteY34" fmla="*/ 237483 h 327130"/>
              <a:gd name="connsiteX35" fmla="*/ 1855694 w 4294094"/>
              <a:gd name="connsiteY35" fmla="*/ 219553 h 327130"/>
              <a:gd name="connsiteX36" fmla="*/ 1891553 w 4294094"/>
              <a:gd name="connsiteY36" fmla="*/ 165765 h 327130"/>
              <a:gd name="connsiteX37" fmla="*/ 1972235 w 4294094"/>
              <a:gd name="connsiteY37" fmla="*/ 85083 h 327130"/>
              <a:gd name="connsiteX38" fmla="*/ 2017059 w 4294094"/>
              <a:gd name="connsiteY38" fmla="*/ 31295 h 327130"/>
              <a:gd name="connsiteX39" fmla="*/ 2124635 w 4294094"/>
              <a:gd name="connsiteY39" fmla="*/ 4400 h 327130"/>
              <a:gd name="connsiteX40" fmla="*/ 2196353 w 4294094"/>
              <a:gd name="connsiteY40" fmla="*/ 13365 h 327130"/>
              <a:gd name="connsiteX41" fmla="*/ 2294965 w 4294094"/>
              <a:gd name="connsiteY41" fmla="*/ 103012 h 327130"/>
              <a:gd name="connsiteX42" fmla="*/ 2321859 w 4294094"/>
              <a:gd name="connsiteY42" fmla="*/ 120942 h 327130"/>
              <a:gd name="connsiteX43" fmla="*/ 2429435 w 4294094"/>
              <a:gd name="connsiteY43" fmla="*/ 264377 h 327130"/>
              <a:gd name="connsiteX44" fmla="*/ 2483223 w 4294094"/>
              <a:gd name="connsiteY44" fmla="*/ 282306 h 327130"/>
              <a:gd name="connsiteX45" fmla="*/ 2519082 w 4294094"/>
              <a:gd name="connsiteY45" fmla="*/ 273342 h 327130"/>
              <a:gd name="connsiteX46" fmla="*/ 2545976 w 4294094"/>
              <a:gd name="connsiteY46" fmla="*/ 255412 h 327130"/>
              <a:gd name="connsiteX47" fmla="*/ 2581835 w 4294094"/>
              <a:gd name="connsiteY47" fmla="*/ 237483 h 327130"/>
              <a:gd name="connsiteX48" fmla="*/ 2617694 w 4294094"/>
              <a:gd name="connsiteY48" fmla="*/ 201624 h 327130"/>
              <a:gd name="connsiteX49" fmla="*/ 2716306 w 4294094"/>
              <a:gd name="connsiteY49" fmla="*/ 76118 h 327130"/>
              <a:gd name="connsiteX50" fmla="*/ 2770094 w 4294094"/>
              <a:gd name="connsiteY50" fmla="*/ 49224 h 327130"/>
              <a:gd name="connsiteX51" fmla="*/ 2805953 w 4294094"/>
              <a:gd name="connsiteY51" fmla="*/ 40259 h 327130"/>
              <a:gd name="connsiteX52" fmla="*/ 2904565 w 4294094"/>
              <a:gd name="connsiteY52" fmla="*/ 67153 h 327130"/>
              <a:gd name="connsiteX53" fmla="*/ 2922494 w 4294094"/>
              <a:gd name="connsiteY53" fmla="*/ 85083 h 327130"/>
              <a:gd name="connsiteX54" fmla="*/ 3039035 w 4294094"/>
              <a:gd name="connsiteY54" fmla="*/ 192659 h 327130"/>
              <a:gd name="connsiteX55" fmla="*/ 3110753 w 4294094"/>
              <a:gd name="connsiteY55" fmla="*/ 255412 h 327130"/>
              <a:gd name="connsiteX56" fmla="*/ 3137647 w 4294094"/>
              <a:gd name="connsiteY56" fmla="*/ 291271 h 327130"/>
              <a:gd name="connsiteX57" fmla="*/ 3173506 w 4294094"/>
              <a:gd name="connsiteY57" fmla="*/ 300236 h 327130"/>
              <a:gd name="connsiteX58" fmla="*/ 3245223 w 4294094"/>
              <a:gd name="connsiteY58" fmla="*/ 309200 h 327130"/>
              <a:gd name="connsiteX59" fmla="*/ 3299012 w 4294094"/>
              <a:gd name="connsiteY59" fmla="*/ 300236 h 327130"/>
              <a:gd name="connsiteX60" fmla="*/ 3370729 w 4294094"/>
              <a:gd name="connsiteY60" fmla="*/ 264377 h 327130"/>
              <a:gd name="connsiteX61" fmla="*/ 3433482 w 4294094"/>
              <a:gd name="connsiteY61" fmla="*/ 201624 h 327130"/>
              <a:gd name="connsiteX62" fmla="*/ 3567953 w 4294094"/>
              <a:gd name="connsiteY62" fmla="*/ 85083 h 327130"/>
              <a:gd name="connsiteX63" fmla="*/ 3594847 w 4294094"/>
              <a:gd name="connsiteY63" fmla="*/ 67153 h 327130"/>
              <a:gd name="connsiteX64" fmla="*/ 3693459 w 4294094"/>
              <a:gd name="connsiteY64" fmla="*/ 40259 h 327130"/>
              <a:gd name="connsiteX65" fmla="*/ 3756212 w 4294094"/>
              <a:gd name="connsiteY65" fmla="*/ 58189 h 327130"/>
              <a:gd name="connsiteX66" fmla="*/ 3872753 w 4294094"/>
              <a:gd name="connsiteY66" fmla="*/ 85083 h 327130"/>
              <a:gd name="connsiteX67" fmla="*/ 3962400 w 4294094"/>
              <a:gd name="connsiteY67" fmla="*/ 165765 h 327130"/>
              <a:gd name="connsiteX68" fmla="*/ 4007223 w 4294094"/>
              <a:gd name="connsiteY68" fmla="*/ 192659 h 327130"/>
              <a:gd name="connsiteX69" fmla="*/ 4052047 w 4294094"/>
              <a:gd name="connsiteY69" fmla="*/ 237483 h 327130"/>
              <a:gd name="connsiteX70" fmla="*/ 4087906 w 4294094"/>
              <a:gd name="connsiteY70" fmla="*/ 273342 h 327130"/>
              <a:gd name="connsiteX71" fmla="*/ 4123765 w 4294094"/>
              <a:gd name="connsiteY71" fmla="*/ 291271 h 327130"/>
              <a:gd name="connsiteX72" fmla="*/ 4222376 w 4294094"/>
              <a:gd name="connsiteY72" fmla="*/ 282306 h 327130"/>
              <a:gd name="connsiteX73" fmla="*/ 4249270 w 4294094"/>
              <a:gd name="connsiteY73" fmla="*/ 273342 h 327130"/>
              <a:gd name="connsiteX74" fmla="*/ 4267200 w 4294094"/>
              <a:gd name="connsiteY74" fmla="*/ 246448 h 327130"/>
              <a:gd name="connsiteX75" fmla="*/ 4294094 w 4294094"/>
              <a:gd name="connsiteY75" fmla="*/ 219553 h 3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94094" h="327130">
                <a:moveTo>
                  <a:pt x="0" y="327130"/>
                </a:moveTo>
                <a:cubicBezTo>
                  <a:pt x="111258" y="21169"/>
                  <a:pt x="20271" y="89501"/>
                  <a:pt x="134470" y="13365"/>
                </a:cubicBezTo>
                <a:cubicBezTo>
                  <a:pt x="161364" y="16353"/>
                  <a:pt x="192206" y="7988"/>
                  <a:pt x="215153" y="22330"/>
                </a:cubicBezTo>
                <a:cubicBezTo>
                  <a:pt x="244045" y="40388"/>
                  <a:pt x="277906" y="103012"/>
                  <a:pt x="277906" y="103012"/>
                </a:cubicBezTo>
                <a:cubicBezTo>
                  <a:pt x="310415" y="184288"/>
                  <a:pt x="276958" y="114035"/>
                  <a:pt x="340659" y="201624"/>
                </a:cubicBezTo>
                <a:cubicBezTo>
                  <a:pt x="385686" y="263536"/>
                  <a:pt x="343334" y="234339"/>
                  <a:pt x="403412" y="264377"/>
                </a:cubicBezTo>
                <a:cubicBezTo>
                  <a:pt x="412377" y="273342"/>
                  <a:pt x="417680" y="290123"/>
                  <a:pt x="430306" y="291271"/>
                </a:cubicBezTo>
                <a:cubicBezTo>
                  <a:pt x="487328" y="296455"/>
                  <a:pt x="505930" y="272098"/>
                  <a:pt x="537882" y="237483"/>
                </a:cubicBezTo>
                <a:cubicBezTo>
                  <a:pt x="562289" y="211042"/>
                  <a:pt x="587121" y="184898"/>
                  <a:pt x="609600" y="156800"/>
                </a:cubicBezTo>
                <a:cubicBezTo>
                  <a:pt x="623061" y="139974"/>
                  <a:pt x="628905" y="116807"/>
                  <a:pt x="645459" y="103012"/>
                </a:cubicBezTo>
                <a:cubicBezTo>
                  <a:pt x="663388" y="88071"/>
                  <a:pt x="682744" y="74692"/>
                  <a:pt x="699247" y="58189"/>
                </a:cubicBezTo>
                <a:cubicBezTo>
                  <a:pt x="757436" y="0"/>
                  <a:pt x="691958" y="39422"/>
                  <a:pt x="762000" y="4400"/>
                </a:cubicBezTo>
                <a:cubicBezTo>
                  <a:pt x="849837" y="57104"/>
                  <a:pt x="766721" y="158"/>
                  <a:pt x="842682" y="76118"/>
                </a:cubicBezTo>
                <a:cubicBezTo>
                  <a:pt x="853247" y="86683"/>
                  <a:pt x="867297" y="93173"/>
                  <a:pt x="878541" y="103012"/>
                </a:cubicBezTo>
                <a:cubicBezTo>
                  <a:pt x="891263" y="114143"/>
                  <a:pt x="901678" y="127740"/>
                  <a:pt x="914400" y="138871"/>
                </a:cubicBezTo>
                <a:cubicBezTo>
                  <a:pt x="925644" y="148710"/>
                  <a:pt x="938915" y="156041"/>
                  <a:pt x="950259" y="165765"/>
                </a:cubicBezTo>
                <a:cubicBezTo>
                  <a:pt x="959885" y="174016"/>
                  <a:pt x="969037" y="182919"/>
                  <a:pt x="977153" y="192659"/>
                </a:cubicBezTo>
                <a:cubicBezTo>
                  <a:pt x="1003151" y="223857"/>
                  <a:pt x="986767" y="224361"/>
                  <a:pt x="1030941" y="246448"/>
                </a:cubicBezTo>
                <a:cubicBezTo>
                  <a:pt x="1041961" y="251958"/>
                  <a:pt x="1054999" y="251872"/>
                  <a:pt x="1066800" y="255412"/>
                </a:cubicBezTo>
                <a:cubicBezTo>
                  <a:pt x="1084902" y="260843"/>
                  <a:pt x="1102659" y="267365"/>
                  <a:pt x="1120588" y="273342"/>
                </a:cubicBezTo>
                <a:cubicBezTo>
                  <a:pt x="1144494" y="264377"/>
                  <a:pt x="1171062" y="260610"/>
                  <a:pt x="1192306" y="246448"/>
                </a:cubicBezTo>
                <a:cubicBezTo>
                  <a:pt x="1216920" y="230039"/>
                  <a:pt x="1238650" y="208309"/>
                  <a:pt x="1255059" y="183695"/>
                </a:cubicBezTo>
                <a:cubicBezTo>
                  <a:pt x="1261035" y="174730"/>
                  <a:pt x="1264808" y="163812"/>
                  <a:pt x="1272988" y="156800"/>
                </a:cubicBezTo>
                <a:cubicBezTo>
                  <a:pt x="1286217" y="145460"/>
                  <a:pt x="1302871" y="138871"/>
                  <a:pt x="1317812" y="129906"/>
                </a:cubicBezTo>
                <a:cubicBezTo>
                  <a:pt x="1323788" y="117953"/>
                  <a:pt x="1327974" y="104922"/>
                  <a:pt x="1335741" y="94048"/>
                </a:cubicBezTo>
                <a:cubicBezTo>
                  <a:pt x="1343110" y="83731"/>
                  <a:pt x="1352086" y="74186"/>
                  <a:pt x="1362635" y="67153"/>
                </a:cubicBezTo>
                <a:cubicBezTo>
                  <a:pt x="1370497" y="61911"/>
                  <a:pt x="1380321" y="60314"/>
                  <a:pt x="1389529" y="58189"/>
                </a:cubicBezTo>
                <a:cubicBezTo>
                  <a:pt x="1419223" y="51337"/>
                  <a:pt x="1449294" y="46236"/>
                  <a:pt x="1479176" y="40259"/>
                </a:cubicBezTo>
                <a:cubicBezTo>
                  <a:pt x="1522688" y="46475"/>
                  <a:pt x="1543566" y="42708"/>
                  <a:pt x="1577788" y="67153"/>
                </a:cubicBezTo>
                <a:cubicBezTo>
                  <a:pt x="1602201" y="84591"/>
                  <a:pt x="1606232" y="98011"/>
                  <a:pt x="1622612" y="120942"/>
                </a:cubicBezTo>
                <a:cubicBezTo>
                  <a:pt x="1689768" y="214958"/>
                  <a:pt x="1611232" y="105491"/>
                  <a:pt x="1676400" y="183695"/>
                </a:cubicBezTo>
                <a:cubicBezTo>
                  <a:pt x="1683297" y="191972"/>
                  <a:pt x="1686711" y="202971"/>
                  <a:pt x="1694329" y="210589"/>
                </a:cubicBezTo>
                <a:cubicBezTo>
                  <a:pt x="1701947" y="218207"/>
                  <a:pt x="1712810" y="221787"/>
                  <a:pt x="1721223" y="228518"/>
                </a:cubicBezTo>
                <a:cubicBezTo>
                  <a:pt x="1756383" y="256645"/>
                  <a:pt x="1719342" y="239845"/>
                  <a:pt x="1766047" y="255412"/>
                </a:cubicBezTo>
                <a:cubicBezTo>
                  <a:pt x="1789953" y="249436"/>
                  <a:pt x="1814886" y="246635"/>
                  <a:pt x="1837765" y="237483"/>
                </a:cubicBezTo>
                <a:cubicBezTo>
                  <a:pt x="1845613" y="234344"/>
                  <a:pt x="1850623" y="226315"/>
                  <a:pt x="1855694" y="219553"/>
                </a:cubicBezTo>
                <a:cubicBezTo>
                  <a:pt x="1868623" y="202314"/>
                  <a:pt x="1878624" y="183004"/>
                  <a:pt x="1891553" y="165765"/>
                </a:cubicBezTo>
                <a:cubicBezTo>
                  <a:pt x="1988072" y="37072"/>
                  <a:pt x="1890733" y="166585"/>
                  <a:pt x="1972235" y="85083"/>
                </a:cubicBezTo>
                <a:cubicBezTo>
                  <a:pt x="1973012" y="84306"/>
                  <a:pt x="2006206" y="36118"/>
                  <a:pt x="2017059" y="31295"/>
                </a:cubicBezTo>
                <a:cubicBezTo>
                  <a:pt x="2044202" y="19232"/>
                  <a:pt x="2093682" y="10591"/>
                  <a:pt x="2124635" y="4400"/>
                </a:cubicBezTo>
                <a:cubicBezTo>
                  <a:pt x="2148541" y="7388"/>
                  <a:pt x="2173665" y="5262"/>
                  <a:pt x="2196353" y="13365"/>
                </a:cubicBezTo>
                <a:cubicBezTo>
                  <a:pt x="2251148" y="32935"/>
                  <a:pt x="2256288" y="64335"/>
                  <a:pt x="2294965" y="103012"/>
                </a:cubicBezTo>
                <a:cubicBezTo>
                  <a:pt x="2302584" y="110631"/>
                  <a:pt x="2312894" y="114965"/>
                  <a:pt x="2321859" y="120942"/>
                </a:cubicBezTo>
                <a:cubicBezTo>
                  <a:pt x="2341099" y="155574"/>
                  <a:pt x="2383340" y="249012"/>
                  <a:pt x="2429435" y="264377"/>
                </a:cubicBezTo>
                <a:lnTo>
                  <a:pt x="2483223" y="282306"/>
                </a:lnTo>
                <a:cubicBezTo>
                  <a:pt x="2495176" y="279318"/>
                  <a:pt x="2507757" y="278195"/>
                  <a:pt x="2519082" y="273342"/>
                </a:cubicBezTo>
                <a:cubicBezTo>
                  <a:pt x="2528985" y="269098"/>
                  <a:pt x="2536621" y="260758"/>
                  <a:pt x="2545976" y="255412"/>
                </a:cubicBezTo>
                <a:cubicBezTo>
                  <a:pt x="2557579" y="248782"/>
                  <a:pt x="2569882" y="243459"/>
                  <a:pt x="2581835" y="237483"/>
                </a:cubicBezTo>
                <a:cubicBezTo>
                  <a:pt x="2593788" y="225530"/>
                  <a:pt x="2606872" y="214610"/>
                  <a:pt x="2617694" y="201624"/>
                </a:cubicBezTo>
                <a:cubicBezTo>
                  <a:pt x="2651754" y="160752"/>
                  <a:pt x="2665832" y="92943"/>
                  <a:pt x="2716306" y="76118"/>
                </a:cubicBezTo>
                <a:cubicBezTo>
                  <a:pt x="2829639" y="38339"/>
                  <a:pt x="2648436" y="101363"/>
                  <a:pt x="2770094" y="49224"/>
                </a:cubicBezTo>
                <a:cubicBezTo>
                  <a:pt x="2781419" y="44371"/>
                  <a:pt x="2794000" y="43247"/>
                  <a:pt x="2805953" y="40259"/>
                </a:cubicBezTo>
                <a:cubicBezTo>
                  <a:pt x="2838824" y="49224"/>
                  <a:pt x="2872765" y="54922"/>
                  <a:pt x="2904565" y="67153"/>
                </a:cubicBezTo>
                <a:cubicBezTo>
                  <a:pt x="2912454" y="70187"/>
                  <a:pt x="2916001" y="79672"/>
                  <a:pt x="2922494" y="85083"/>
                </a:cubicBezTo>
                <a:cubicBezTo>
                  <a:pt x="2980533" y="133449"/>
                  <a:pt x="2968783" y="104843"/>
                  <a:pt x="3039035" y="192659"/>
                </a:cubicBezTo>
                <a:cubicBezTo>
                  <a:pt x="3083242" y="247918"/>
                  <a:pt x="3057780" y="228926"/>
                  <a:pt x="3110753" y="255412"/>
                </a:cubicBezTo>
                <a:cubicBezTo>
                  <a:pt x="3119718" y="267365"/>
                  <a:pt x="3125489" y="282587"/>
                  <a:pt x="3137647" y="291271"/>
                </a:cubicBezTo>
                <a:cubicBezTo>
                  <a:pt x="3147673" y="298432"/>
                  <a:pt x="3161353" y="298210"/>
                  <a:pt x="3173506" y="300236"/>
                </a:cubicBezTo>
                <a:cubicBezTo>
                  <a:pt x="3197270" y="304197"/>
                  <a:pt x="3221317" y="306212"/>
                  <a:pt x="3245223" y="309200"/>
                </a:cubicBezTo>
                <a:cubicBezTo>
                  <a:pt x="3263153" y="306212"/>
                  <a:pt x="3281476" y="305019"/>
                  <a:pt x="3299012" y="300236"/>
                </a:cubicBezTo>
                <a:cubicBezTo>
                  <a:pt x="3336122" y="290115"/>
                  <a:pt x="3342307" y="283325"/>
                  <a:pt x="3370729" y="264377"/>
                </a:cubicBezTo>
                <a:cubicBezTo>
                  <a:pt x="3423138" y="194498"/>
                  <a:pt x="3369120" y="259550"/>
                  <a:pt x="3433482" y="201624"/>
                </a:cubicBezTo>
                <a:cubicBezTo>
                  <a:pt x="3509064" y="133600"/>
                  <a:pt x="3470343" y="150159"/>
                  <a:pt x="3567953" y="85083"/>
                </a:cubicBezTo>
                <a:cubicBezTo>
                  <a:pt x="3576918" y="79106"/>
                  <a:pt x="3585001" y="71529"/>
                  <a:pt x="3594847" y="67153"/>
                </a:cubicBezTo>
                <a:cubicBezTo>
                  <a:pt x="3632068" y="50610"/>
                  <a:pt x="3655115" y="47928"/>
                  <a:pt x="3693459" y="40259"/>
                </a:cubicBezTo>
                <a:cubicBezTo>
                  <a:pt x="3714377" y="46236"/>
                  <a:pt x="3734830" y="54180"/>
                  <a:pt x="3756212" y="58189"/>
                </a:cubicBezTo>
                <a:cubicBezTo>
                  <a:pt x="3816727" y="69536"/>
                  <a:pt x="3829211" y="54603"/>
                  <a:pt x="3872753" y="85083"/>
                </a:cubicBezTo>
                <a:cubicBezTo>
                  <a:pt x="4031609" y="196283"/>
                  <a:pt x="3843343" y="73165"/>
                  <a:pt x="3962400" y="165765"/>
                </a:cubicBezTo>
                <a:cubicBezTo>
                  <a:pt x="3976154" y="176462"/>
                  <a:pt x="3993617" y="181774"/>
                  <a:pt x="4007223" y="192659"/>
                </a:cubicBezTo>
                <a:cubicBezTo>
                  <a:pt x="4023723" y="205859"/>
                  <a:pt x="4037106" y="222542"/>
                  <a:pt x="4052047" y="237483"/>
                </a:cubicBezTo>
                <a:cubicBezTo>
                  <a:pt x="4064000" y="249436"/>
                  <a:pt x="4072786" y="265782"/>
                  <a:pt x="4087906" y="273342"/>
                </a:cubicBezTo>
                <a:lnTo>
                  <a:pt x="4123765" y="291271"/>
                </a:lnTo>
                <a:cubicBezTo>
                  <a:pt x="4156635" y="288283"/>
                  <a:pt x="4189702" y="286974"/>
                  <a:pt x="4222376" y="282306"/>
                </a:cubicBezTo>
                <a:cubicBezTo>
                  <a:pt x="4231731" y="280970"/>
                  <a:pt x="4241891" y="279245"/>
                  <a:pt x="4249270" y="273342"/>
                </a:cubicBezTo>
                <a:cubicBezTo>
                  <a:pt x="4257683" y="266611"/>
                  <a:pt x="4260469" y="254861"/>
                  <a:pt x="4267200" y="246448"/>
                </a:cubicBezTo>
                <a:cubicBezTo>
                  <a:pt x="4267205" y="246442"/>
                  <a:pt x="4289609" y="224038"/>
                  <a:pt x="4294094" y="21955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5720" y="3803290"/>
            <a:ext cx="7858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5720" y="4803422"/>
            <a:ext cx="785818" cy="78581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75533" y="4719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carré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1604" y="50055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rond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00166" y="43033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rouge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71604" y="40176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rot="5400000">
            <a:off x="2393141" y="4196199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>
            <a:off x="2393935" y="4909785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>
            <a:off x="3534561" y="4195405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3535355" y="4908991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5400000">
            <a:off x="5820577" y="4195405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5821371" y="4908991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891619" y="4481157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5400000">
            <a:off x="2892413" y="5194743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4963321" y="4409719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4964115" y="5195537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12474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work</a:t>
            </a:r>
            <a:r>
              <a:rPr lang="fr-FR" i="1" dirty="0" smtClean="0"/>
              <a:t> by Wolf Singer.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6026835"/>
            <a:ext cx="323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time as a </a:t>
            </a:r>
            <a:r>
              <a:rPr lang="fr-FR" sz="2000" i="1" u="sng" dirty="0" smtClean="0"/>
              <a:t>signature</a:t>
            </a:r>
            <a:r>
              <a:rPr lang="fr-FR" sz="2000" i="1" dirty="0" smtClean="0"/>
              <a:t> of </a:t>
            </a:r>
            <a:r>
              <a:rPr lang="fr-FR" sz="2000" i="1" dirty="0" err="1" smtClean="0"/>
              <a:t>objects</a:t>
            </a:r>
            <a:endParaRPr lang="en-US" sz="20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84168" y="4196199"/>
            <a:ext cx="1656184" cy="708309"/>
            <a:chOff x="6084168" y="4196199"/>
            <a:chExt cx="1656184" cy="708309"/>
          </a:xfrm>
        </p:grpSpPr>
        <p:sp>
          <p:nvSpPr>
            <p:cNvPr id="23" name="Ellipse 9"/>
            <p:cNvSpPr/>
            <p:nvPr/>
          </p:nvSpPr>
          <p:spPr>
            <a:xfrm>
              <a:off x="7452320" y="4423771"/>
              <a:ext cx="288032" cy="28654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>
              <a:endCxn id="23" idx="2"/>
            </p:cNvCxnSpPr>
            <p:nvPr/>
          </p:nvCxnSpPr>
          <p:spPr>
            <a:xfrm>
              <a:off x="6084168" y="4196199"/>
              <a:ext cx="1368152" cy="370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84168" y="4634351"/>
              <a:ext cx="1376536" cy="27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768664" y="4405556"/>
            <a:ext cx="141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it’s</a:t>
            </a:r>
            <a:r>
              <a:rPr lang="fr-FR" dirty="0" smtClean="0"/>
              <a:t> a </a:t>
            </a:r>
            <a:r>
              <a:rPr lang="fr-FR" dirty="0" err="1" smtClean="0"/>
              <a:t>blue</a:t>
            </a:r>
            <a:r>
              <a:rPr lang="fr-FR" dirty="0" smtClean="0"/>
              <a:t> square!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Binding</a:t>
            </a:r>
            <a:r>
              <a:rPr lang="fr-FR" dirty="0" smtClean="0"/>
              <a:t> by oscillations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G</a:t>
            </a:r>
            <a:r>
              <a:rPr lang="fr-FR" sz="2400" dirty="0" smtClean="0"/>
              <a:t>amma o</a:t>
            </a:r>
            <a:r>
              <a:rPr lang="fr-FR" sz="2400" dirty="0" smtClean="0"/>
              <a:t>scillations </a:t>
            </a:r>
            <a:r>
              <a:rPr lang="fr-FR" sz="2400" dirty="0" smtClean="0"/>
              <a:t>gamma </a:t>
            </a:r>
            <a:r>
              <a:rPr lang="fr-FR" sz="2400" dirty="0" smtClean="0"/>
              <a:t>in cortex </a:t>
            </a:r>
            <a:r>
              <a:rPr lang="fr-FR" sz="2400" dirty="0" smtClean="0"/>
              <a:t>(</a:t>
            </a:r>
            <a:r>
              <a:rPr lang="fr-FR" sz="2400" dirty="0" smtClean="0">
                <a:sym typeface="Symbol"/>
              </a:rPr>
              <a:t></a:t>
            </a:r>
            <a:r>
              <a:rPr lang="fr-FR" sz="2400" dirty="0" smtClean="0"/>
              <a:t>50 Hz)</a:t>
            </a:r>
          </a:p>
          <a:p>
            <a:r>
              <a:rPr lang="fr-FR" sz="2400" dirty="0" err="1" smtClean="0"/>
              <a:t>Hypothesis</a:t>
            </a:r>
            <a:r>
              <a:rPr lang="fr-FR" sz="2400" dirty="0" smtClean="0"/>
              <a:t>: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of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are </a:t>
            </a:r>
            <a:r>
              <a:rPr lang="fr-FR" sz="2400" dirty="0" err="1" smtClean="0"/>
              <a:t>encoded</a:t>
            </a:r>
            <a:r>
              <a:rPr lang="fr-FR" sz="2400" dirty="0" smtClean="0"/>
              <a:t> by </a:t>
            </a:r>
            <a:r>
              <a:rPr lang="fr-FR" sz="2400" dirty="0" err="1" smtClean="0"/>
              <a:t>spikes</a:t>
            </a:r>
            <a:r>
              <a:rPr lang="fr-FR" sz="2400" dirty="0" smtClean="0"/>
              <a:t>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err="1" smtClean="0"/>
              <a:t>period</a:t>
            </a:r>
            <a:r>
              <a:rPr lang="fr-FR" sz="2400" dirty="0" smtClean="0"/>
              <a:t> of an oscillation</a:t>
            </a:r>
            <a:endParaRPr lang="fr-FR" sz="2400" dirty="0"/>
          </a:p>
        </p:txBody>
      </p:sp>
      <p:sp>
        <p:nvSpPr>
          <p:cNvPr id="4" name="Forme libre 3"/>
          <p:cNvSpPr/>
          <p:nvPr/>
        </p:nvSpPr>
        <p:spPr>
          <a:xfrm>
            <a:off x="2285984" y="3446100"/>
            <a:ext cx="4294094" cy="327130"/>
          </a:xfrm>
          <a:custGeom>
            <a:avLst/>
            <a:gdLst>
              <a:gd name="connsiteX0" fmla="*/ 0 w 4294094"/>
              <a:gd name="connsiteY0" fmla="*/ 327130 h 327130"/>
              <a:gd name="connsiteX1" fmla="*/ 134470 w 4294094"/>
              <a:gd name="connsiteY1" fmla="*/ 13365 h 327130"/>
              <a:gd name="connsiteX2" fmla="*/ 215153 w 4294094"/>
              <a:gd name="connsiteY2" fmla="*/ 22330 h 327130"/>
              <a:gd name="connsiteX3" fmla="*/ 277906 w 4294094"/>
              <a:gd name="connsiteY3" fmla="*/ 103012 h 327130"/>
              <a:gd name="connsiteX4" fmla="*/ 340659 w 4294094"/>
              <a:gd name="connsiteY4" fmla="*/ 201624 h 327130"/>
              <a:gd name="connsiteX5" fmla="*/ 403412 w 4294094"/>
              <a:gd name="connsiteY5" fmla="*/ 264377 h 327130"/>
              <a:gd name="connsiteX6" fmla="*/ 430306 w 4294094"/>
              <a:gd name="connsiteY6" fmla="*/ 291271 h 327130"/>
              <a:gd name="connsiteX7" fmla="*/ 537882 w 4294094"/>
              <a:gd name="connsiteY7" fmla="*/ 237483 h 327130"/>
              <a:gd name="connsiteX8" fmla="*/ 609600 w 4294094"/>
              <a:gd name="connsiteY8" fmla="*/ 156800 h 327130"/>
              <a:gd name="connsiteX9" fmla="*/ 645459 w 4294094"/>
              <a:gd name="connsiteY9" fmla="*/ 103012 h 327130"/>
              <a:gd name="connsiteX10" fmla="*/ 699247 w 4294094"/>
              <a:gd name="connsiteY10" fmla="*/ 58189 h 327130"/>
              <a:gd name="connsiteX11" fmla="*/ 762000 w 4294094"/>
              <a:gd name="connsiteY11" fmla="*/ 4400 h 327130"/>
              <a:gd name="connsiteX12" fmla="*/ 842682 w 4294094"/>
              <a:gd name="connsiteY12" fmla="*/ 76118 h 327130"/>
              <a:gd name="connsiteX13" fmla="*/ 878541 w 4294094"/>
              <a:gd name="connsiteY13" fmla="*/ 103012 h 327130"/>
              <a:gd name="connsiteX14" fmla="*/ 914400 w 4294094"/>
              <a:gd name="connsiteY14" fmla="*/ 138871 h 327130"/>
              <a:gd name="connsiteX15" fmla="*/ 950259 w 4294094"/>
              <a:gd name="connsiteY15" fmla="*/ 165765 h 327130"/>
              <a:gd name="connsiteX16" fmla="*/ 977153 w 4294094"/>
              <a:gd name="connsiteY16" fmla="*/ 192659 h 327130"/>
              <a:gd name="connsiteX17" fmla="*/ 1030941 w 4294094"/>
              <a:gd name="connsiteY17" fmla="*/ 246448 h 327130"/>
              <a:gd name="connsiteX18" fmla="*/ 1066800 w 4294094"/>
              <a:gd name="connsiteY18" fmla="*/ 255412 h 327130"/>
              <a:gd name="connsiteX19" fmla="*/ 1120588 w 4294094"/>
              <a:gd name="connsiteY19" fmla="*/ 273342 h 327130"/>
              <a:gd name="connsiteX20" fmla="*/ 1192306 w 4294094"/>
              <a:gd name="connsiteY20" fmla="*/ 246448 h 327130"/>
              <a:gd name="connsiteX21" fmla="*/ 1255059 w 4294094"/>
              <a:gd name="connsiteY21" fmla="*/ 183695 h 327130"/>
              <a:gd name="connsiteX22" fmla="*/ 1272988 w 4294094"/>
              <a:gd name="connsiteY22" fmla="*/ 156800 h 327130"/>
              <a:gd name="connsiteX23" fmla="*/ 1317812 w 4294094"/>
              <a:gd name="connsiteY23" fmla="*/ 129906 h 327130"/>
              <a:gd name="connsiteX24" fmla="*/ 1335741 w 4294094"/>
              <a:gd name="connsiteY24" fmla="*/ 94048 h 327130"/>
              <a:gd name="connsiteX25" fmla="*/ 1362635 w 4294094"/>
              <a:gd name="connsiteY25" fmla="*/ 67153 h 327130"/>
              <a:gd name="connsiteX26" fmla="*/ 1389529 w 4294094"/>
              <a:gd name="connsiteY26" fmla="*/ 58189 h 327130"/>
              <a:gd name="connsiteX27" fmla="*/ 1479176 w 4294094"/>
              <a:gd name="connsiteY27" fmla="*/ 40259 h 327130"/>
              <a:gd name="connsiteX28" fmla="*/ 1577788 w 4294094"/>
              <a:gd name="connsiteY28" fmla="*/ 67153 h 327130"/>
              <a:gd name="connsiteX29" fmla="*/ 1622612 w 4294094"/>
              <a:gd name="connsiteY29" fmla="*/ 120942 h 327130"/>
              <a:gd name="connsiteX30" fmla="*/ 1676400 w 4294094"/>
              <a:gd name="connsiteY30" fmla="*/ 183695 h 327130"/>
              <a:gd name="connsiteX31" fmla="*/ 1694329 w 4294094"/>
              <a:gd name="connsiteY31" fmla="*/ 210589 h 327130"/>
              <a:gd name="connsiteX32" fmla="*/ 1721223 w 4294094"/>
              <a:gd name="connsiteY32" fmla="*/ 228518 h 327130"/>
              <a:gd name="connsiteX33" fmla="*/ 1766047 w 4294094"/>
              <a:gd name="connsiteY33" fmla="*/ 255412 h 327130"/>
              <a:gd name="connsiteX34" fmla="*/ 1837765 w 4294094"/>
              <a:gd name="connsiteY34" fmla="*/ 237483 h 327130"/>
              <a:gd name="connsiteX35" fmla="*/ 1855694 w 4294094"/>
              <a:gd name="connsiteY35" fmla="*/ 219553 h 327130"/>
              <a:gd name="connsiteX36" fmla="*/ 1891553 w 4294094"/>
              <a:gd name="connsiteY36" fmla="*/ 165765 h 327130"/>
              <a:gd name="connsiteX37" fmla="*/ 1972235 w 4294094"/>
              <a:gd name="connsiteY37" fmla="*/ 85083 h 327130"/>
              <a:gd name="connsiteX38" fmla="*/ 2017059 w 4294094"/>
              <a:gd name="connsiteY38" fmla="*/ 31295 h 327130"/>
              <a:gd name="connsiteX39" fmla="*/ 2124635 w 4294094"/>
              <a:gd name="connsiteY39" fmla="*/ 4400 h 327130"/>
              <a:gd name="connsiteX40" fmla="*/ 2196353 w 4294094"/>
              <a:gd name="connsiteY40" fmla="*/ 13365 h 327130"/>
              <a:gd name="connsiteX41" fmla="*/ 2294965 w 4294094"/>
              <a:gd name="connsiteY41" fmla="*/ 103012 h 327130"/>
              <a:gd name="connsiteX42" fmla="*/ 2321859 w 4294094"/>
              <a:gd name="connsiteY42" fmla="*/ 120942 h 327130"/>
              <a:gd name="connsiteX43" fmla="*/ 2429435 w 4294094"/>
              <a:gd name="connsiteY43" fmla="*/ 264377 h 327130"/>
              <a:gd name="connsiteX44" fmla="*/ 2483223 w 4294094"/>
              <a:gd name="connsiteY44" fmla="*/ 282306 h 327130"/>
              <a:gd name="connsiteX45" fmla="*/ 2519082 w 4294094"/>
              <a:gd name="connsiteY45" fmla="*/ 273342 h 327130"/>
              <a:gd name="connsiteX46" fmla="*/ 2545976 w 4294094"/>
              <a:gd name="connsiteY46" fmla="*/ 255412 h 327130"/>
              <a:gd name="connsiteX47" fmla="*/ 2581835 w 4294094"/>
              <a:gd name="connsiteY47" fmla="*/ 237483 h 327130"/>
              <a:gd name="connsiteX48" fmla="*/ 2617694 w 4294094"/>
              <a:gd name="connsiteY48" fmla="*/ 201624 h 327130"/>
              <a:gd name="connsiteX49" fmla="*/ 2716306 w 4294094"/>
              <a:gd name="connsiteY49" fmla="*/ 76118 h 327130"/>
              <a:gd name="connsiteX50" fmla="*/ 2770094 w 4294094"/>
              <a:gd name="connsiteY50" fmla="*/ 49224 h 327130"/>
              <a:gd name="connsiteX51" fmla="*/ 2805953 w 4294094"/>
              <a:gd name="connsiteY51" fmla="*/ 40259 h 327130"/>
              <a:gd name="connsiteX52" fmla="*/ 2904565 w 4294094"/>
              <a:gd name="connsiteY52" fmla="*/ 67153 h 327130"/>
              <a:gd name="connsiteX53" fmla="*/ 2922494 w 4294094"/>
              <a:gd name="connsiteY53" fmla="*/ 85083 h 327130"/>
              <a:gd name="connsiteX54" fmla="*/ 3039035 w 4294094"/>
              <a:gd name="connsiteY54" fmla="*/ 192659 h 327130"/>
              <a:gd name="connsiteX55" fmla="*/ 3110753 w 4294094"/>
              <a:gd name="connsiteY55" fmla="*/ 255412 h 327130"/>
              <a:gd name="connsiteX56" fmla="*/ 3137647 w 4294094"/>
              <a:gd name="connsiteY56" fmla="*/ 291271 h 327130"/>
              <a:gd name="connsiteX57" fmla="*/ 3173506 w 4294094"/>
              <a:gd name="connsiteY57" fmla="*/ 300236 h 327130"/>
              <a:gd name="connsiteX58" fmla="*/ 3245223 w 4294094"/>
              <a:gd name="connsiteY58" fmla="*/ 309200 h 327130"/>
              <a:gd name="connsiteX59" fmla="*/ 3299012 w 4294094"/>
              <a:gd name="connsiteY59" fmla="*/ 300236 h 327130"/>
              <a:gd name="connsiteX60" fmla="*/ 3370729 w 4294094"/>
              <a:gd name="connsiteY60" fmla="*/ 264377 h 327130"/>
              <a:gd name="connsiteX61" fmla="*/ 3433482 w 4294094"/>
              <a:gd name="connsiteY61" fmla="*/ 201624 h 327130"/>
              <a:gd name="connsiteX62" fmla="*/ 3567953 w 4294094"/>
              <a:gd name="connsiteY62" fmla="*/ 85083 h 327130"/>
              <a:gd name="connsiteX63" fmla="*/ 3594847 w 4294094"/>
              <a:gd name="connsiteY63" fmla="*/ 67153 h 327130"/>
              <a:gd name="connsiteX64" fmla="*/ 3693459 w 4294094"/>
              <a:gd name="connsiteY64" fmla="*/ 40259 h 327130"/>
              <a:gd name="connsiteX65" fmla="*/ 3756212 w 4294094"/>
              <a:gd name="connsiteY65" fmla="*/ 58189 h 327130"/>
              <a:gd name="connsiteX66" fmla="*/ 3872753 w 4294094"/>
              <a:gd name="connsiteY66" fmla="*/ 85083 h 327130"/>
              <a:gd name="connsiteX67" fmla="*/ 3962400 w 4294094"/>
              <a:gd name="connsiteY67" fmla="*/ 165765 h 327130"/>
              <a:gd name="connsiteX68" fmla="*/ 4007223 w 4294094"/>
              <a:gd name="connsiteY68" fmla="*/ 192659 h 327130"/>
              <a:gd name="connsiteX69" fmla="*/ 4052047 w 4294094"/>
              <a:gd name="connsiteY69" fmla="*/ 237483 h 327130"/>
              <a:gd name="connsiteX70" fmla="*/ 4087906 w 4294094"/>
              <a:gd name="connsiteY70" fmla="*/ 273342 h 327130"/>
              <a:gd name="connsiteX71" fmla="*/ 4123765 w 4294094"/>
              <a:gd name="connsiteY71" fmla="*/ 291271 h 327130"/>
              <a:gd name="connsiteX72" fmla="*/ 4222376 w 4294094"/>
              <a:gd name="connsiteY72" fmla="*/ 282306 h 327130"/>
              <a:gd name="connsiteX73" fmla="*/ 4249270 w 4294094"/>
              <a:gd name="connsiteY73" fmla="*/ 273342 h 327130"/>
              <a:gd name="connsiteX74" fmla="*/ 4267200 w 4294094"/>
              <a:gd name="connsiteY74" fmla="*/ 246448 h 327130"/>
              <a:gd name="connsiteX75" fmla="*/ 4294094 w 4294094"/>
              <a:gd name="connsiteY75" fmla="*/ 219553 h 32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94094" h="327130">
                <a:moveTo>
                  <a:pt x="0" y="327130"/>
                </a:moveTo>
                <a:cubicBezTo>
                  <a:pt x="111258" y="21169"/>
                  <a:pt x="20271" y="89501"/>
                  <a:pt x="134470" y="13365"/>
                </a:cubicBezTo>
                <a:cubicBezTo>
                  <a:pt x="161364" y="16353"/>
                  <a:pt x="192206" y="7988"/>
                  <a:pt x="215153" y="22330"/>
                </a:cubicBezTo>
                <a:cubicBezTo>
                  <a:pt x="244045" y="40388"/>
                  <a:pt x="277906" y="103012"/>
                  <a:pt x="277906" y="103012"/>
                </a:cubicBezTo>
                <a:cubicBezTo>
                  <a:pt x="310415" y="184288"/>
                  <a:pt x="276958" y="114035"/>
                  <a:pt x="340659" y="201624"/>
                </a:cubicBezTo>
                <a:cubicBezTo>
                  <a:pt x="385686" y="263536"/>
                  <a:pt x="343334" y="234339"/>
                  <a:pt x="403412" y="264377"/>
                </a:cubicBezTo>
                <a:cubicBezTo>
                  <a:pt x="412377" y="273342"/>
                  <a:pt x="417680" y="290123"/>
                  <a:pt x="430306" y="291271"/>
                </a:cubicBezTo>
                <a:cubicBezTo>
                  <a:pt x="487328" y="296455"/>
                  <a:pt x="505930" y="272098"/>
                  <a:pt x="537882" y="237483"/>
                </a:cubicBezTo>
                <a:cubicBezTo>
                  <a:pt x="562289" y="211042"/>
                  <a:pt x="587121" y="184898"/>
                  <a:pt x="609600" y="156800"/>
                </a:cubicBezTo>
                <a:cubicBezTo>
                  <a:pt x="623061" y="139974"/>
                  <a:pt x="628905" y="116807"/>
                  <a:pt x="645459" y="103012"/>
                </a:cubicBezTo>
                <a:cubicBezTo>
                  <a:pt x="663388" y="88071"/>
                  <a:pt x="682744" y="74692"/>
                  <a:pt x="699247" y="58189"/>
                </a:cubicBezTo>
                <a:cubicBezTo>
                  <a:pt x="757436" y="0"/>
                  <a:pt x="691958" y="39422"/>
                  <a:pt x="762000" y="4400"/>
                </a:cubicBezTo>
                <a:cubicBezTo>
                  <a:pt x="849837" y="57104"/>
                  <a:pt x="766721" y="158"/>
                  <a:pt x="842682" y="76118"/>
                </a:cubicBezTo>
                <a:cubicBezTo>
                  <a:pt x="853247" y="86683"/>
                  <a:pt x="867297" y="93173"/>
                  <a:pt x="878541" y="103012"/>
                </a:cubicBezTo>
                <a:cubicBezTo>
                  <a:pt x="891263" y="114143"/>
                  <a:pt x="901678" y="127740"/>
                  <a:pt x="914400" y="138871"/>
                </a:cubicBezTo>
                <a:cubicBezTo>
                  <a:pt x="925644" y="148710"/>
                  <a:pt x="938915" y="156041"/>
                  <a:pt x="950259" y="165765"/>
                </a:cubicBezTo>
                <a:cubicBezTo>
                  <a:pt x="959885" y="174016"/>
                  <a:pt x="969037" y="182919"/>
                  <a:pt x="977153" y="192659"/>
                </a:cubicBezTo>
                <a:cubicBezTo>
                  <a:pt x="1003151" y="223857"/>
                  <a:pt x="986767" y="224361"/>
                  <a:pt x="1030941" y="246448"/>
                </a:cubicBezTo>
                <a:cubicBezTo>
                  <a:pt x="1041961" y="251958"/>
                  <a:pt x="1054999" y="251872"/>
                  <a:pt x="1066800" y="255412"/>
                </a:cubicBezTo>
                <a:cubicBezTo>
                  <a:pt x="1084902" y="260843"/>
                  <a:pt x="1102659" y="267365"/>
                  <a:pt x="1120588" y="273342"/>
                </a:cubicBezTo>
                <a:cubicBezTo>
                  <a:pt x="1144494" y="264377"/>
                  <a:pt x="1171062" y="260610"/>
                  <a:pt x="1192306" y="246448"/>
                </a:cubicBezTo>
                <a:cubicBezTo>
                  <a:pt x="1216920" y="230039"/>
                  <a:pt x="1238650" y="208309"/>
                  <a:pt x="1255059" y="183695"/>
                </a:cubicBezTo>
                <a:cubicBezTo>
                  <a:pt x="1261035" y="174730"/>
                  <a:pt x="1264808" y="163812"/>
                  <a:pt x="1272988" y="156800"/>
                </a:cubicBezTo>
                <a:cubicBezTo>
                  <a:pt x="1286217" y="145460"/>
                  <a:pt x="1302871" y="138871"/>
                  <a:pt x="1317812" y="129906"/>
                </a:cubicBezTo>
                <a:cubicBezTo>
                  <a:pt x="1323788" y="117953"/>
                  <a:pt x="1327974" y="104922"/>
                  <a:pt x="1335741" y="94048"/>
                </a:cubicBezTo>
                <a:cubicBezTo>
                  <a:pt x="1343110" y="83731"/>
                  <a:pt x="1352086" y="74186"/>
                  <a:pt x="1362635" y="67153"/>
                </a:cubicBezTo>
                <a:cubicBezTo>
                  <a:pt x="1370497" y="61911"/>
                  <a:pt x="1380321" y="60314"/>
                  <a:pt x="1389529" y="58189"/>
                </a:cubicBezTo>
                <a:cubicBezTo>
                  <a:pt x="1419223" y="51337"/>
                  <a:pt x="1449294" y="46236"/>
                  <a:pt x="1479176" y="40259"/>
                </a:cubicBezTo>
                <a:cubicBezTo>
                  <a:pt x="1522688" y="46475"/>
                  <a:pt x="1543566" y="42708"/>
                  <a:pt x="1577788" y="67153"/>
                </a:cubicBezTo>
                <a:cubicBezTo>
                  <a:pt x="1602201" y="84591"/>
                  <a:pt x="1606232" y="98011"/>
                  <a:pt x="1622612" y="120942"/>
                </a:cubicBezTo>
                <a:cubicBezTo>
                  <a:pt x="1689768" y="214958"/>
                  <a:pt x="1611232" y="105491"/>
                  <a:pt x="1676400" y="183695"/>
                </a:cubicBezTo>
                <a:cubicBezTo>
                  <a:pt x="1683297" y="191972"/>
                  <a:pt x="1686711" y="202971"/>
                  <a:pt x="1694329" y="210589"/>
                </a:cubicBezTo>
                <a:cubicBezTo>
                  <a:pt x="1701947" y="218207"/>
                  <a:pt x="1712810" y="221787"/>
                  <a:pt x="1721223" y="228518"/>
                </a:cubicBezTo>
                <a:cubicBezTo>
                  <a:pt x="1756383" y="256645"/>
                  <a:pt x="1719342" y="239845"/>
                  <a:pt x="1766047" y="255412"/>
                </a:cubicBezTo>
                <a:cubicBezTo>
                  <a:pt x="1789953" y="249436"/>
                  <a:pt x="1814886" y="246635"/>
                  <a:pt x="1837765" y="237483"/>
                </a:cubicBezTo>
                <a:cubicBezTo>
                  <a:pt x="1845613" y="234344"/>
                  <a:pt x="1850623" y="226315"/>
                  <a:pt x="1855694" y="219553"/>
                </a:cubicBezTo>
                <a:cubicBezTo>
                  <a:pt x="1868623" y="202314"/>
                  <a:pt x="1878624" y="183004"/>
                  <a:pt x="1891553" y="165765"/>
                </a:cubicBezTo>
                <a:cubicBezTo>
                  <a:pt x="1988072" y="37072"/>
                  <a:pt x="1890733" y="166585"/>
                  <a:pt x="1972235" y="85083"/>
                </a:cubicBezTo>
                <a:cubicBezTo>
                  <a:pt x="1973012" y="84306"/>
                  <a:pt x="2006206" y="36118"/>
                  <a:pt x="2017059" y="31295"/>
                </a:cubicBezTo>
                <a:cubicBezTo>
                  <a:pt x="2044202" y="19232"/>
                  <a:pt x="2093682" y="10591"/>
                  <a:pt x="2124635" y="4400"/>
                </a:cubicBezTo>
                <a:cubicBezTo>
                  <a:pt x="2148541" y="7388"/>
                  <a:pt x="2173665" y="5262"/>
                  <a:pt x="2196353" y="13365"/>
                </a:cubicBezTo>
                <a:cubicBezTo>
                  <a:pt x="2251148" y="32935"/>
                  <a:pt x="2256288" y="64335"/>
                  <a:pt x="2294965" y="103012"/>
                </a:cubicBezTo>
                <a:cubicBezTo>
                  <a:pt x="2302584" y="110631"/>
                  <a:pt x="2312894" y="114965"/>
                  <a:pt x="2321859" y="120942"/>
                </a:cubicBezTo>
                <a:cubicBezTo>
                  <a:pt x="2341099" y="155574"/>
                  <a:pt x="2383340" y="249012"/>
                  <a:pt x="2429435" y="264377"/>
                </a:cubicBezTo>
                <a:lnTo>
                  <a:pt x="2483223" y="282306"/>
                </a:lnTo>
                <a:cubicBezTo>
                  <a:pt x="2495176" y="279318"/>
                  <a:pt x="2507757" y="278195"/>
                  <a:pt x="2519082" y="273342"/>
                </a:cubicBezTo>
                <a:cubicBezTo>
                  <a:pt x="2528985" y="269098"/>
                  <a:pt x="2536621" y="260758"/>
                  <a:pt x="2545976" y="255412"/>
                </a:cubicBezTo>
                <a:cubicBezTo>
                  <a:pt x="2557579" y="248782"/>
                  <a:pt x="2569882" y="243459"/>
                  <a:pt x="2581835" y="237483"/>
                </a:cubicBezTo>
                <a:cubicBezTo>
                  <a:pt x="2593788" y="225530"/>
                  <a:pt x="2606872" y="214610"/>
                  <a:pt x="2617694" y="201624"/>
                </a:cubicBezTo>
                <a:cubicBezTo>
                  <a:pt x="2651754" y="160752"/>
                  <a:pt x="2665832" y="92943"/>
                  <a:pt x="2716306" y="76118"/>
                </a:cubicBezTo>
                <a:cubicBezTo>
                  <a:pt x="2829639" y="38339"/>
                  <a:pt x="2648436" y="101363"/>
                  <a:pt x="2770094" y="49224"/>
                </a:cubicBezTo>
                <a:cubicBezTo>
                  <a:pt x="2781419" y="44371"/>
                  <a:pt x="2794000" y="43247"/>
                  <a:pt x="2805953" y="40259"/>
                </a:cubicBezTo>
                <a:cubicBezTo>
                  <a:pt x="2838824" y="49224"/>
                  <a:pt x="2872765" y="54922"/>
                  <a:pt x="2904565" y="67153"/>
                </a:cubicBezTo>
                <a:cubicBezTo>
                  <a:pt x="2912454" y="70187"/>
                  <a:pt x="2916001" y="79672"/>
                  <a:pt x="2922494" y="85083"/>
                </a:cubicBezTo>
                <a:cubicBezTo>
                  <a:pt x="2980533" y="133449"/>
                  <a:pt x="2968783" y="104843"/>
                  <a:pt x="3039035" y="192659"/>
                </a:cubicBezTo>
                <a:cubicBezTo>
                  <a:pt x="3083242" y="247918"/>
                  <a:pt x="3057780" y="228926"/>
                  <a:pt x="3110753" y="255412"/>
                </a:cubicBezTo>
                <a:cubicBezTo>
                  <a:pt x="3119718" y="267365"/>
                  <a:pt x="3125489" y="282587"/>
                  <a:pt x="3137647" y="291271"/>
                </a:cubicBezTo>
                <a:cubicBezTo>
                  <a:pt x="3147673" y="298432"/>
                  <a:pt x="3161353" y="298210"/>
                  <a:pt x="3173506" y="300236"/>
                </a:cubicBezTo>
                <a:cubicBezTo>
                  <a:pt x="3197270" y="304197"/>
                  <a:pt x="3221317" y="306212"/>
                  <a:pt x="3245223" y="309200"/>
                </a:cubicBezTo>
                <a:cubicBezTo>
                  <a:pt x="3263153" y="306212"/>
                  <a:pt x="3281476" y="305019"/>
                  <a:pt x="3299012" y="300236"/>
                </a:cubicBezTo>
                <a:cubicBezTo>
                  <a:pt x="3336122" y="290115"/>
                  <a:pt x="3342307" y="283325"/>
                  <a:pt x="3370729" y="264377"/>
                </a:cubicBezTo>
                <a:cubicBezTo>
                  <a:pt x="3423138" y="194498"/>
                  <a:pt x="3369120" y="259550"/>
                  <a:pt x="3433482" y="201624"/>
                </a:cubicBezTo>
                <a:cubicBezTo>
                  <a:pt x="3509064" y="133600"/>
                  <a:pt x="3470343" y="150159"/>
                  <a:pt x="3567953" y="85083"/>
                </a:cubicBezTo>
                <a:cubicBezTo>
                  <a:pt x="3576918" y="79106"/>
                  <a:pt x="3585001" y="71529"/>
                  <a:pt x="3594847" y="67153"/>
                </a:cubicBezTo>
                <a:cubicBezTo>
                  <a:pt x="3632068" y="50610"/>
                  <a:pt x="3655115" y="47928"/>
                  <a:pt x="3693459" y="40259"/>
                </a:cubicBezTo>
                <a:cubicBezTo>
                  <a:pt x="3714377" y="46236"/>
                  <a:pt x="3734830" y="54180"/>
                  <a:pt x="3756212" y="58189"/>
                </a:cubicBezTo>
                <a:cubicBezTo>
                  <a:pt x="3816727" y="69536"/>
                  <a:pt x="3829211" y="54603"/>
                  <a:pt x="3872753" y="85083"/>
                </a:cubicBezTo>
                <a:cubicBezTo>
                  <a:pt x="4031609" y="196283"/>
                  <a:pt x="3843343" y="73165"/>
                  <a:pt x="3962400" y="165765"/>
                </a:cubicBezTo>
                <a:cubicBezTo>
                  <a:pt x="3976154" y="176462"/>
                  <a:pt x="3993617" y="181774"/>
                  <a:pt x="4007223" y="192659"/>
                </a:cubicBezTo>
                <a:cubicBezTo>
                  <a:pt x="4023723" y="205859"/>
                  <a:pt x="4037106" y="222542"/>
                  <a:pt x="4052047" y="237483"/>
                </a:cubicBezTo>
                <a:cubicBezTo>
                  <a:pt x="4064000" y="249436"/>
                  <a:pt x="4072786" y="265782"/>
                  <a:pt x="4087906" y="273342"/>
                </a:cubicBezTo>
                <a:lnTo>
                  <a:pt x="4123765" y="291271"/>
                </a:lnTo>
                <a:cubicBezTo>
                  <a:pt x="4156635" y="288283"/>
                  <a:pt x="4189702" y="286974"/>
                  <a:pt x="4222376" y="282306"/>
                </a:cubicBezTo>
                <a:cubicBezTo>
                  <a:pt x="4231731" y="280970"/>
                  <a:pt x="4241891" y="279245"/>
                  <a:pt x="4249270" y="273342"/>
                </a:cubicBezTo>
                <a:cubicBezTo>
                  <a:pt x="4257683" y="266611"/>
                  <a:pt x="4260469" y="254861"/>
                  <a:pt x="4267200" y="246448"/>
                </a:cubicBezTo>
                <a:cubicBezTo>
                  <a:pt x="4267205" y="246442"/>
                  <a:pt x="4289609" y="224038"/>
                  <a:pt x="4294094" y="21955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85720" y="3803290"/>
            <a:ext cx="785818" cy="7143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85720" y="4803422"/>
            <a:ext cx="78581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75533" y="47198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carré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1604" y="50055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rond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00166" y="430335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rouge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71604" y="40176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bleu</a:t>
            </a:r>
            <a:endParaRPr lang="fr-FR" dirty="0"/>
          </a:p>
        </p:txBody>
      </p:sp>
      <p:grpSp>
        <p:nvGrpSpPr>
          <p:cNvPr id="28" name="Group 27"/>
          <p:cNvGrpSpPr/>
          <p:nvPr/>
        </p:nvGrpSpPr>
        <p:grpSpPr>
          <a:xfrm>
            <a:off x="2499504" y="4366020"/>
            <a:ext cx="3429024" cy="215108"/>
            <a:chOff x="2499504" y="4089042"/>
            <a:chExt cx="3429024" cy="215108"/>
          </a:xfrm>
        </p:grpSpPr>
        <p:cxnSp>
          <p:nvCxnSpPr>
            <p:cNvPr id="12" name="Connecteur droit 11"/>
            <p:cNvCxnSpPr/>
            <p:nvPr/>
          </p:nvCxnSpPr>
          <p:spPr>
            <a:xfrm rot="5400000">
              <a:off x="2393141" y="4196199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rot="5400000">
              <a:off x="3534561" y="419540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5400000">
              <a:off x="5820577" y="419540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500298" y="4802628"/>
            <a:ext cx="3429024" cy="215108"/>
            <a:chOff x="2500298" y="4802628"/>
            <a:chExt cx="3429024" cy="215108"/>
          </a:xfrm>
        </p:grpSpPr>
        <p:cxnSp>
          <p:nvCxnSpPr>
            <p:cNvPr id="13" name="Connecteur droit 12"/>
            <p:cNvCxnSpPr/>
            <p:nvPr/>
          </p:nvCxnSpPr>
          <p:spPr>
            <a:xfrm rot="5400000">
              <a:off x="2393935" y="4909785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rot="5400000">
              <a:off x="3535355" y="4908991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>
              <a:off x="5821371" y="4908991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/>
          <p:nvPr/>
        </p:nvCxnSpPr>
        <p:spPr>
          <a:xfrm rot="5400000">
            <a:off x="2892413" y="5194743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97982" y="4005064"/>
            <a:ext cx="2073290" cy="285752"/>
            <a:chOff x="2997982" y="4303356"/>
            <a:chExt cx="2073290" cy="285752"/>
          </a:xfrm>
        </p:grpSpPr>
        <p:cxnSp>
          <p:nvCxnSpPr>
            <p:cNvPr id="18" name="Connecteur droit 17"/>
            <p:cNvCxnSpPr/>
            <p:nvPr/>
          </p:nvCxnSpPr>
          <p:spPr>
            <a:xfrm rot="5400000">
              <a:off x="2891619" y="4481157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>
              <a:off x="4963321" y="4409719"/>
              <a:ext cx="214314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1" name="Connecteur droit 20"/>
          <p:cNvCxnSpPr/>
          <p:nvPr/>
        </p:nvCxnSpPr>
        <p:spPr>
          <a:xfrm rot="5400000">
            <a:off x="4964115" y="5195537"/>
            <a:ext cx="2143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124744"/>
            <a:ext cx="248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See</a:t>
            </a:r>
            <a:r>
              <a:rPr lang="fr-FR" i="1" dirty="0" smtClean="0"/>
              <a:t> </a:t>
            </a:r>
            <a:r>
              <a:rPr lang="fr-FR" i="1" dirty="0" err="1" smtClean="0"/>
              <a:t>work</a:t>
            </a:r>
            <a:r>
              <a:rPr lang="fr-FR" i="1" dirty="0" smtClean="0"/>
              <a:t> by Wolf Singer.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33031" y="5804813"/>
            <a:ext cx="442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err="1" smtClean="0"/>
              <a:t>Only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properties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encoded</a:t>
            </a:r>
            <a:r>
              <a:rPr lang="fr-FR" sz="2000" i="1" dirty="0" smtClean="0"/>
              <a:t> in the </a:t>
            </a:r>
            <a:r>
              <a:rPr lang="fr-FR" sz="2000" i="1" dirty="0" err="1" smtClean="0"/>
              <a:t>same</a:t>
            </a:r>
            <a:r>
              <a:rPr lang="fr-FR" sz="2000" i="1" dirty="0" smtClean="0"/>
              <a:t> oscillation </a:t>
            </a:r>
            <a:r>
              <a:rPr lang="fr-FR" sz="2000" i="1" dirty="0" err="1" smtClean="0"/>
              <a:t>period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can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interact</a:t>
            </a:r>
            <a:endParaRPr lang="en-US" sz="20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84168" y="4196199"/>
            <a:ext cx="1656184" cy="708309"/>
            <a:chOff x="6084168" y="4196199"/>
            <a:chExt cx="1656184" cy="708309"/>
          </a:xfrm>
        </p:grpSpPr>
        <p:sp>
          <p:nvSpPr>
            <p:cNvPr id="23" name="Ellipse 9"/>
            <p:cNvSpPr/>
            <p:nvPr/>
          </p:nvSpPr>
          <p:spPr>
            <a:xfrm>
              <a:off x="7452320" y="4423771"/>
              <a:ext cx="288032" cy="286546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>
              <a:endCxn id="23" idx="2"/>
            </p:cNvCxnSpPr>
            <p:nvPr/>
          </p:nvCxnSpPr>
          <p:spPr>
            <a:xfrm>
              <a:off x="6084168" y="4196199"/>
              <a:ext cx="1368152" cy="3708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084168" y="4634351"/>
              <a:ext cx="1376536" cy="270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768664" y="4405556"/>
            <a:ext cx="141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it’s</a:t>
            </a:r>
            <a:r>
              <a:rPr lang="fr-FR" dirty="0" smtClean="0"/>
              <a:t> a not a </a:t>
            </a:r>
            <a:r>
              <a:rPr lang="fr-FR" dirty="0" err="1" smtClean="0"/>
              <a:t>blue</a:t>
            </a:r>
            <a:r>
              <a:rPr lang="fr-FR" dirty="0" smtClean="0"/>
              <a:t> square!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point</a:t>
            </a:r>
            <a:endParaRPr lang="en-US" dirty="0"/>
          </a:p>
        </p:txBody>
      </p:sp>
      <p:sp>
        <p:nvSpPr>
          <p:cNvPr id="4" name="Ellipse 49"/>
          <p:cNvSpPr/>
          <p:nvPr/>
        </p:nvSpPr>
        <p:spPr bwMode="auto">
          <a:xfrm>
            <a:off x="941884" y="1479267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Ellipse 49"/>
          <p:cNvSpPr/>
          <p:nvPr/>
        </p:nvSpPr>
        <p:spPr bwMode="auto">
          <a:xfrm>
            <a:off x="1256209" y="141976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llipse 49"/>
          <p:cNvSpPr/>
          <p:nvPr/>
        </p:nvSpPr>
        <p:spPr bwMode="auto">
          <a:xfrm>
            <a:off x="870446" y="211086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lipse 49"/>
          <p:cNvSpPr/>
          <p:nvPr/>
        </p:nvSpPr>
        <p:spPr bwMode="auto">
          <a:xfrm>
            <a:off x="1113334" y="185238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49"/>
          <p:cNvSpPr/>
          <p:nvPr/>
        </p:nvSpPr>
        <p:spPr bwMode="auto">
          <a:xfrm>
            <a:off x="1039688" y="2465104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Ellipse 49"/>
          <p:cNvSpPr/>
          <p:nvPr/>
        </p:nvSpPr>
        <p:spPr bwMode="auto">
          <a:xfrm>
            <a:off x="1256209" y="221356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Ellipse 49"/>
          <p:cNvSpPr/>
          <p:nvPr/>
        </p:nvSpPr>
        <p:spPr bwMode="auto">
          <a:xfrm>
            <a:off x="1620189" y="1508145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49"/>
          <p:cNvSpPr/>
          <p:nvPr/>
        </p:nvSpPr>
        <p:spPr bwMode="auto">
          <a:xfrm>
            <a:off x="827584" y="179554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Ellipse 49"/>
          <p:cNvSpPr/>
          <p:nvPr/>
        </p:nvSpPr>
        <p:spPr bwMode="auto">
          <a:xfrm>
            <a:off x="1439732" y="1847794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Ellipse 49"/>
          <p:cNvSpPr/>
          <p:nvPr/>
        </p:nvSpPr>
        <p:spPr bwMode="auto">
          <a:xfrm>
            <a:off x="1766130" y="1850062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Ellipse 49"/>
          <p:cNvSpPr/>
          <p:nvPr/>
        </p:nvSpPr>
        <p:spPr bwMode="auto">
          <a:xfrm>
            <a:off x="1623255" y="2191979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Ellipse 49"/>
          <p:cNvSpPr/>
          <p:nvPr/>
        </p:nvSpPr>
        <p:spPr bwMode="auto">
          <a:xfrm>
            <a:off x="1454137" y="2494037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508145"/>
            <a:ext cx="597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concept of « neural </a:t>
            </a:r>
            <a:r>
              <a:rPr lang="fr-FR" dirty="0" err="1" smtClean="0"/>
              <a:t>assembly</a:t>
            </a:r>
            <a:r>
              <a:rPr lang="fr-FR" dirty="0" smtClean="0"/>
              <a:t> » (= set of </a:t>
            </a:r>
            <a:r>
              <a:rPr lang="fr-FR" dirty="0" err="1" smtClean="0"/>
              <a:t>neurons</a:t>
            </a:r>
            <a:r>
              <a:rPr lang="fr-FR" dirty="0" smtClean="0"/>
              <a:t>) has a </a:t>
            </a:r>
            <a:r>
              <a:rPr lang="fr-FR" dirty="0" err="1" smtClean="0"/>
              <a:t>weak</a:t>
            </a:r>
            <a:r>
              <a:rPr lang="fr-FR" dirty="0" smtClean="0"/>
              <a:t> structure</a:t>
            </a:r>
          </a:p>
          <a:p>
            <a:r>
              <a:rPr lang="fr-FR" dirty="0" smtClean="0"/>
              <a:t>= </a:t>
            </a:r>
            <a:r>
              <a:rPr lang="fr-FR" dirty="0" err="1" smtClean="0"/>
              <a:t>like</a:t>
            </a:r>
            <a:r>
              <a:rPr lang="fr-FR" dirty="0" smtClean="0"/>
              <a:t> « bag of </a:t>
            </a:r>
            <a:r>
              <a:rPr lang="fr-FR" dirty="0" err="1" smtClean="0"/>
              <a:t>words</a:t>
            </a:r>
            <a:r>
              <a:rPr lang="fr-FR" dirty="0" smtClean="0"/>
              <a:t> »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0" y="3655445"/>
            <a:ext cx="3119313" cy="973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2" name="Straight Arrow Connector 21"/>
          <p:cNvCxnSpPr>
            <a:stCxn id="20" idx="3"/>
          </p:cNvCxnSpPr>
          <p:nvPr/>
        </p:nvCxnSpPr>
        <p:spPr>
          <a:xfrm flipV="1">
            <a:off x="3397223" y="4141964"/>
            <a:ext cx="196686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52120" y="3789040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of </a:t>
            </a:r>
            <a:r>
              <a:rPr lang="fr-FR" sz="1400" dirty="0" err="1" smtClean="0"/>
              <a:t>general</a:t>
            </a:r>
            <a:r>
              <a:rPr lang="fr-FR" sz="1400" dirty="0" smtClean="0"/>
              <a:t> concept point a </a:t>
            </a:r>
            <a:r>
              <a:rPr lang="fr-FR" sz="1400" dirty="0" err="1" smtClean="0"/>
              <a:t>used</a:t>
            </a:r>
            <a:r>
              <a:rPr lang="fr-FR" sz="1400" dirty="0" smtClean="0"/>
              <a:t> structure set </a:t>
            </a:r>
            <a:r>
              <a:rPr lang="fr-FR" sz="1400" dirty="0" err="1" smtClean="0"/>
              <a:t>like</a:t>
            </a:r>
            <a:r>
              <a:rPr lang="fr-FR" sz="1400" dirty="0" smtClean="0"/>
              <a:t> </a:t>
            </a:r>
            <a:r>
              <a:rPr lang="fr-FR" sz="1400" dirty="0" err="1" smtClean="0"/>
              <a:t>neurons</a:t>
            </a:r>
            <a:r>
              <a:rPr lang="fr-FR" sz="1400" dirty="0" smtClean="0"/>
              <a:t> </a:t>
            </a:r>
            <a:r>
              <a:rPr lang="fr-FR" sz="1400" dirty="0" err="1" smtClean="0"/>
              <a:t>weak</a:t>
            </a:r>
            <a:r>
              <a:rPr lang="fr-FR" sz="1400" dirty="0" smtClean="0"/>
              <a:t> </a:t>
            </a:r>
            <a:r>
              <a:rPr lang="fr-FR" sz="1400" dirty="0" err="1" smtClean="0"/>
              <a:t>search</a:t>
            </a:r>
            <a:r>
              <a:rPr lang="fr-FR" sz="1400" dirty="0" smtClean="0"/>
              <a:t> has </a:t>
            </a:r>
            <a:r>
              <a:rPr lang="fr-FR" sz="1400" dirty="0" err="1" smtClean="0"/>
              <a:t>engines</a:t>
            </a:r>
            <a:r>
              <a:rPr lang="fr-FR" sz="1400" dirty="0" smtClean="0"/>
              <a:t> </a:t>
            </a:r>
            <a:r>
              <a:rPr lang="fr-FR" sz="1400" dirty="0" err="1" smtClean="0"/>
              <a:t>assembly</a:t>
            </a:r>
            <a:r>
              <a:rPr lang="fr-FR" sz="1400" dirty="0" smtClean="0"/>
              <a:t> bag in The </a:t>
            </a:r>
            <a:r>
              <a:rPr lang="fr-FR" sz="1400" dirty="0"/>
              <a:t>neural </a:t>
            </a:r>
            <a:endParaRPr lang="en-US" sz="1400" dirty="0"/>
          </a:p>
        </p:txBody>
      </p:sp>
      <p:sp>
        <p:nvSpPr>
          <p:cNvPr id="24" name="Oval 23"/>
          <p:cNvSpPr/>
          <p:nvPr/>
        </p:nvSpPr>
        <p:spPr>
          <a:xfrm>
            <a:off x="5339439" y="3401997"/>
            <a:ext cx="3143559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point</a:t>
            </a:r>
            <a:endParaRPr lang="en-US" dirty="0"/>
          </a:p>
        </p:txBody>
      </p:sp>
      <p:sp>
        <p:nvSpPr>
          <p:cNvPr id="4" name="Ellipse 49"/>
          <p:cNvSpPr/>
          <p:nvPr/>
        </p:nvSpPr>
        <p:spPr bwMode="auto">
          <a:xfrm>
            <a:off x="941884" y="1479267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Ellipse 49"/>
          <p:cNvSpPr/>
          <p:nvPr/>
        </p:nvSpPr>
        <p:spPr bwMode="auto">
          <a:xfrm>
            <a:off x="1256209" y="141976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llipse 49"/>
          <p:cNvSpPr/>
          <p:nvPr/>
        </p:nvSpPr>
        <p:spPr bwMode="auto">
          <a:xfrm>
            <a:off x="870446" y="211086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lipse 49"/>
          <p:cNvSpPr/>
          <p:nvPr/>
        </p:nvSpPr>
        <p:spPr bwMode="auto">
          <a:xfrm>
            <a:off x="1113334" y="185238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49"/>
          <p:cNvSpPr/>
          <p:nvPr/>
        </p:nvSpPr>
        <p:spPr bwMode="auto">
          <a:xfrm>
            <a:off x="1039688" y="2465104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Ellipse 49"/>
          <p:cNvSpPr/>
          <p:nvPr/>
        </p:nvSpPr>
        <p:spPr bwMode="auto">
          <a:xfrm>
            <a:off x="1256209" y="221356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Ellipse 49"/>
          <p:cNvSpPr/>
          <p:nvPr/>
        </p:nvSpPr>
        <p:spPr bwMode="auto">
          <a:xfrm>
            <a:off x="1620189" y="1508145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49"/>
          <p:cNvSpPr/>
          <p:nvPr/>
        </p:nvSpPr>
        <p:spPr bwMode="auto">
          <a:xfrm>
            <a:off x="827584" y="1795543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Ellipse 49"/>
          <p:cNvSpPr/>
          <p:nvPr/>
        </p:nvSpPr>
        <p:spPr bwMode="auto">
          <a:xfrm>
            <a:off x="1439732" y="1847794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Ellipse 49"/>
          <p:cNvSpPr/>
          <p:nvPr/>
        </p:nvSpPr>
        <p:spPr bwMode="auto">
          <a:xfrm>
            <a:off x="1766130" y="1850062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Ellipse 49"/>
          <p:cNvSpPr/>
          <p:nvPr/>
        </p:nvSpPr>
        <p:spPr bwMode="auto">
          <a:xfrm>
            <a:off x="1623255" y="2191979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Ellipse 49"/>
          <p:cNvSpPr/>
          <p:nvPr/>
        </p:nvSpPr>
        <p:spPr bwMode="auto">
          <a:xfrm>
            <a:off x="1454137" y="2494037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508145"/>
            <a:ext cx="597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concept of « neural </a:t>
            </a:r>
            <a:r>
              <a:rPr lang="fr-FR" dirty="0" err="1" smtClean="0"/>
              <a:t>assembly</a:t>
            </a:r>
            <a:r>
              <a:rPr lang="fr-FR" dirty="0" smtClean="0"/>
              <a:t> » (= set of </a:t>
            </a:r>
            <a:r>
              <a:rPr lang="fr-FR" dirty="0" err="1" smtClean="0"/>
              <a:t>neurons</a:t>
            </a:r>
            <a:r>
              <a:rPr lang="fr-FR" dirty="0" smtClean="0"/>
              <a:t>) has a </a:t>
            </a:r>
            <a:r>
              <a:rPr lang="fr-FR" dirty="0" err="1" smtClean="0"/>
              <a:t>weak</a:t>
            </a:r>
            <a:r>
              <a:rPr lang="fr-FR" dirty="0" smtClean="0"/>
              <a:t> structure</a:t>
            </a:r>
          </a:p>
          <a:p>
            <a:r>
              <a:rPr lang="fr-FR" dirty="0" smtClean="0"/>
              <a:t>= </a:t>
            </a:r>
            <a:r>
              <a:rPr lang="fr-FR" dirty="0" err="1" smtClean="0"/>
              <a:t>like</a:t>
            </a:r>
            <a:r>
              <a:rPr lang="fr-FR" dirty="0" smtClean="0"/>
              <a:t> « bag of </a:t>
            </a:r>
            <a:r>
              <a:rPr lang="fr-FR" dirty="0" err="1" smtClean="0"/>
              <a:t>words</a:t>
            </a:r>
            <a:r>
              <a:rPr lang="fr-FR" dirty="0" smtClean="0"/>
              <a:t> »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engines</a:t>
            </a:r>
            <a:endParaRPr lang="en-US" dirty="0"/>
          </a:p>
        </p:txBody>
      </p:sp>
      <p:sp>
        <p:nvSpPr>
          <p:cNvPr id="21" name="Ellipse 49"/>
          <p:cNvSpPr/>
          <p:nvPr/>
        </p:nvSpPr>
        <p:spPr bwMode="auto">
          <a:xfrm>
            <a:off x="856041" y="4503603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Ellipse 49"/>
          <p:cNvSpPr/>
          <p:nvPr/>
        </p:nvSpPr>
        <p:spPr bwMode="auto">
          <a:xfrm>
            <a:off x="1170366" y="444410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Ellipse 49"/>
          <p:cNvSpPr/>
          <p:nvPr/>
        </p:nvSpPr>
        <p:spPr bwMode="auto">
          <a:xfrm>
            <a:off x="784603" y="5135201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Ellipse 49"/>
          <p:cNvSpPr/>
          <p:nvPr/>
        </p:nvSpPr>
        <p:spPr bwMode="auto">
          <a:xfrm>
            <a:off x="1027491" y="4876721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Ellipse 49"/>
          <p:cNvSpPr/>
          <p:nvPr/>
        </p:nvSpPr>
        <p:spPr bwMode="auto">
          <a:xfrm>
            <a:off x="953845" y="5489440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Ellipse 49"/>
          <p:cNvSpPr/>
          <p:nvPr/>
        </p:nvSpPr>
        <p:spPr bwMode="auto">
          <a:xfrm>
            <a:off x="1170366" y="523789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Ellipse 49"/>
          <p:cNvSpPr/>
          <p:nvPr/>
        </p:nvSpPr>
        <p:spPr bwMode="auto">
          <a:xfrm>
            <a:off x="1534346" y="4532481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Ellipse 49"/>
          <p:cNvSpPr/>
          <p:nvPr/>
        </p:nvSpPr>
        <p:spPr bwMode="auto">
          <a:xfrm>
            <a:off x="741741" y="481987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Ellipse 49"/>
          <p:cNvSpPr/>
          <p:nvPr/>
        </p:nvSpPr>
        <p:spPr bwMode="auto">
          <a:xfrm>
            <a:off x="1353889" y="4872130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Ellipse 49"/>
          <p:cNvSpPr/>
          <p:nvPr/>
        </p:nvSpPr>
        <p:spPr bwMode="auto">
          <a:xfrm>
            <a:off x="1680287" y="4874398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Ellipse 49"/>
          <p:cNvSpPr/>
          <p:nvPr/>
        </p:nvSpPr>
        <p:spPr bwMode="auto">
          <a:xfrm>
            <a:off x="1537412" y="5216315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Ellipse 49"/>
          <p:cNvSpPr/>
          <p:nvPr/>
        </p:nvSpPr>
        <p:spPr bwMode="auto">
          <a:xfrm>
            <a:off x="1368294" y="5518373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459" y="3761733"/>
            <a:ext cx="483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binding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4962754"/>
            <a:ext cx="539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binding</a:t>
            </a:r>
            <a:r>
              <a:rPr lang="fr-FR" dirty="0" smtClean="0"/>
              <a:t> by </a:t>
            </a:r>
            <a:r>
              <a:rPr lang="fr-FR" dirty="0" err="1" smtClean="0"/>
              <a:t>synchrony</a:t>
            </a:r>
            <a:r>
              <a:rPr lang="fr-FR" dirty="0" smtClean="0"/>
              <a:t> » = time </a:t>
            </a:r>
            <a:r>
              <a:rPr lang="fr-FR" dirty="0" err="1" smtClean="0"/>
              <a:t>plays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a label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20072" y="6372036"/>
            <a:ext cx="38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See work </a:t>
            </a:r>
            <a:r>
              <a:rPr lang="en-US" i="1" smtClean="0"/>
              <a:t>by </a:t>
            </a:r>
            <a:r>
              <a:rPr lang="en-US" i="1" dirty="0" err="1" smtClean="0"/>
              <a:t>Christof</a:t>
            </a:r>
            <a:r>
              <a:rPr lang="en-US" i="1" dirty="0" smtClean="0"/>
              <a:t> von </a:t>
            </a:r>
            <a:r>
              <a:rPr lang="en-US" i="1" dirty="0"/>
              <a:t>der </a:t>
            </a:r>
            <a:r>
              <a:rPr lang="en-US" i="1" dirty="0" err="1"/>
              <a:t>Malsburg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575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“Both rate and spike timing are important for coding, so the truth is in between”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3" y="1413946"/>
            <a:ext cx="1419622" cy="1892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62879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« golden </a:t>
            </a:r>
            <a:r>
              <a:rPr lang="fr-FR" sz="2000" dirty="0" err="1" smtClean="0"/>
              <a:t>mean</a:t>
            </a:r>
            <a:r>
              <a:rPr lang="fr-FR" sz="2000" dirty="0" smtClean="0"/>
              <a:t> »: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extreme</a:t>
            </a:r>
            <a:r>
              <a:rPr lang="fr-FR" sz="2000" dirty="0" smtClean="0"/>
              <a:t> positions, an </a:t>
            </a:r>
            <a:r>
              <a:rPr lang="fr-FR" sz="2000" dirty="0" err="1" smtClean="0"/>
              <a:t>intermediate</a:t>
            </a:r>
            <a:r>
              <a:rPr lang="fr-FR" sz="2000" dirty="0" smtClean="0"/>
              <a:t> one must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true</a:t>
            </a:r>
            <a:r>
              <a:rPr lang="fr-FR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Aristotle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2771636"/>
            <a:ext cx="332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a.k.a</a:t>
            </a:r>
            <a:r>
              <a:rPr lang="fr-FR" dirty="0" smtClean="0"/>
              <a:t>. « the golden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fallacy</a:t>
            </a:r>
            <a:r>
              <a:rPr lang="fr-FR" dirty="0" smtClean="0"/>
              <a:t> 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8581" y="3645024"/>
            <a:ext cx="350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Extreme</a:t>
            </a:r>
            <a:r>
              <a:rPr lang="fr-FR" dirty="0" smtClean="0"/>
              <a:t> Position A: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God</a:t>
            </a:r>
            <a:endParaRPr lang="fr-FR" dirty="0" smtClean="0"/>
          </a:p>
          <a:p>
            <a:r>
              <a:rPr lang="fr-FR" dirty="0" err="1"/>
              <a:t>Extreme</a:t>
            </a:r>
            <a:r>
              <a:rPr lang="fr-FR" dirty="0"/>
              <a:t> Position </a:t>
            </a:r>
            <a:r>
              <a:rPr lang="fr-FR" dirty="0" smtClean="0"/>
              <a:t>B: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no </a:t>
            </a:r>
            <a:r>
              <a:rPr lang="fr-FR" dirty="0" err="1" smtClean="0"/>
              <a:t>God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9445" y="4562544"/>
            <a:ext cx="226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=&gt;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half</a:t>
            </a:r>
            <a:r>
              <a:rPr lang="fr-FR" dirty="0"/>
              <a:t> a </a:t>
            </a:r>
            <a:r>
              <a:rPr lang="fr-FR" dirty="0" err="1"/>
              <a:t>God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693186"/>
            <a:ext cx="8600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Are rate-</a:t>
            </a:r>
            <a:r>
              <a:rPr lang="fr-FR" sz="2000" dirty="0" err="1" smtClean="0"/>
              <a:t>based</a:t>
            </a:r>
            <a:r>
              <a:rPr lang="fr-FR" sz="2000" dirty="0" smtClean="0"/>
              <a:t> and </a:t>
            </a:r>
            <a:r>
              <a:rPr lang="fr-FR" sz="2000" dirty="0" err="1" smtClean="0"/>
              <a:t>spike-based</a:t>
            </a:r>
            <a:r>
              <a:rPr lang="fr-FR" sz="2000" dirty="0" smtClean="0"/>
              <a:t> </a:t>
            </a:r>
            <a:r>
              <a:rPr lang="fr-FR" sz="2000" dirty="0" err="1" smtClean="0"/>
              <a:t>views</a:t>
            </a:r>
            <a:r>
              <a:rPr lang="fr-FR" sz="2000" dirty="0" smtClean="0"/>
              <a:t>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extreme</a:t>
            </a:r>
            <a:r>
              <a:rPr lang="fr-FR" sz="2000" dirty="0" smtClean="0"/>
              <a:t> positions of the </a:t>
            </a:r>
            <a:r>
              <a:rPr lang="fr-FR" sz="2000" dirty="0" err="1" smtClean="0"/>
              <a:t>same</a:t>
            </a:r>
            <a:r>
              <a:rPr lang="fr-FR" sz="2000" dirty="0" smtClean="0"/>
              <a:t> nature?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369800"/>
      </p:ext>
    </p:extLst>
  </p:cSld>
  <p:clrMapOvr>
    <a:masterClrMapping/>
  </p:clrMapOvr>
  <p:transition advTm="1676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General point</a:t>
            </a:r>
            <a:endParaRPr lang="en-US" dirty="0"/>
          </a:p>
        </p:txBody>
      </p:sp>
      <p:sp>
        <p:nvSpPr>
          <p:cNvPr id="4" name="Ellipse 49"/>
          <p:cNvSpPr/>
          <p:nvPr/>
        </p:nvSpPr>
        <p:spPr bwMode="auto">
          <a:xfrm>
            <a:off x="856041" y="1385673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Ellipse 49"/>
          <p:cNvSpPr/>
          <p:nvPr/>
        </p:nvSpPr>
        <p:spPr bwMode="auto">
          <a:xfrm>
            <a:off x="1170366" y="1326175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Ellipse 49"/>
          <p:cNvSpPr/>
          <p:nvPr/>
        </p:nvSpPr>
        <p:spPr bwMode="auto">
          <a:xfrm>
            <a:off x="784603" y="2017271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lipse 49"/>
          <p:cNvSpPr/>
          <p:nvPr/>
        </p:nvSpPr>
        <p:spPr bwMode="auto">
          <a:xfrm>
            <a:off x="1027491" y="1758791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49"/>
          <p:cNvSpPr/>
          <p:nvPr/>
        </p:nvSpPr>
        <p:spPr bwMode="auto">
          <a:xfrm>
            <a:off x="953845" y="2371510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Ellipse 49"/>
          <p:cNvSpPr/>
          <p:nvPr/>
        </p:nvSpPr>
        <p:spPr bwMode="auto">
          <a:xfrm>
            <a:off x="1170366" y="211996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Ellipse 49"/>
          <p:cNvSpPr/>
          <p:nvPr/>
        </p:nvSpPr>
        <p:spPr bwMode="auto">
          <a:xfrm>
            <a:off x="1534346" y="1414551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49"/>
          <p:cNvSpPr/>
          <p:nvPr/>
        </p:nvSpPr>
        <p:spPr bwMode="auto">
          <a:xfrm>
            <a:off x="741741" y="1701949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Ellipse 49"/>
          <p:cNvSpPr/>
          <p:nvPr/>
        </p:nvSpPr>
        <p:spPr bwMode="auto">
          <a:xfrm>
            <a:off x="1353889" y="1754200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Ellipse 49"/>
          <p:cNvSpPr/>
          <p:nvPr/>
        </p:nvSpPr>
        <p:spPr bwMode="auto">
          <a:xfrm>
            <a:off x="1680287" y="1756468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Ellipse 49"/>
          <p:cNvSpPr/>
          <p:nvPr/>
        </p:nvSpPr>
        <p:spPr bwMode="auto">
          <a:xfrm>
            <a:off x="1537412" y="2098385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Ellipse 49"/>
          <p:cNvSpPr/>
          <p:nvPr/>
        </p:nvSpPr>
        <p:spPr bwMode="auto">
          <a:xfrm>
            <a:off x="1368294" y="2400443"/>
            <a:ext cx="142875" cy="142875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1844824"/>
            <a:ext cx="539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binding</a:t>
            </a:r>
            <a:r>
              <a:rPr lang="fr-FR" dirty="0" smtClean="0"/>
              <a:t> by </a:t>
            </a:r>
            <a:r>
              <a:rPr lang="fr-FR" dirty="0" err="1" smtClean="0"/>
              <a:t>synchrony</a:t>
            </a:r>
            <a:r>
              <a:rPr lang="fr-FR" dirty="0" smtClean="0"/>
              <a:t> » = time </a:t>
            </a:r>
            <a:r>
              <a:rPr lang="fr-FR" dirty="0" err="1" smtClean="0"/>
              <a:t>plays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a label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2840893"/>
            <a:ext cx="607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Note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sufficient</a:t>
            </a:r>
            <a:r>
              <a:rPr lang="fr-FR" dirty="0" smtClean="0"/>
              <a:t> to </a:t>
            </a:r>
            <a:r>
              <a:rPr lang="fr-FR" dirty="0" err="1" smtClean="0"/>
              <a:t>represent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structures.</a:t>
            </a:r>
          </a:p>
          <a:p>
            <a:r>
              <a:rPr lang="fr-FR" dirty="0" err="1" smtClean="0"/>
              <a:t>Example</a:t>
            </a:r>
            <a:r>
              <a:rPr lang="fr-FR" dirty="0" smtClean="0"/>
              <a:t>: « cat </a:t>
            </a:r>
            <a:r>
              <a:rPr lang="fr-FR" dirty="0" err="1" smtClean="0"/>
              <a:t>eats</a:t>
            </a:r>
            <a:r>
              <a:rPr lang="fr-FR" dirty="0" smtClean="0"/>
              <a:t> mouse » and « mouse </a:t>
            </a:r>
            <a:r>
              <a:rPr lang="fr-FR" dirty="0" err="1" smtClean="0"/>
              <a:t>eats</a:t>
            </a:r>
            <a:r>
              <a:rPr lang="fr-FR" dirty="0" smtClean="0"/>
              <a:t> cat ».</a:t>
            </a:r>
            <a:endParaRPr lang="en-US" dirty="0"/>
          </a:p>
        </p:txBody>
      </p:sp>
      <p:sp>
        <p:nvSpPr>
          <p:cNvPr id="18" name="Ellipse 49"/>
          <p:cNvSpPr/>
          <p:nvPr/>
        </p:nvSpPr>
        <p:spPr bwMode="auto">
          <a:xfrm>
            <a:off x="841636" y="3968232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Ellipse 49"/>
          <p:cNvSpPr/>
          <p:nvPr/>
        </p:nvSpPr>
        <p:spPr bwMode="auto">
          <a:xfrm>
            <a:off x="1155961" y="3908734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Ellipse 49"/>
          <p:cNvSpPr/>
          <p:nvPr/>
        </p:nvSpPr>
        <p:spPr bwMode="auto">
          <a:xfrm>
            <a:off x="770198" y="459983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Ellipse 49"/>
          <p:cNvSpPr/>
          <p:nvPr/>
        </p:nvSpPr>
        <p:spPr bwMode="auto">
          <a:xfrm>
            <a:off x="1013086" y="4341350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Ellipse 49"/>
          <p:cNvSpPr/>
          <p:nvPr/>
        </p:nvSpPr>
        <p:spPr bwMode="auto">
          <a:xfrm>
            <a:off x="939440" y="4954069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Ellipse 49"/>
          <p:cNvSpPr/>
          <p:nvPr/>
        </p:nvSpPr>
        <p:spPr bwMode="auto">
          <a:xfrm>
            <a:off x="1155961" y="4702528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Ellipse 49"/>
          <p:cNvSpPr/>
          <p:nvPr/>
        </p:nvSpPr>
        <p:spPr bwMode="auto">
          <a:xfrm>
            <a:off x="1519941" y="3997110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Ellipse 49"/>
          <p:cNvSpPr/>
          <p:nvPr/>
        </p:nvSpPr>
        <p:spPr bwMode="auto">
          <a:xfrm>
            <a:off x="727336" y="4284508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Ellipse 49"/>
          <p:cNvSpPr/>
          <p:nvPr/>
        </p:nvSpPr>
        <p:spPr bwMode="auto">
          <a:xfrm>
            <a:off x="1339484" y="4336759"/>
            <a:ext cx="142875" cy="142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Ellipse 49"/>
          <p:cNvSpPr/>
          <p:nvPr/>
        </p:nvSpPr>
        <p:spPr bwMode="auto">
          <a:xfrm>
            <a:off x="1665882" y="4339027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Ellipse 49"/>
          <p:cNvSpPr/>
          <p:nvPr/>
        </p:nvSpPr>
        <p:spPr bwMode="auto">
          <a:xfrm>
            <a:off x="1523007" y="4680944"/>
            <a:ext cx="142875" cy="142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Ellipse 49"/>
          <p:cNvSpPr/>
          <p:nvPr/>
        </p:nvSpPr>
        <p:spPr bwMode="auto">
          <a:xfrm>
            <a:off x="1353889" y="4983002"/>
            <a:ext cx="142875" cy="14287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52717" y="4223530"/>
            <a:ext cx="46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cat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8865" y="3829103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mouse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02410" y="4821752"/>
            <a:ext cx="5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3"/>
                </a:solidFill>
              </a:rPr>
              <a:t>eats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91410" y="4336759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eats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Polychronization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Polychronization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301" y="1394205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Extension of </a:t>
            </a:r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axonal</a:t>
            </a:r>
            <a:r>
              <a:rPr lang="fr-FR" dirty="0" smtClean="0"/>
              <a:t> </a:t>
            </a:r>
            <a:r>
              <a:rPr lang="fr-FR" dirty="0" err="1" smtClean="0"/>
              <a:t>delays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introduced</a:t>
            </a:r>
            <a:r>
              <a:rPr lang="fr-FR" dirty="0" smtClean="0"/>
              <a:t> by </a:t>
            </a:r>
            <a:r>
              <a:rPr lang="fr-FR" dirty="0" err="1" smtClean="0"/>
              <a:t>Izhikevich</a:t>
            </a:r>
            <a:r>
              <a:rPr lang="fr-FR" dirty="0"/>
              <a:t> (</a:t>
            </a:r>
            <a:r>
              <a:rPr lang="fr-FR" dirty="0" err="1"/>
              <a:t>Izhikevich</a:t>
            </a:r>
            <a:r>
              <a:rPr lang="fr-FR" dirty="0"/>
              <a:t>, Neural </a:t>
            </a:r>
            <a:r>
              <a:rPr lang="fr-FR" dirty="0" err="1"/>
              <a:t>Comp</a:t>
            </a:r>
            <a:r>
              <a:rPr lang="fr-FR" dirty="0"/>
              <a:t> 2006; </a:t>
            </a:r>
            <a:r>
              <a:rPr lang="fr-FR" dirty="0" err="1"/>
              <a:t>Szatmary</a:t>
            </a:r>
            <a:r>
              <a:rPr lang="fr-FR" dirty="0"/>
              <a:t> and </a:t>
            </a:r>
            <a:r>
              <a:rPr lang="fr-FR" dirty="0" err="1"/>
              <a:t>Izhikevich</a:t>
            </a:r>
            <a:r>
              <a:rPr lang="fr-FR" dirty="0"/>
              <a:t>, </a:t>
            </a:r>
            <a:r>
              <a:rPr lang="fr-FR" dirty="0" err="1"/>
              <a:t>PLoS</a:t>
            </a:r>
            <a:r>
              <a:rPr lang="fr-FR" dirty="0"/>
              <a:t> CB 2010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by </a:t>
            </a:r>
            <a:r>
              <a:rPr lang="fr-FR" dirty="0" err="1" smtClean="0"/>
              <a:t>Bienenstock</a:t>
            </a:r>
            <a:r>
              <a:rPr lang="fr-FR" dirty="0" smtClean="0"/>
              <a:t> (1994)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name</a:t>
            </a:r>
            <a:r>
              <a:rPr lang="fr-FR" dirty="0" smtClean="0"/>
              <a:t> « </a:t>
            </a:r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braid</a:t>
            </a:r>
            <a:r>
              <a:rPr lang="fr-FR" dirty="0" smtClean="0"/>
              <a:t> »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131607"/>
            <a:ext cx="1104000" cy="151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139250"/>
            <a:ext cx="1776000" cy="1721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573" y="3027741"/>
            <a:ext cx="3258227" cy="1944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4860449"/>
            <a:ext cx="2470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simultaneous</a:t>
            </a:r>
            <a:r>
              <a:rPr lang="fr-FR" sz="1600" dirty="0" smtClean="0"/>
              <a:t> activation of b, c, d: no propagation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4941168"/>
            <a:ext cx="173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propagation to 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5235" y="4941168"/>
            <a:ext cx="174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propagation to 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5590981"/>
            <a:ext cx="7533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-&gt;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neurons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in </a:t>
            </a:r>
            <a:r>
              <a:rPr lang="fr-FR" dirty="0" err="1" smtClean="0"/>
              <a:t>different</a:t>
            </a:r>
            <a:r>
              <a:rPr lang="fr-FR" dirty="0" smtClean="0"/>
              <a:t> « </a:t>
            </a:r>
            <a:r>
              <a:rPr lang="fr-FR" dirty="0" err="1" smtClean="0"/>
              <a:t>polychronous</a:t>
            </a:r>
            <a:r>
              <a:rPr lang="fr-FR" dirty="0" smtClean="0"/>
              <a:t> groups », </a:t>
            </a:r>
            <a:r>
              <a:rPr lang="fr-FR" dirty="0" err="1" smtClean="0"/>
              <a:t>depending</a:t>
            </a:r>
            <a:r>
              <a:rPr lang="fr-FR" dirty="0" smtClean="0"/>
              <a:t> on relative time of activation</a:t>
            </a:r>
          </a:p>
          <a:p>
            <a:r>
              <a:rPr lang="fr-FR" dirty="0" smtClean="0"/>
              <a:t>-&gt; </a:t>
            </a:r>
            <a:r>
              <a:rPr lang="fr-FR" dirty="0" err="1" smtClean="0"/>
              <a:t>many</a:t>
            </a:r>
            <a:r>
              <a:rPr lang="fr-FR" dirty="0" smtClean="0"/>
              <a:t> more </a:t>
            </a:r>
            <a:r>
              <a:rPr lang="fr-FR" dirty="0" err="1" smtClean="0"/>
              <a:t>polychronous</a:t>
            </a:r>
            <a:r>
              <a:rPr lang="fr-FR" dirty="0" smtClean="0"/>
              <a:t> groups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synfire</a:t>
            </a:r>
            <a:r>
              <a:rPr lang="fr-FR" dirty="0" smtClean="0"/>
              <a:t> </a:t>
            </a:r>
            <a:r>
              <a:rPr lang="fr-FR" dirty="0" err="1" smtClean="0"/>
              <a:t>chains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96136" y="2689175"/>
            <a:ext cx="2856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/>
              <a:t>Izhikevich</a:t>
            </a:r>
            <a:r>
              <a:rPr lang="fr-FR" sz="1400" i="1" dirty="0"/>
              <a:t>, Neural </a:t>
            </a:r>
            <a:r>
              <a:rPr lang="fr-FR" sz="1400" i="1" dirty="0" smtClean="0"/>
              <a:t>Computation </a:t>
            </a:r>
            <a:r>
              <a:rPr lang="fr-FR" sz="1400" i="1" dirty="0"/>
              <a:t>2006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3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Polychronization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34335"/>
            <a:ext cx="4488000" cy="5107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17233"/>
            <a:ext cx="240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Toy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: 5 </a:t>
            </a:r>
            <a:r>
              <a:rPr lang="fr-FR" dirty="0" err="1" smtClean="0"/>
              <a:t>neurons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2930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</a:t>
            </a:r>
            <a:r>
              <a:rPr lang="fr-FR" dirty="0" err="1" smtClean="0"/>
              <a:t>polychronous</a:t>
            </a:r>
            <a:r>
              <a:rPr lang="fr-FR" dirty="0" smtClean="0"/>
              <a:t>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Polychronization</a:t>
            </a:r>
            <a:r>
              <a:rPr lang="fr-FR" dirty="0" smtClean="0"/>
              <a:t> and </a:t>
            </a:r>
            <a:r>
              <a:rPr lang="fr-FR" dirty="0" err="1" smtClean="0"/>
              <a:t>working</a:t>
            </a:r>
            <a:r>
              <a:rPr lang="fr-FR" dirty="0" smtClean="0"/>
              <a:t>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1680" y="1124744"/>
            <a:ext cx="567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Szatmary</a:t>
            </a:r>
            <a:r>
              <a:rPr lang="fr-FR" i="1" dirty="0"/>
              <a:t> and </a:t>
            </a:r>
            <a:r>
              <a:rPr lang="fr-FR" i="1" dirty="0" err="1"/>
              <a:t>Izhikevich</a:t>
            </a:r>
            <a:r>
              <a:rPr lang="fr-FR" i="1" dirty="0"/>
              <a:t>, </a:t>
            </a:r>
            <a:r>
              <a:rPr lang="fr-FR" i="1" dirty="0" err="1"/>
              <a:t>PLoS</a:t>
            </a:r>
            <a:r>
              <a:rPr lang="fr-FR" i="1" dirty="0"/>
              <a:t> </a:t>
            </a:r>
            <a:r>
              <a:rPr lang="fr-FR" i="1" dirty="0" err="1" smtClean="0"/>
              <a:t>Computational</a:t>
            </a:r>
            <a:r>
              <a:rPr lang="fr-FR" i="1" dirty="0" smtClean="0"/>
              <a:t> </a:t>
            </a:r>
            <a:r>
              <a:rPr lang="fr-FR" i="1" dirty="0" err="1" smtClean="0"/>
              <a:t>Biology</a:t>
            </a:r>
            <a:r>
              <a:rPr lang="fr-FR" i="1" dirty="0" smtClean="0"/>
              <a:t> </a:t>
            </a:r>
            <a:r>
              <a:rPr lang="fr-FR" i="1" dirty="0"/>
              <a:t>2010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823"/>
            <a:ext cx="9144000" cy="2806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95944"/>
            <a:ext cx="8226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Neurons</a:t>
            </a:r>
            <a:r>
              <a:rPr lang="fr-FR" dirty="0" smtClean="0"/>
              <a:t> are </a:t>
            </a:r>
            <a:r>
              <a:rPr lang="fr-FR" dirty="0" err="1" smtClean="0"/>
              <a:t>activated</a:t>
            </a:r>
            <a:r>
              <a:rPr lang="fr-FR" dirty="0" smtClean="0"/>
              <a:t> in a </a:t>
            </a:r>
            <a:r>
              <a:rPr lang="fr-FR" dirty="0" err="1" smtClean="0"/>
              <a:t>spatiotemporal</a:t>
            </a:r>
            <a:r>
              <a:rPr lang="fr-FR" dirty="0" smtClean="0"/>
              <a:t> pattern congruent to a </a:t>
            </a:r>
            <a:r>
              <a:rPr lang="fr-FR" dirty="0" err="1" smtClean="0"/>
              <a:t>polychronous</a:t>
            </a:r>
            <a:r>
              <a:rPr lang="fr-FR" dirty="0" smtClean="0"/>
              <a:t> group</a:t>
            </a:r>
          </a:p>
          <a:p>
            <a:r>
              <a:rPr lang="fr-FR" dirty="0" smtClean="0"/>
              <a:t>-&gt; connections </a:t>
            </a:r>
            <a:r>
              <a:rPr lang="fr-FR" dirty="0" err="1" smtClean="0"/>
              <a:t>reinforce</a:t>
            </a:r>
            <a:r>
              <a:rPr lang="fr-FR" dirty="0" smtClean="0"/>
              <a:t> (short-</a:t>
            </a:r>
            <a:r>
              <a:rPr lang="fr-FR" dirty="0" err="1" smtClean="0"/>
              <a:t>term</a:t>
            </a:r>
            <a:r>
              <a:rPr lang="fr-FR" dirty="0" smtClean="0"/>
              <a:t> STDP)</a:t>
            </a:r>
          </a:p>
          <a:p>
            <a:r>
              <a:rPr lang="fr-FR" dirty="0" smtClean="0"/>
              <a:t>-&gt;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spontaneously</a:t>
            </a:r>
            <a:r>
              <a:rPr lang="fr-FR" dirty="0" smtClean="0"/>
              <a:t> </a:t>
            </a:r>
            <a:r>
              <a:rPr lang="fr-FR" dirty="0" err="1" smtClean="0"/>
              <a:t>replayed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8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Polychronization</a:t>
            </a:r>
            <a:r>
              <a:rPr lang="fr-FR" dirty="0" smtClean="0"/>
              <a:t> and </a:t>
            </a:r>
            <a:r>
              <a:rPr lang="fr-FR" dirty="0" err="1" smtClean="0"/>
              <a:t>working</a:t>
            </a:r>
            <a:r>
              <a:rPr lang="fr-FR" dirty="0" smtClean="0"/>
              <a:t> memory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1680" y="1124744"/>
            <a:ext cx="567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err="1"/>
              <a:t>Szatmary</a:t>
            </a:r>
            <a:r>
              <a:rPr lang="fr-FR" i="1" dirty="0"/>
              <a:t> and </a:t>
            </a:r>
            <a:r>
              <a:rPr lang="fr-FR" i="1" dirty="0" err="1"/>
              <a:t>Izhikevich</a:t>
            </a:r>
            <a:r>
              <a:rPr lang="fr-FR" i="1" dirty="0"/>
              <a:t>, </a:t>
            </a:r>
            <a:r>
              <a:rPr lang="fr-FR" i="1" dirty="0" err="1"/>
              <a:t>PLoS</a:t>
            </a:r>
            <a:r>
              <a:rPr lang="fr-FR" i="1" dirty="0"/>
              <a:t> </a:t>
            </a:r>
            <a:r>
              <a:rPr lang="fr-FR" i="1" dirty="0" err="1" smtClean="0"/>
              <a:t>Computational</a:t>
            </a:r>
            <a:r>
              <a:rPr lang="fr-FR" i="1" dirty="0" smtClean="0"/>
              <a:t> </a:t>
            </a:r>
            <a:r>
              <a:rPr lang="fr-FR" i="1" dirty="0" err="1" smtClean="0"/>
              <a:t>Biology</a:t>
            </a:r>
            <a:r>
              <a:rPr lang="fr-FR" i="1" dirty="0" smtClean="0"/>
              <a:t> </a:t>
            </a:r>
            <a:r>
              <a:rPr lang="fr-FR" i="1" dirty="0"/>
              <a:t>2010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823"/>
            <a:ext cx="5292080" cy="16241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93305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Conceptual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: </a:t>
            </a:r>
            <a:r>
              <a:rPr lang="fr-FR" dirty="0" err="1" smtClean="0"/>
              <a:t>Edelman’s</a:t>
            </a:r>
            <a:r>
              <a:rPr lang="fr-FR" dirty="0" smtClean="0"/>
              <a:t> neural </a:t>
            </a:r>
            <a:r>
              <a:rPr lang="fr-FR" dirty="0" err="1" smtClean="0"/>
              <a:t>darwinism</a:t>
            </a:r>
            <a:r>
              <a:rPr lang="fr-FR" dirty="0" smtClean="0"/>
              <a:t> </a:t>
            </a:r>
            <a:r>
              <a:rPr lang="fr-FR" dirty="0" err="1" smtClean="0"/>
              <a:t>theory</a:t>
            </a:r>
            <a:r>
              <a:rPr lang="fr-FR" dirty="0" smtClean="0"/>
              <a:t> (</a:t>
            </a:r>
            <a:r>
              <a:rPr lang="fr-FR" dirty="0" err="1" smtClean="0"/>
              <a:t>Neuron</a:t>
            </a:r>
            <a:r>
              <a:rPr lang="fr-FR" dirty="0" smtClean="0"/>
              <a:t> 1993)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inspired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immune system</a:t>
            </a:r>
          </a:p>
          <a:p>
            <a:pPr marL="285750" indent="-285750">
              <a:buFontTx/>
              <a:buChar char="-"/>
            </a:pP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polychronous</a:t>
            </a:r>
            <a:r>
              <a:rPr lang="fr-FR" dirty="0" smtClean="0"/>
              <a:t> groups (=</a:t>
            </a:r>
            <a:r>
              <a:rPr lang="fr-FR" dirty="0" err="1" smtClean="0"/>
              <a:t>potential</a:t>
            </a:r>
            <a:r>
              <a:rPr lang="fr-FR" dirty="0" smtClean="0"/>
              <a:t> </a:t>
            </a:r>
            <a:r>
              <a:rPr lang="fr-FR" dirty="0" err="1" smtClean="0"/>
              <a:t>memories</a:t>
            </a:r>
            <a:r>
              <a:rPr lang="fr-FR" dirty="0" smtClean="0"/>
              <a:t>) </a:t>
            </a:r>
            <a:r>
              <a:rPr lang="fr-FR" dirty="0" err="1" smtClean="0"/>
              <a:t>exist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a </a:t>
            </a:r>
            <a:r>
              <a:rPr lang="fr-FR" dirty="0" err="1" smtClean="0"/>
              <a:t>particular</a:t>
            </a:r>
            <a:r>
              <a:rPr lang="fr-FR" dirty="0" smtClean="0"/>
              <a:t> activation pattern </a:t>
            </a:r>
            <a:r>
              <a:rPr lang="fr-FR" dirty="0" err="1" smtClean="0"/>
              <a:t>strengthens</a:t>
            </a:r>
            <a:r>
              <a:rPr lang="fr-FR" dirty="0" smtClean="0"/>
              <a:t> (« selects ») one </a:t>
            </a:r>
            <a:r>
              <a:rPr lang="fr-FR" dirty="0" err="1" smtClean="0"/>
              <a:t>polychronous</a:t>
            </a:r>
            <a:r>
              <a:rPr lang="fr-FR" dirty="0" smtClean="0"/>
              <a:t> group </a:t>
            </a:r>
            <a:r>
              <a:rPr lang="fr-FR" dirty="0" err="1" smtClean="0"/>
              <a:t>through</a:t>
            </a:r>
            <a:r>
              <a:rPr lang="fr-FR" dirty="0" smtClean="0"/>
              <a:t> associative </a:t>
            </a:r>
            <a:r>
              <a:rPr lang="fr-FR" dirty="0" err="1" smtClean="0"/>
              <a:t>plasticity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Synchrony</a:t>
            </a:r>
            <a:r>
              <a:rPr lang="fr-FR" dirty="0" smtClean="0"/>
              <a:t> as </a:t>
            </a:r>
            <a:r>
              <a:rPr lang="fr-FR" dirty="0" err="1" smtClean="0"/>
              <a:t>sensory</a:t>
            </a:r>
            <a:r>
              <a:rPr lang="fr-FR" dirty="0" smtClean="0"/>
              <a:t> invariant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receptive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en-US" dirty="0"/>
          </a:p>
        </p:txBody>
      </p:sp>
      <p:sp>
        <p:nvSpPr>
          <p:cNvPr id="3" name="Rectangle à coins arrondis 47"/>
          <p:cNvSpPr/>
          <p:nvPr/>
        </p:nvSpPr>
        <p:spPr>
          <a:xfrm>
            <a:off x="5220072" y="2059136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Rectangle à coins arrondis 46"/>
          <p:cNvSpPr/>
          <p:nvPr/>
        </p:nvSpPr>
        <p:spPr>
          <a:xfrm>
            <a:off x="3076947" y="2416324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à coins arrondis 47"/>
          <p:cNvSpPr/>
          <p:nvPr/>
        </p:nvSpPr>
        <p:spPr>
          <a:xfrm>
            <a:off x="3076947" y="1844824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34"/>
          <p:cNvGrpSpPr>
            <a:grpSpLocks/>
          </p:cNvGrpSpPr>
          <p:nvPr/>
        </p:nvGrpSpPr>
        <p:grpSpPr bwMode="auto">
          <a:xfrm>
            <a:off x="2862634" y="1897211"/>
            <a:ext cx="1143000" cy="144463"/>
            <a:chOff x="3929854" y="2071679"/>
            <a:chExt cx="1143799" cy="143670"/>
          </a:xfrm>
        </p:grpSpPr>
        <p:cxnSp>
          <p:nvCxnSpPr>
            <p:cNvPr id="7" name="Connecteur droit 54"/>
            <p:cNvCxnSpPr/>
            <p:nvPr/>
          </p:nvCxnSpPr>
          <p:spPr>
            <a:xfrm rot="5400000">
              <a:off x="3859603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onnecteur droit 55"/>
            <p:cNvCxnSpPr/>
            <p:nvPr/>
          </p:nvCxnSpPr>
          <p:spPr>
            <a:xfrm rot="5400000">
              <a:off x="3929502" y="214193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56"/>
            <p:cNvCxnSpPr/>
            <p:nvPr/>
          </p:nvCxnSpPr>
          <p:spPr>
            <a:xfrm rot="5400000">
              <a:off x="4205920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57"/>
            <p:cNvCxnSpPr/>
            <p:nvPr/>
          </p:nvCxnSpPr>
          <p:spPr>
            <a:xfrm rot="5400000">
              <a:off x="4499813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eur droit 58"/>
            <p:cNvCxnSpPr/>
            <p:nvPr/>
          </p:nvCxnSpPr>
          <p:spPr>
            <a:xfrm rot="5400000">
              <a:off x="4563357" y="214351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59"/>
            <p:cNvCxnSpPr/>
            <p:nvPr/>
          </p:nvCxnSpPr>
          <p:spPr>
            <a:xfrm rot="5400000">
              <a:off x="471586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necteur droit 61"/>
            <p:cNvCxnSpPr/>
            <p:nvPr/>
          </p:nvCxnSpPr>
          <p:spPr>
            <a:xfrm rot="5400000">
              <a:off x="500181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e 35"/>
          <p:cNvGrpSpPr>
            <a:grpSpLocks/>
          </p:cNvGrpSpPr>
          <p:nvPr/>
        </p:nvGrpSpPr>
        <p:grpSpPr bwMode="auto">
          <a:xfrm>
            <a:off x="2719759" y="2202011"/>
            <a:ext cx="1285875" cy="142875"/>
            <a:chOff x="3859208" y="2071678"/>
            <a:chExt cx="1285883" cy="143670"/>
          </a:xfrm>
        </p:grpSpPr>
        <p:cxnSp>
          <p:nvCxnSpPr>
            <p:cNvPr id="15" name="Connecteur droit 63"/>
            <p:cNvCxnSpPr/>
            <p:nvPr/>
          </p:nvCxnSpPr>
          <p:spPr>
            <a:xfrm rot="5400000">
              <a:off x="3788167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necteur droit 64"/>
            <p:cNvCxnSpPr/>
            <p:nvPr/>
          </p:nvCxnSpPr>
          <p:spPr>
            <a:xfrm rot="5400000">
              <a:off x="400883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65"/>
            <p:cNvCxnSpPr/>
            <p:nvPr/>
          </p:nvCxnSpPr>
          <p:spPr>
            <a:xfrm rot="5400000">
              <a:off x="4216794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66"/>
            <p:cNvCxnSpPr/>
            <p:nvPr/>
          </p:nvCxnSpPr>
          <p:spPr>
            <a:xfrm rot="5400000">
              <a:off x="4499371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67"/>
            <p:cNvCxnSpPr/>
            <p:nvPr/>
          </p:nvCxnSpPr>
          <p:spPr>
            <a:xfrm rot="5400000">
              <a:off x="443110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68"/>
            <p:cNvCxnSpPr/>
            <p:nvPr/>
          </p:nvCxnSpPr>
          <p:spPr>
            <a:xfrm rot="5400000">
              <a:off x="4715272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69"/>
            <p:cNvCxnSpPr/>
            <p:nvPr/>
          </p:nvCxnSpPr>
          <p:spPr>
            <a:xfrm rot="5400000">
              <a:off x="49200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70"/>
            <p:cNvCxnSpPr/>
            <p:nvPr/>
          </p:nvCxnSpPr>
          <p:spPr>
            <a:xfrm rot="5400000">
              <a:off x="50724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44"/>
          <p:cNvGrpSpPr>
            <a:grpSpLocks/>
          </p:cNvGrpSpPr>
          <p:nvPr/>
        </p:nvGrpSpPr>
        <p:grpSpPr bwMode="auto">
          <a:xfrm>
            <a:off x="3013447" y="2468711"/>
            <a:ext cx="992187" cy="142875"/>
            <a:chOff x="4080770" y="2071678"/>
            <a:chExt cx="992883" cy="143671"/>
          </a:xfrm>
        </p:grpSpPr>
        <p:cxnSp>
          <p:nvCxnSpPr>
            <p:cNvPr id="24" name="Connecteur droit 73"/>
            <p:cNvCxnSpPr/>
            <p:nvPr/>
          </p:nvCxnSpPr>
          <p:spPr>
            <a:xfrm rot="5400000">
              <a:off x="4009729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74"/>
            <p:cNvCxnSpPr/>
            <p:nvPr/>
          </p:nvCxnSpPr>
          <p:spPr>
            <a:xfrm rot="5400000">
              <a:off x="4205128" y="2142719"/>
              <a:ext cx="14367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75"/>
            <p:cNvCxnSpPr/>
            <p:nvPr/>
          </p:nvCxnSpPr>
          <p:spPr>
            <a:xfrm rot="5400000">
              <a:off x="4499022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76"/>
            <p:cNvCxnSpPr/>
            <p:nvPr/>
          </p:nvCxnSpPr>
          <p:spPr>
            <a:xfrm rot="5400000">
              <a:off x="4562566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77"/>
            <p:cNvCxnSpPr/>
            <p:nvPr/>
          </p:nvCxnSpPr>
          <p:spPr>
            <a:xfrm rot="5400000">
              <a:off x="471507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78"/>
            <p:cNvCxnSpPr/>
            <p:nvPr/>
          </p:nvCxnSpPr>
          <p:spPr>
            <a:xfrm rot="5400000">
              <a:off x="4931124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79"/>
            <p:cNvCxnSpPr/>
            <p:nvPr/>
          </p:nvCxnSpPr>
          <p:spPr>
            <a:xfrm rot="5400000">
              <a:off x="500102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e 53"/>
          <p:cNvGrpSpPr>
            <a:grpSpLocks/>
          </p:cNvGrpSpPr>
          <p:nvPr/>
        </p:nvGrpSpPr>
        <p:grpSpPr bwMode="auto">
          <a:xfrm>
            <a:off x="2791197" y="2773511"/>
            <a:ext cx="1285875" cy="142875"/>
            <a:chOff x="3928264" y="2071678"/>
            <a:chExt cx="1285884" cy="143670"/>
          </a:xfrm>
        </p:grpSpPr>
        <p:cxnSp>
          <p:nvCxnSpPr>
            <p:cNvPr id="32" name="Connecteur droit 81"/>
            <p:cNvCxnSpPr/>
            <p:nvPr/>
          </p:nvCxnSpPr>
          <p:spPr>
            <a:xfrm rot="5400000">
              <a:off x="385722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82"/>
            <p:cNvCxnSpPr/>
            <p:nvPr/>
          </p:nvCxnSpPr>
          <p:spPr>
            <a:xfrm rot="5400000">
              <a:off x="406994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83"/>
            <p:cNvCxnSpPr/>
            <p:nvPr/>
          </p:nvCxnSpPr>
          <p:spPr>
            <a:xfrm rot="5400000">
              <a:off x="435570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84"/>
            <p:cNvCxnSpPr/>
            <p:nvPr/>
          </p:nvCxnSpPr>
          <p:spPr>
            <a:xfrm rot="5400000">
              <a:off x="4499371" y="2141925"/>
              <a:ext cx="143670" cy="31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85"/>
            <p:cNvCxnSpPr/>
            <p:nvPr/>
          </p:nvCxnSpPr>
          <p:spPr>
            <a:xfrm rot="5400000">
              <a:off x="464145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86"/>
            <p:cNvCxnSpPr/>
            <p:nvPr/>
          </p:nvCxnSpPr>
          <p:spPr>
            <a:xfrm rot="5400000">
              <a:off x="4716066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87"/>
            <p:cNvCxnSpPr/>
            <p:nvPr/>
          </p:nvCxnSpPr>
          <p:spPr>
            <a:xfrm rot="5400000">
              <a:off x="4920855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88"/>
            <p:cNvCxnSpPr/>
            <p:nvPr/>
          </p:nvCxnSpPr>
          <p:spPr>
            <a:xfrm rot="5400000">
              <a:off x="5141518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0" name="Connecteur droit avec flèche 89"/>
          <p:cNvCxnSpPr/>
          <p:nvPr/>
        </p:nvCxnSpPr>
        <p:spPr>
          <a:xfrm>
            <a:off x="4077072" y="1987699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90"/>
          <p:cNvCxnSpPr/>
          <p:nvPr/>
        </p:nvCxnSpPr>
        <p:spPr>
          <a:xfrm flipV="1">
            <a:off x="4077072" y="2273449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9"/>
          <p:cNvSpPr/>
          <p:nvPr/>
        </p:nvSpPr>
        <p:spPr bwMode="auto">
          <a:xfrm>
            <a:off x="4720009" y="2130574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" name="Connecteur droit avec flèche 89"/>
          <p:cNvCxnSpPr/>
          <p:nvPr/>
        </p:nvCxnSpPr>
        <p:spPr>
          <a:xfrm>
            <a:off x="4077072" y="2559199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90"/>
          <p:cNvCxnSpPr/>
          <p:nvPr/>
        </p:nvCxnSpPr>
        <p:spPr>
          <a:xfrm flipV="1">
            <a:off x="4148509" y="2773511"/>
            <a:ext cx="5000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9"/>
          <p:cNvSpPr/>
          <p:nvPr/>
        </p:nvSpPr>
        <p:spPr bwMode="auto">
          <a:xfrm>
            <a:off x="4720009" y="2630636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6" name="Groupe 34"/>
          <p:cNvGrpSpPr>
            <a:grpSpLocks/>
          </p:cNvGrpSpPr>
          <p:nvPr/>
        </p:nvGrpSpPr>
        <p:grpSpPr bwMode="auto">
          <a:xfrm>
            <a:off x="5353422" y="2130574"/>
            <a:ext cx="511175" cy="144462"/>
            <a:chOff x="4276171" y="2071679"/>
            <a:chExt cx="511532" cy="143670"/>
          </a:xfrm>
        </p:grpSpPr>
        <p:cxnSp>
          <p:nvCxnSpPr>
            <p:cNvPr id="47" name="Connecteur droit 56"/>
            <p:cNvCxnSpPr/>
            <p:nvPr/>
          </p:nvCxnSpPr>
          <p:spPr>
            <a:xfrm rot="5400000">
              <a:off x="4205919" y="2143509"/>
              <a:ext cx="142092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57"/>
            <p:cNvCxnSpPr/>
            <p:nvPr/>
          </p:nvCxnSpPr>
          <p:spPr>
            <a:xfrm rot="5400000">
              <a:off x="4499811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58"/>
            <p:cNvCxnSpPr/>
            <p:nvPr/>
          </p:nvCxnSpPr>
          <p:spPr>
            <a:xfrm rot="5400000">
              <a:off x="4563356" y="2143509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59"/>
            <p:cNvCxnSpPr/>
            <p:nvPr/>
          </p:nvCxnSpPr>
          <p:spPr>
            <a:xfrm rot="5400000">
              <a:off x="4715862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106"/>
          <p:cNvSpPr txBox="1">
            <a:spLocks noChangeArrowheads="1"/>
          </p:cNvSpPr>
          <p:nvPr/>
        </p:nvSpPr>
        <p:spPr bwMode="auto">
          <a:xfrm>
            <a:off x="4980359" y="2536974"/>
            <a:ext cx="116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no response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9550" y="1356077"/>
            <a:ext cx="847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Starting</a:t>
            </a:r>
            <a:r>
              <a:rPr lang="fr-FR" dirty="0" smtClean="0"/>
              <a:t> point: a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fires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(</a:t>
            </a:r>
            <a:r>
              <a:rPr lang="fr-FR" dirty="0" err="1" smtClean="0"/>
              <a:t>some</a:t>
            </a:r>
            <a:r>
              <a:rPr lang="fr-FR" dirty="0" smtClean="0"/>
              <a:t> of)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presynaptic</a:t>
            </a:r>
            <a:r>
              <a:rPr lang="fr-FR" dirty="0" smtClean="0"/>
              <a:t> </a:t>
            </a:r>
            <a:r>
              <a:rPr lang="fr-FR" dirty="0" err="1" smtClean="0"/>
              <a:t>neurons</a:t>
            </a:r>
            <a:r>
              <a:rPr lang="fr-FR" dirty="0" smtClean="0"/>
              <a:t> </a:t>
            </a:r>
            <a:r>
              <a:rPr lang="fr-FR" dirty="0" err="1" smtClean="0"/>
              <a:t>fire</a:t>
            </a:r>
            <a:r>
              <a:rPr lang="fr-FR" dirty="0" smtClean="0"/>
              <a:t> </a:t>
            </a:r>
            <a:r>
              <a:rPr lang="fr-FR" dirty="0" err="1" smtClean="0"/>
              <a:t>simultaneously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85284" y="320832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20353" y="3827798"/>
            <a:ext cx="8537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« </a:t>
            </a:r>
            <a:r>
              <a:rPr lang="fr-FR" dirty="0" err="1"/>
              <a:t>Synchrony</a:t>
            </a:r>
            <a:r>
              <a:rPr lang="fr-FR" dirty="0"/>
              <a:t> </a:t>
            </a:r>
            <a:r>
              <a:rPr lang="fr-FR" dirty="0" err="1"/>
              <a:t>receptive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 » </a:t>
            </a:r>
            <a:r>
              <a:rPr lang="fr-FR" dirty="0" smtClean="0"/>
              <a:t>: the set of stimuli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elicit</a:t>
            </a:r>
            <a:r>
              <a:rPr lang="fr-FR" dirty="0" smtClean="0"/>
              <a:t> </a:t>
            </a:r>
            <a:r>
              <a:rPr lang="fr-FR" dirty="0" err="1" smtClean="0"/>
              <a:t>synchronous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in a </a:t>
            </a:r>
            <a:r>
              <a:rPr lang="fr-FR" dirty="0" err="1" smtClean="0"/>
              <a:t>given</a:t>
            </a:r>
            <a:r>
              <a:rPr lang="fr-FR" dirty="0" smtClean="0"/>
              <a:t> set of </a:t>
            </a:r>
            <a:r>
              <a:rPr lang="fr-FR" dirty="0" err="1" smtClean="0"/>
              <a:t>neurons</a:t>
            </a:r>
            <a:endParaRPr lang="fr-FR" dirty="0" smtClean="0"/>
          </a:p>
          <a:p>
            <a:endParaRPr lang="fr-FR" dirty="0" smtClean="0"/>
          </a:p>
          <a:p>
            <a:r>
              <a:rPr lang="fr-FR" i="1" dirty="0" smtClean="0"/>
              <a:t>Note</a:t>
            </a:r>
            <a:r>
              <a:rPr lang="fr-FR" dirty="0" smtClean="0"/>
              <a:t>: </a:t>
            </a:r>
            <a:r>
              <a:rPr lang="fr-FR" i="1" dirty="0" smtClean="0"/>
              <a:t>the SRF </a:t>
            </a:r>
            <a:r>
              <a:rPr lang="fr-FR" i="1" dirty="0" err="1" smtClean="0"/>
              <a:t>should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defined</a:t>
            </a:r>
            <a:r>
              <a:rPr lang="fr-FR" i="1" dirty="0" smtClean="0"/>
              <a:t> </a:t>
            </a:r>
            <a:r>
              <a:rPr lang="fr-FR" i="1" dirty="0" err="1" smtClean="0"/>
              <a:t>from</a:t>
            </a:r>
            <a:r>
              <a:rPr lang="fr-FR" i="1" dirty="0" smtClean="0"/>
              <a:t> the </a:t>
            </a:r>
            <a:r>
              <a:rPr lang="fr-FR" i="1" dirty="0" err="1" smtClean="0"/>
              <a:t>postsynaptic</a:t>
            </a:r>
            <a:r>
              <a:rPr lang="fr-FR" i="1" dirty="0" smtClean="0"/>
              <a:t> point of </a:t>
            </a:r>
            <a:r>
              <a:rPr lang="fr-FR" i="1" dirty="0" err="1" smtClean="0"/>
              <a:t>view</a:t>
            </a:r>
            <a:r>
              <a:rPr lang="fr-FR" i="1" dirty="0" smtClean="0"/>
              <a:t>, i.e., </a:t>
            </a:r>
            <a:r>
              <a:rPr lang="fr-FR" i="1" dirty="0" err="1" smtClean="0"/>
              <a:t>including</a:t>
            </a:r>
            <a:r>
              <a:rPr lang="fr-FR" i="1" dirty="0" smtClean="0"/>
              <a:t> </a:t>
            </a:r>
            <a:r>
              <a:rPr lang="fr-FR" i="1" dirty="0" err="1" smtClean="0"/>
              <a:t>axonal</a:t>
            </a:r>
            <a:r>
              <a:rPr lang="fr-FR" i="1" dirty="0" smtClean="0"/>
              <a:t> </a:t>
            </a:r>
            <a:r>
              <a:rPr lang="fr-FR" i="1" dirty="0" err="1" smtClean="0"/>
              <a:t>delays</a:t>
            </a:r>
            <a:endParaRPr lang="en-US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139952" y="6497802"/>
            <a:ext cx="495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Brette (2012). </a:t>
            </a:r>
            <a:r>
              <a:rPr lang="fr-FR" sz="1600" i="1" dirty="0" err="1" smtClean="0"/>
              <a:t>Computing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with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synchrony</a:t>
            </a:r>
            <a:r>
              <a:rPr lang="fr-FR" sz="1600" i="1" dirty="0" smtClean="0"/>
              <a:t>. </a:t>
            </a:r>
            <a:r>
              <a:rPr lang="fr-FR" sz="1600" i="1" dirty="0" err="1" smtClean="0"/>
              <a:t>PLoS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Comp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Biol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7029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1" grpId="0"/>
      <p:bldP spid="54" grpId="0"/>
      <p:bldP spid="5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pic>
        <p:nvPicPr>
          <p:cNvPr id="587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4124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382593" y="3429000"/>
            <a:ext cx="4653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Synchrony</a:t>
            </a:r>
            <a:r>
              <a:rPr lang="fr-FR" dirty="0" smtClean="0"/>
              <a:t> (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postsynaptic</a:t>
            </a:r>
            <a:r>
              <a:rPr lang="fr-FR" dirty="0" smtClean="0"/>
              <a:t> </a:t>
            </a:r>
            <a:r>
              <a:rPr lang="fr-FR" dirty="0" err="1" smtClean="0"/>
              <a:t>viewpoint</a:t>
            </a:r>
            <a:r>
              <a:rPr lang="fr-FR" dirty="0" smtClean="0"/>
              <a:t>) </a:t>
            </a:r>
            <a:r>
              <a:rPr lang="fr-FR" dirty="0" err="1" smtClean="0"/>
              <a:t>when</a:t>
            </a:r>
            <a:r>
              <a:rPr lang="fr-FR" dirty="0" smtClean="0"/>
              <a:t>:</a:t>
            </a:r>
          </a:p>
          <a:p>
            <a:r>
              <a:rPr lang="fr-FR" dirty="0" smtClean="0"/>
              <a:t>S(t-</a:t>
            </a:r>
            <a:r>
              <a:rPr lang="fr-FR" dirty="0" err="1" smtClean="0"/>
              <a:t>d</a:t>
            </a:r>
            <a:r>
              <a:rPr lang="fr-FR" baseline="-25000" dirty="0" err="1" smtClean="0"/>
              <a:t>R</a:t>
            </a:r>
            <a:r>
              <a:rPr lang="fr-FR" dirty="0" smtClean="0"/>
              <a:t>-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R</a:t>
            </a:r>
            <a:r>
              <a:rPr lang="fr-FR" dirty="0" smtClean="0"/>
              <a:t>)=S(t-</a:t>
            </a:r>
            <a:r>
              <a:rPr lang="fr-FR" dirty="0" err="1" smtClean="0"/>
              <a:t>d</a:t>
            </a:r>
            <a:r>
              <a:rPr lang="fr-FR" baseline="-25000" dirty="0" err="1" smtClean="0"/>
              <a:t>L</a:t>
            </a:r>
            <a:r>
              <a:rPr lang="fr-FR" dirty="0" smtClean="0"/>
              <a:t>-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4365104"/>
            <a:ext cx="141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d</a:t>
            </a:r>
            <a:r>
              <a:rPr lang="fr-FR" baseline="-25000" dirty="0" err="1" smtClean="0"/>
              <a:t>R</a:t>
            </a:r>
            <a:r>
              <a:rPr lang="fr-FR" dirty="0" err="1" smtClean="0"/>
              <a:t>-d</a:t>
            </a:r>
            <a:r>
              <a:rPr lang="fr-FR" baseline="-25000" dirty="0" err="1" smtClean="0"/>
              <a:t>L</a:t>
            </a:r>
            <a:r>
              <a:rPr lang="fr-FR" dirty="0" smtClean="0"/>
              <a:t> </a:t>
            </a:r>
            <a:r>
              <a:rPr lang="fr-FR" dirty="0" smtClean="0"/>
              <a:t>= </a:t>
            </a:r>
            <a:r>
              <a:rPr lang="el-GR" dirty="0">
                <a:latin typeface="Cambria"/>
              </a:rPr>
              <a:t>δ</a:t>
            </a:r>
            <a:r>
              <a:rPr lang="fr-FR" baseline="-25000" dirty="0"/>
              <a:t>L </a:t>
            </a:r>
            <a:r>
              <a:rPr lang="fr-FR" dirty="0" smtClean="0"/>
              <a:t>- </a:t>
            </a:r>
            <a:r>
              <a:rPr lang="el-GR" dirty="0" smtClean="0">
                <a:latin typeface="Cambria"/>
              </a:rPr>
              <a:t>δ</a:t>
            </a:r>
            <a:r>
              <a:rPr lang="fr-FR" baseline="-25000" dirty="0" smtClean="0"/>
              <a:t>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494116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Independent of source signal</a:t>
            </a:r>
            <a:endParaRPr lang="fr-FR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5902027"/>
            <a:ext cx="718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The </a:t>
            </a:r>
            <a:r>
              <a:rPr lang="fr-FR" u="sng" dirty="0" err="1" smtClean="0"/>
              <a:t>synchrony</a:t>
            </a:r>
            <a:r>
              <a:rPr lang="fr-FR" u="sng" dirty="0" smtClean="0"/>
              <a:t> </a:t>
            </a:r>
            <a:r>
              <a:rPr lang="fr-FR" u="sng" dirty="0" err="1" smtClean="0"/>
              <a:t>receptive</a:t>
            </a:r>
            <a:r>
              <a:rPr lang="fr-FR" u="sng" dirty="0" smtClean="0"/>
              <a:t> </a:t>
            </a:r>
            <a:r>
              <a:rPr lang="fr-FR" u="sng" dirty="0" err="1" smtClean="0"/>
              <a:t>field</a:t>
            </a:r>
            <a:r>
              <a:rPr lang="fr-FR" u="sng" dirty="0" smtClean="0"/>
              <a:t> corresponds to a </a:t>
            </a:r>
            <a:r>
              <a:rPr lang="fr-FR" u="sng" dirty="0" err="1" smtClean="0"/>
              <a:t>sensory</a:t>
            </a:r>
            <a:r>
              <a:rPr lang="fr-FR" u="sng" dirty="0" smtClean="0"/>
              <a:t> invariant or « </a:t>
            </a:r>
            <a:r>
              <a:rPr lang="fr-FR" u="sng" dirty="0" err="1" smtClean="0"/>
              <a:t>law</a:t>
            </a:r>
            <a:r>
              <a:rPr lang="fr-FR" u="sng" dirty="0" smtClean="0"/>
              <a:t> »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25932" y="6452771"/>
            <a:ext cx="9019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connects</a:t>
            </a:r>
            <a:r>
              <a:rPr lang="fr-FR" sz="1600" dirty="0" smtClean="0"/>
              <a:t> to James </a:t>
            </a:r>
            <a:r>
              <a:rPr lang="fr-FR" sz="1600" dirty="0" err="1" smtClean="0"/>
              <a:t>Gibson’s</a:t>
            </a:r>
            <a:r>
              <a:rPr lang="fr-FR" sz="1600" dirty="0" smtClean="0"/>
              <a:t> « invariant structure » (book « </a:t>
            </a:r>
            <a:r>
              <a:rPr lang="en-US" sz="1600" dirty="0"/>
              <a:t>The Ecological Approach to Visual Perception</a:t>
            </a:r>
            <a:r>
              <a:rPr lang="fr-FR" sz="1600" dirty="0" smtClean="0"/>
              <a:t> »)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298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receptive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as </a:t>
            </a:r>
            <a:r>
              <a:rPr lang="fr-FR" dirty="0" err="1" smtClean="0"/>
              <a:t>sensory</a:t>
            </a:r>
            <a:r>
              <a:rPr lang="fr-FR" dirty="0" smtClean="0"/>
              <a:t> </a:t>
            </a:r>
            <a:r>
              <a:rPr lang="fr-FR" dirty="0" err="1" smtClean="0"/>
              <a:t>law</a:t>
            </a:r>
            <a:endParaRPr lang="fr-FR" dirty="0"/>
          </a:p>
        </p:txBody>
      </p:sp>
      <p:sp>
        <p:nvSpPr>
          <p:cNvPr id="7" name="Rectangle à coins arrondis 47"/>
          <p:cNvSpPr/>
          <p:nvPr/>
        </p:nvSpPr>
        <p:spPr>
          <a:xfrm>
            <a:off x="7524328" y="2843644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à coins arrondis 46"/>
          <p:cNvSpPr/>
          <p:nvPr/>
        </p:nvSpPr>
        <p:spPr>
          <a:xfrm>
            <a:off x="5381203" y="3200832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à coins arrondis 47"/>
          <p:cNvSpPr/>
          <p:nvPr/>
        </p:nvSpPr>
        <p:spPr>
          <a:xfrm>
            <a:off x="5381203" y="2629332"/>
            <a:ext cx="714375" cy="285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" name="Groupe 23"/>
          <p:cNvGrpSpPr>
            <a:grpSpLocks/>
          </p:cNvGrpSpPr>
          <p:nvPr/>
        </p:nvGrpSpPr>
        <p:grpSpPr bwMode="auto">
          <a:xfrm>
            <a:off x="4738265" y="2681719"/>
            <a:ext cx="142875" cy="1019175"/>
            <a:chOff x="3571868" y="2071678"/>
            <a:chExt cx="142876" cy="1019184"/>
          </a:xfrm>
        </p:grpSpPr>
        <p:sp>
          <p:nvSpPr>
            <p:cNvPr id="11" name="Ellipse 49"/>
            <p:cNvSpPr/>
            <p:nvPr/>
          </p:nvSpPr>
          <p:spPr>
            <a:xfrm>
              <a:off x="3571868" y="2071678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Ellipse 50"/>
            <p:cNvSpPr/>
            <p:nvPr/>
          </p:nvSpPr>
          <p:spPr>
            <a:xfrm>
              <a:off x="3571868" y="2376481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3" name="Ellipse 51"/>
            <p:cNvSpPr/>
            <p:nvPr/>
          </p:nvSpPr>
          <p:spPr>
            <a:xfrm>
              <a:off x="3571868" y="2662233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Ellipse 52"/>
            <p:cNvSpPr/>
            <p:nvPr/>
          </p:nvSpPr>
          <p:spPr>
            <a:xfrm>
              <a:off x="3571868" y="294798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e 34"/>
          <p:cNvGrpSpPr>
            <a:grpSpLocks/>
          </p:cNvGrpSpPr>
          <p:nvPr/>
        </p:nvGrpSpPr>
        <p:grpSpPr bwMode="auto">
          <a:xfrm>
            <a:off x="5166890" y="2681719"/>
            <a:ext cx="1143000" cy="144463"/>
            <a:chOff x="3929854" y="2071679"/>
            <a:chExt cx="1143799" cy="143670"/>
          </a:xfrm>
        </p:grpSpPr>
        <p:cxnSp>
          <p:nvCxnSpPr>
            <p:cNvPr id="16" name="Connecteur droit 54"/>
            <p:cNvCxnSpPr/>
            <p:nvPr/>
          </p:nvCxnSpPr>
          <p:spPr>
            <a:xfrm rot="5400000">
              <a:off x="3859603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55"/>
            <p:cNvCxnSpPr/>
            <p:nvPr/>
          </p:nvCxnSpPr>
          <p:spPr>
            <a:xfrm rot="5400000">
              <a:off x="3929502" y="214193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56"/>
            <p:cNvCxnSpPr/>
            <p:nvPr/>
          </p:nvCxnSpPr>
          <p:spPr>
            <a:xfrm rot="5400000">
              <a:off x="4205920" y="2143510"/>
              <a:ext cx="14209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57"/>
            <p:cNvCxnSpPr/>
            <p:nvPr/>
          </p:nvCxnSpPr>
          <p:spPr>
            <a:xfrm rot="5400000">
              <a:off x="4499813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eur droit 58"/>
            <p:cNvCxnSpPr/>
            <p:nvPr/>
          </p:nvCxnSpPr>
          <p:spPr>
            <a:xfrm rot="5400000">
              <a:off x="4563357" y="214351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eur droit 59"/>
            <p:cNvCxnSpPr/>
            <p:nvPr/>
          </p:nvCxnSpPr>
          <p:spPr>
            <a:xfrm rot="5400000">
              <a:off x="471586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61"/>
            <p:cNvCxnSpPr/>
            <p:nvPr/>
          </p:nvCxnSpPr>
          <p:spPr>
            <a:xfrm rot="5400000">
              <a:off x="5001814" y="2141930"/>
              <a:ext cx="14209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e 35"/>
          <p:cNvGrpSpPr>
            <a:grpSpLocks/>
          </p:cNvGrpSpPr>
          <p:nvPr/>
        </p:nvGrpSpPr>
        <p:grpSpPr bwMode="auto">
          <a:xfrm>
            <a:off x="5024015" y="2986519"/>
            <a:ext cx="1285875" cy="142875"/>
            <a:chOff x="3859208" y="2071678"/>
            <a:chExt cx="1285883" cy="143670"/>
          </a:xfrm>
        </p:grpSpPr>
        <p:cxnSp>
          <p:nvCxnSpPr>
            <p:cNvPr id="24" name="Connecteur droit 63"/>
            <p:cNvCxnSpPr/>
            <p:nvPr/>
          </p:nvCxnSpPr>
          <p:spPr>
            <a:xfrm rot="5400000">
              <a:off x="3788167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64"/>
            <p:cNvCxnSpPr/>
            <p:nvPr/>
          </p:nvCxnSpPr>
          <p:spPr>
            <a:xfrm rot="5400000">
              <a:off x="400883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65"/>
            <p:cNvCxnSpPr/>
            <p:nvPr/>
          </p:nvCxnSpPr>
          <p:spPr>
            <a:xfrm rot="5400000">
              <a:off x="4216794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66"/>
            <p:cNvCxnSpPr/>
            <p:nvPr/>
          </p:nvCxnSpPr>
          <p:spPr>
            <a:xfrm rot="5400000">
              <a:off x="4499371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67"/>
            <p:cNvCxnSpPr/>
            <p:nvPr/>
          </p:nvCxnSpPr>
          <p:spPr>
            <a:xfrm rot="5400000">
              <a:off x="443110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68"/>
            <p:cNvCxnSpPr/>
            <p:nvPr/>
          </p:nvCxnSpPr>
          <p:spPr>
            <a:xfrm rot="5400000">
              <a:off x="4715272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69"/>
            <p:cNvCxnSpPr/>
            <p:nvPr/>
          </p:nvCxnSpPr>
          <p:spPr>
            <a:xfrm rot="5400000">
              <a:off x="49200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70"/>
            <p:cNvCxnSpPr/>
            <p:nvPr/>
          </p:nvCxnSpPr>
          <p:spPr>
            <a:xfrm rot="5400000">
              <a:off x="5072462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e 44"/>
          <p:cNvGrpSpPr>
            <a:grpSpLocks/>
          </p:cNvGrpSpPr>
          <p:nvPr/>
        </p:nvGrpSpPr>
        <p:grpSpPr bwMode="auto">
          <a:xfrm>
            <a:off x="5317703" y="3253219"/>
            <a:ext cx="992187" cy="142875"/>
            <a:chOff x="4080770" y="2071678"/>
            <a:chExt cx="992883" cy="143671"/>
          </a:xfrm>
        </p:grpSpPr>
        <p:cxnSp>
          <p:nvCxnSpPr>
            <p:cNvPr id="33" name="Connecteur droit 73"/>
            <p:cNvCxnSpPr/>
            <p:nvPr/>
          </p:nvCxnSpPr>
          <p:spPr>
            <a:xfrm rot="5400000">
              <a:off x="4009729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74"/>
            <p:cNvCxnSpPr/>
            <p:nvPr/>
          </p:nvCxnSpPr>
          <p:spPr>
            <a:xfrm rot="5400000">
              <a:off x="4205128" y="2142719"/>
              <a:ext cx="143671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75"/>
            <p:cNvCxnSpPr/>
            <p:nvPr/>
          </p:nvCxnSpPr>
          <p:spPr>
            <a:xfrm rot="5400000">
              <a:off x="4499022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76"/>
            <p:cNvCxnSpPr/>
            <p:nvPr/>
          </p:nvCxnSpPr>
          <p:spPr>
            <a:xfrm rot="5400000">
              <a:off x="4562566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77"/>
            <p:cNvCxnSpPr/>
            <p:nvPr/>
          </p:nvCxnSpPr>
          <p:spPr>
            <a:xfrm rot="5400000">
              <a:off x="471507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78"/>
            <p:cNvCxnSpPr/>
            <p:nvPr/>
          </p:nvCxnSpPr>
          <p:spPr>
            <a:xfrm rot="5400000">
              <a:off x="4931124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79"/>
            <p:cNvCxnSpPr/>
            <p:nvPr/>
          </p:nvCxnSpPr>
          <p:spPr>
            <a:xfrm rot="5400000">
              <a:off x="5001023" y="2142719"/>
              <a:ext cx="143671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e 53"/>
          <p:cNvGrpSpPr>
            <a:grpSpLocks/>
          </p:cNvGrpSpPr>
          <p:nvPr/>
        </p:nvGrpSpPr>
        <p:grpSpPr bwMode="auto">
          <a:xfrm>
            <a:off x="5095453" y="3558019"/>
            <a:ext cx="1285875" cy="142875"/>
            <a:chOff x="3928264" y="2071678"/>
            <a:chExt cx="1285884" cy="143670"/>
          </a:xfrm>
        </p:grpSpPr>
        <p:cxnSp>
          <p:nvCxnSpPr>
            <p:cNvPr id="41" name="Connecteur droit 81"/>
            <p:cNvCxnSpPr/>
            <p:nvPr/>
          </p:nvCxnSpPr>
          <p:spPr>
            <a:xfrm rot="5400000">
              <a:off x="385722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82"/>
            <p:cNvCxnSpPr/>
            <p:nvPr/>
          </p:nvCxnSpPr>
          <p:spPr>
            <a:xfrm rot="5400000">
              <a:off x="4069949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83"/>
            <p:cNvCxnSpPr/>
            <p:nvPr/>
          </p:nvCxnSpPr>
          <p:spPr>
            <a:xfrm rot="5400000">
              <a:off x="4355701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84"/>
            <p:cNvCxnSpPr/>
            <p:nvPr/>
          </p:nvCxnSpPr>
          <p:spPr>
            <a:xfrm rot="5400000">
              <a:off x="4499371" y="2141925"/>
              <a:ext cx="143670" cy="31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85"/>
            <p:cNvCxnSpPr/>
            <p:nvPr/>
          </p:nvCxnSpPr>
          <p:spPr>
            <a:xfrm rot="5400000">
              <a:off x="4641453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86"/>
            <p:cNvCxnSpPr/>
            <p:nvPr/>
          </p:nvCxnSpPr>
          <p:spPr>
            <a:xfrm rot="5400000">
              <a:off x="4716066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87"/>
            <p:cNvCxnSpPr/>
            <p:nvPr/>
          </p:nvCxnSpPr>
          <p:spPr>
            <a:xfrm rot="5400000">
              <a:off x="4920855" y="2142719"/>
              <a:ext cx="143670" cy="158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88"/>
            <p:cNvCxnSpPr/>
            <p:nvPr/>
          </p:nvCxnSpPr>
          <p:spPr>
            <a:xfrm rot="5400000">
              <a:off x="5141518" y="2142719"/>
              <a:ext cx="143670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Connecteur droit avec flèche 89"/>
          <p:cNvCxnSpPr/>
          <p:nvPr/>
        </p:nvCxnSpPr>
        <p:spPr>
          <a:xfrm>
            <a:off x="6381328" y="2772207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90"/>
          <p:cNvCxnSpPr/>
          <p:nvPr/>
        </p:nvCxnSpPr>
        <p:spPr>
          <a:xfrm flipV="1">
            <a:off x="6381328" y="3057957"/>
            <a:ext cx="571500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49"/>
          <p:cNvSpPr/>
          <p:nvPr/>
        </p:nvSpPr>
        <p:spPr bwMode="auto">
          <a:xfrm>
            <a:off x="7024265" y="2915082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52" name="Connecteur droit avec flèche 89"/>
          <p:cNvCxnSpPr/>
          <p:nvPr/>
        </p:nvCxnSpPr>
        <p:spPr>
          <a:xfrm>
            <a:off x="6381328" y="3343707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90"/>
          <p:cNvCxnSpPr/>
          <p:nvPr/>
        </p:nvCxnSpPr>
        <p:spPr>
          <a:xfrm flipV="1">
            <a:off x="6452765" y="3558019"/>
            <a:ext cx="5000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49"/>
          <p:cNvSpPr/>
          <p:nvPr/>
        </p:nvSpPr>
        <p:spPr bwMode="auto">
          <a:xfrm>
            <a:off x="7024265" y="3415144"/>
            <a:ext cx="142875" cy="142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0" name="Groupe 34"/>
          <p:cNvGrpSpPr>
            <a:grpSpLocks/>
          </p:cNvGrpSpPr>
          <p:nvPr/>
        </p:nvGrpSpPr>
        <p:grpSpPr bwMode="auto">
          <a:xfrm>
            <a:off x="7657678" y="2915082"/>
            <a:ext cx="511175" cy="144462"/>
            <a:chOff x="4276171" y="2071679"/>
            <a:chExt cx="511532" cy="143670"/>
          </a:xfrm>
        </p:grpSpPr>
        <p:cxnSp>
          <p:nvCxnSpPr>
            <p:cNvPr id="56" name="Connecteur droit 56"/>
            <p:cNvCxnSpPr/>
            <p:nvPr/>
          </p:nvCxnSpPr>
          <p:spPr>
            <a:xfrm rot="5400000">
              <a:off x="4205919" y="2143509"/>
              <a:ext cx="142092" cy="158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7"/>
            <p:cNvCxnSpPr/>
            <p:nvPr/>
          </p:nvCxnSpPr>
          <p:spPr>
            <a:xfrm rot="5400000">
              <a:off x="4499811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8"/>
            <p:cNvCxnSpPr/>
            <p:nvPr/>
          </p:nvCxnSpPr>
          <p:spPr>
            <a:xfrm rot="5400000">
              <a:off x="4563356" y="2143509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9"/>
            <p:cNvCxnSpPr/>
            <p:nvPr/>
          </p:nvCxnSpPr>
          <p:spPr>
            <a:xfrm rot="5400000">
              <a:off x="4715862" y="2141931"/>
              <a:ext cx="142092" cy="158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TextBox 106"/>
          <p:cNvSpPr txBox="1">
            <a:spLocks noChangeArrowheads="1"/>
          </p:cNvSpPr>
          <p:nvPr/>
        </p:nvSpPr>
        <p:spPr bwMode="auto">
          <a:xfrm>
            <a:off x="7284615" y="3321482"/>
            <a:ext cx="116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/>
              <a:t>no </a:t>
            </a:r>
            <a:r>
              <a:rPr lang="fr-FR" sz="1400" dirty="0" err="1"/>
              <a:t>response</a:t>
            </a:r>
            <a:endParaRPr lang="fr-FR" sz="1400" dirty="0"/>
          </a:p>
        </p:txBody>
      </p:sp>
      <p:sp>
        <p:nvSpPr>
          <p:cNvPr id="67" name="ZoneTexte 66"/>
          <p:cNvSpPr txBox="1"/>
          <p:nvPr/>
        </p:nvSpPr>
        <p:spPr>
          <a:xfrm>
            <a:off x="4427984" y="25556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4427984" y="31316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539552" y="4293096"/>
            <a:ext cx="491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receptive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 » = {S | N</a:t>
            </a:r>
            <a:r>
              <a:rPr lang="fr-FR" baseline="-25000" dirty="0" smtClean="0"/>
              <a:t>A</a:t>
            </a:r>
            <a:r>
              <a:rPr lang="fr-FR" dirty="0" smtClean="0"/>
              <a:t>(S) = N</a:t>
            </a:r>
            <a:r>
              <a:rPr lang="fr-FR" baseline="-25000" dirty="0" smtClean="0"/>
              <a:t>B</a:t>
            </a:r>
            <a:r>
              <a:rPr lang="fr-FR" dirty="0" smtClean="0"/>
              <a:t>(S)}</a:t>
            </a:r>
            <a:endParaRPr lang="fr-FR" dirty="0"/>
          </a:p>
        </p:txBody>
      </p:sp>
      <p:cxnSp>
        <p:nvCxnSpPr>
          <p:cNvPr id="71" name="Connecteur droit avec flèche 70"/>
          <p:cNvCxnSpPr/>
          <p:nvPr/>
        </p:nvCxnSpPr>
        <p:spPr>
          <a:xfrm>
            <a:off x="971600" y="1700808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784"/>
            <a:ext cx="948012" cy="5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598" t="8042" r="21154" b="15035"/>
          <a:stretch>
            <a:fillRect/>
          </a:stretch>
        </p:blipFill>
        <p:spPr bwMode="auto">
          <a:xfrm>
            <a:off x="1259632" y="1484784"/>
            <a:ext cx="395240" cy="3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7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88840"/>
            <a:ext cx="3566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73"/>
          <p:cNvSpPr txBox="1"/>
          <p:nvPr/>
        </p:nvSpPr>
        <p:spPr>
          <a:xfrm>
            <a:off x="3278708" y="4967257"/>
            <a:ext cx="373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 a </a:t>
            </a:r>
            <a:r>
              <a:rPr lang="fr-FR" dirty="0" err="1" smtClean="0"/>
              <a:t>law</a:t>
            </a:r>
            <a:r>
              <a:rPr lang="fr-FR" dirty="0" smtClean="0"/>
              <a:t> </a:t>
            </a:r>
            <a:r>
              <a:rPr lang="fr-FR" dirty="0" err="1" smtClean="0"/>
              <a:t>followed</a:t>
            </a:r>
            <a:r>
              <a:rPr lang="fr-FR" dirty="0" smtClean="0"/>
              <a:t> by </a:t>
            </a:r>
            <a:r>
              <a:rPr lang="fr-FR" dirty="0" err="1" smtClean="0"/>
              <a:t>sensory</a:t>
            </a:r>
            <a:r>
              <a:rPr lang="fr-FR" dirty="0" smtClean="0"/>
              <a:t> signal S(t)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988292"/>
      </p:ext>
    </p:extLst>
  </p:cSld>
  <p:clrMapOvr>
    <a:masterClrMapping/>
  </p:clrMapOvr>
  <p:transition advTm="126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1" grpId="0" animBg="1"/>
      <p:bldP spid="54" grpId="0" animBg="1"/>
      <p:bldP spid="60" grpId="0"/>
      <p:bldP spid="67" grpId="0"/>
      <p:bldP spid="68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Of </a:t>
            </a:r>
            <a:r>
              <a:rPr lang="fr-FR" dirty="0" err="1" smtClean="0"/>
              <a:t>spikes</a:t>
            </a:r>
            <a:r>
              <a:rPr lang="fr-FR" dirty="0" smtClean="0"/>
              <a:t> and rates</a:t>
            </a:r>
            <a:endParaRPr lang="en-US" dirty="0"/>
          </a:p>
        </p:txBody>
      </p:sp>
      <p:grpSp>
        <p:nvGrpSpPr>
          <p:cNvPr id="4" name="Groupe 27"/>
          <p:cNvGrpSpPr/>
          <p:nvPr/>
        </p:nvGrpSpPr>
        <p:grpSpPr>
          <a:xfrm>
            <a:off x="558843" y="4115256"/>
            <a:ext cx="571504" cy="2626112"/>
            <a:chOff x="857224" y="2143116"/>
            <a:chExt cx="1143008" cy="3993086"/>
          </a:xfrm>
        </p:grpSpPr>
        <p:pic>
          <p:nvPicPr>
            <p:cNvPr id="5" name="Picture 10" descr="ganglioncell.jpeg"/>
            <p:cNvPicPr>
              <a:picLocks noChangeAspect="1"/>
            </p:cNvPicPr>
            <p:nvPr/>
          </p:nvPicPr>
          <p:blipFill>
            <a:blip r:embed="rId3" cstate="print"/>
            <a:srcRect l="85206" t="5269" b="61611"/>
            <a:stretch>
              <a:fillRect/>
            </a:stretch>
          </p:blipFill>
          <p:spPr>
            <a:xfrm>
              <a:off x="857224" y="2214554"/>
              <a:ext cx="1143008" cy="314327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214414" y="2143116"/>
              <a:ext cx="214314" cy="35719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30"/>
            <p:cNvCxnSpPr/>
            <p:nvPr/>
          </p:nvCxnSpPr>
          <p:spPr>
            <a:xfrm>
              <a:off x="1142976" y="5786454"/>
              <a:ext cx="35719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31"/>
            <p:cNvSpPr txBox="1"/>
            <p:nvPr/>
          </p:nvSpPr>
          <p:spPr>
            <a:xfrm>
              <a:off x="1142976" y="5715016"/>
              <a:ext cx="632224" cy="4211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err="1" smtClean="0"/>
                <a:t>dt</a:t>
              </a:r>
              <a:endParaRPr lang="fr-FR" sz="1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5" t="5396" r="7476" b="63216"/>
          <a:stretch/>
        </p:blipFill>
        <p:spPr>
          <a:xfrm>
            <a:off x="538124" y="1844824"/>
            <a:ext cx="3456384" cy="136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1268760"/>
            <a:ext cx="631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Spikes</a:t>
            </a:r>
            <a:r>
              <a:rPr lang="fr-FR" dirty="0" smtClean="0"/>
              <a:t>: a </a:t>
            </a:r>
            <a:r>
              <a:rPr lang="fr-FR" dirty="0" err="1" smtClean="0"/>
              <a:t>well-defined</a:t>
            </a:r>
            <a:r>
              <a:rPr lang="fr-FR" dirty="0" smtClean="0"/>
              <a:t> </a:t>
            </a:r>
            <a:r>
              <a:rPr lang="fr-FR" dirty="0" err="1" smtClean="0"/>
              <a:t>timed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, the basis of neural interaction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645024"/>
            <a:ext cx="434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Rates: an abstract concept </a:t>
            </a:r>
            <a:r>
              <a:rPr lang="fr-FR" dirty="0" err="1" smtClean="0"/>
              <a:t>defined</a:t>
            </a:r>
            <a:r>
              <a:rPr lang="fr-FR" dirty="0" smtClean="0"/>
              <a:t> on </a:t>
            </a:r>
            <a:r>
              <a:rPr lang="fr-FR" dirty="0" err="1" smtClean="0"/>
              <a:t>spikes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4149080"/>
            <a:ext cx="569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e.g</a:t>
            </a:r>
            <a:r>
              <a:rPr lang="fr-FR" dirty="0"/>
              <a:t>.</a:t>
            </a:r>
            <a:r>
              <a:rPr lang="fr-FR" dirty="0" smtClean="0"/>
              <a:t> temporal or spatial </a:t>
            </a:r>
            <a:r>
              <a:rPr lang="fr-FR" dirty="0" err="1" smtClean="0"/>
              <a:t>average</a:t>
            </a:r>
            <a:r>
              <a:rPr lang="fr-FR" dirty="0" smtClean="0"/>
              <a:t> (</a:t>
            </a:r>
            <a:r>
              <a:rPr lang="fr-FR" dirty="0" err="1" smtClean="0"/>
              <a:t>defined</a:t>
            </a:r>
            <a:r>
              <a:rPr lang="fr-FR" dirty="0" smtClean="0"/>
              <a:t> in a large N </a:t>
            </a:r>
            <a:r>
              <a:rPr lang="fr-FR" dirty="0" err="1" smtClean="0"/>
              <a:t>limit</a:t>
            </a:r>
            <a:r>
              <a:rPr lang="fr-FR" dirty="0" smtClean="0"/>
              <a:t>);</a:t>
            </a:r>
          </a:p>
          <a:p>
            <a:r>
              <a:rPr lang="fr-FR" dirty="0" err="1" smtClean="0"/>
              <a:t>probabilistic</a:t>
            </a:r>
            <a:r>
              <a:rPr lang="fr-FR" dirty="0" smtClean="0"/>
              <a:t> expectation.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27755" y="507763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Rate-</a:t>
            </a:r>
            <a:r>
              <a:rPr lang="fr-FR" i="1" dirty="0" err="1" smtClean="0"/>
              <a:t>based</a:t>
            </a:r>
            <a:r>
              <a:rPr lang="fr-FR" i="1" dirty="0" smtClean="0"/>
              <a:t> </a:t>
            </a:r>
            <a:r>
              <a:rPr lang="fr-FR" i="1" dirty="0" err="1" smtClean="0"/>
              <a:t>postulate</a:t>
            </a:r>
            <a:r>
              <a:rPr lang="fr-FR" i="1" dirty="0" smtClean="0"/>
              <a:t>: </a:t>
            </a:r>
            <a:r>
              <a:rPr lang="fr-FR" i="1" dirty="0" err="1" smtClean="0"/>
              <a:t>this</a:t>
            </a:r>
            <a:r>
              <a:rPr lang="fr-FR" i="1" dirty="0" smtClean="0"/>
              <a:t> concept/approximation captures </a:t>
            </a:r>
            <a:r>
              <a:rPr lang="fr-FR" i="1" dirty="0" err="1" smtClean="0"/>
              <a:t>everything</a:t>
            </a:r>
            <a:r>
              <a:rPr lang="fr-FR" i="1" dirty="0" smtClean="0"/>
              <a:t> relevant about neural </a:t>
            </a:r>
            <a:r>
              <a:rPr lang="fr-FR" i="1" dirty="0" err="1" smtClean="0"/>
              <a:t>activity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7755" y="586502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Spike-</a:t>
            </a:r>
            <a:r>
              <a:rPr lang="fr-FR" i="1" dirty="0" err="1" smtClean="0"/>
              <a:t>based</a:t>
            </a:r>
            <a:r>
              <a:rPr lang="fr-FR" i="1" dirty="0" smtClean="0"/>
              <a:t> </a:t>
            </a:r>
            <a:r>
              <a:rPr lang="fr-FR" i="1" dirty="0" err="1" smtClean="0"/>
              <a:t>view</a:t>
            </a:r>
            <a:r>
              <a:rPr lang="fr-FR" i="1" dirty="0" smtClean="0"/>
              <a:t>: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postulate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not correct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43194" y="6237312"/>
            <a:ext cx="44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This </a:t>
            </a:r>
            <a:r>
              <a:rPr lang="fr-FR" i="1" dirty="0" err="1" smtClean="0"/>
              <a:t>does</a:t>
            </a:r>
            <a:r>
              <a:rPr lang="fr-FR" i="1" dirty="0" smtClean="0"/>
              <a:t> not </a:t>
            </a:r>
            <a:r>
              <a:rPr lang="fr-FR" i="1" dirty="0" err="1" smtClean="0"/>
              <a:t>mean</a:t>
            </a:r>
            <a:r>
              <a:rPr lang="fr-FR" i="1" dirty="0" smtClean="0"/>
              <a:t> </a:t>
            </a:r>
            <a:r>
              <a:rPr lang="fr-FR" i="1" dirty="0" err="1" smtClean="0"/>
              <a:t>that</a:t>
            </a:r>
            <a:r>
              <a:rPr lang="fr-FR" i="1" dirty="0" smtClean="0"/>
              <a:t> « rate »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irrelevant</a:t>
            </a:r>
            <a:r>
              <a:rPr lang="fr-FR" i="1" dirty="0" smtClean="0"/>
              <a:t>!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367216"/>
      </p:ext>
    </p:extLst>
  </p:cSld>
  <p:clrMapOvr>
    <a:masterClrMapping/>
  </p:clrMapOvr>
  <p:transition advTm="148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Implicit</a:t>
            </a:r>
            <a:r>
              <a:rPr lang="fr-FR" dirty="0" smtClean="0"/>
              <a:t> </a:t>
            </a:r>
            <a:r>
              <a:rPr lang="fr-FR" dirty="0" err="1" smtClean="0"/>
              <a:t>assumption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err="1" smtClean="0"/>
              <a:t>reproducibility</a:t>
            </a:r>
            <a:r>
              <a:rPr lang="fr-FR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spike</a:t>
            </a:r>
            <a:r>
              <a:rPr lang="fr-FR" dirty="0" smtClean="0"/>
              <a:t> timing</a:t>
            </a:r>
            <a:endParaRPr lang="fr-FR" dirty="0"/>
          </a:p>
        </p:txBody>
      </p:sp>
      <p:pic>
        <p:nvPicPr>
          <p:cNvPr id="4" name="Picture 6" descr="MS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19702"/>
            <a:ext cx="3000396" cy="32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1012817" y="2868985"/>
            <a:ext cx="27158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dirty="0">
                <a:latin typeface="AGaramond"/>
              </a:rPr>
              <a:t>Z. </a:t>
            </a:r>
            <a:r>
              <a:rPr lang="fr-FR" sz="1100" dirty="0" err="1">
                <a:latin typeface="AGaramond"/>
              </a:rPr>
              <a:t>Mainen</a:t>
            </a:r>
            <a:r>
              <a:rPr lang="fr-FR" sz="1100" dirty="0">
                <a:latin typeface="AGaramond"/>
              </a:rPr>
              <a:t>, T. </a:t>
            </a:r>
            <a:r>
              <a:rPr lang="fr-FR" sz="1100" dirty="0" err="1">
                <a:latin typeface="AGaramond"/>
              </a:rPr>
              <a:t>Sejnowski</a:t>
            </a:r>
            <a:r>
              <a:rPr lang="fr-FR" sz="1100" dirty="0">
                <a:latin typeface="AGaramond"/>
              </a:rPr>
              <a:t>, </a:t>
            </a:r>
            <a:r>
              <a:rPr lang="fr-FR" sz="1100" i="1" dirty="0">
                <a:latin typeface="AGaramond"/>
              </a:rPr>
              <a:t>Science</a:t>
            </a:r>
            <a:r>
              <a:rPr lang="fr-FR" sz="1100" dirty="0">
                <a:latin typeface="AGaramond"/>
              </a:rPr>
              <a:t> (1995)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471488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Spike timing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reproducible</a:t>
            </a:r>
            <a:r>
              <a:rPr lang="fr-FR" dirty="0" smtClean="0"/>
              <a:t> in vitro for time-</a:t>
            </a:r>
            <a:r>
              <a:rPr lang="fr-FR" dirty="0" err="1" smtClean="0"/>
              <a:t>varying</a:t>
            </a:r>
            <a:r>
              <a:rPr lang="fr-FR" dirty="0" smtClean="0"/>
              <a:t> inputs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20955" y="157161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spiking</a:t>
            </a:r>
            <a:r>
              <a:rPr lang="fr-FR" dirty="0" smtClean="0"/>
              <a:t> model:</a:t>
            </a:r>
            <a:endParaRPr 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324366"/>
            <a:ext cx="2494606" cy="153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324366"/>
            <a:ext cx="2495551" cy="150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1639" y="2000240"/>
            <a:ext cx="52180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000892" y="1857364"/>
            <a:ext cx="2143108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83568" y="6257836"/>
            <a:ext cx="79208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Z. </a:t>
            </a:r>
            <a:r>
              <a:rPr lang="fr-FR" sz="1100" dirty="0" err="1"/>
              <a:t>Mainen</a:t>
            </a:r>
            <a:r>
              <a:rPr lang="fr-FR" sz="1100" dirty="0"/>
              <a:t>, T. </a:t>
            </a:r>
            <a:r>
              <a:rPr lang="fr-FR" sz="1100" dirty="0" err="1"/>
              <a:t>Sejnowski</a:t>
            </a:r>
            <a:r>
              <a:rPr lang="fr-FR" sz="1100" dirty="0"/>
              <a:t>, Science (1995)</a:t>
            </a:r>
          </a:p>
          <a:p>
            <a:r>
              <a:rPr lang="en-US" sz="1100" dirty="0" err="1" smtClean="0"/>
              <a:t>Brette</a:t>
            </a:r>
            <a:r>
              <a:rPr lang="en-US" sz="1100" dirty="0" smtClean="0"/>
              <a:t>, R. and E. </a:t>
            </a:r>
            <a:r>
              <a:rPr lang="en-US" sz="1100" dirty="0" err="1" smtClean="0"/>
              <a:t>Guigon</a:t>
            </a:r>
            <a:r>
              <a:rPr lang="en-US" sz="1100" dirty="0" smtClean="0"/>
              <a:t> (2003). Reliability of spike timing is a general property of spiking model neurons. Neural </a:t>
            </a:r>
            <a:r>
              <a:rPr lang="en-US" sz="1100" dirty="0" err="1" smtClean="0"/>
              <a:t>Comput</a:t>
            </a:r>
            <a:endParaRPr lang="en-US" sz="1100" dirty="0" smtClean="0"/>
          </a:p>
          <a:p>
            <a:r>
              <a:rPr lang="en-US" sz="1100" dirty="0" err="1" smtClean="0"/>
              <a:t>Brette</a:t>
            </a:r>
            <a:r>
              <a:rPr lang="en-US" sz="1100" dirty="0" smtClean="0"/>
              <a:t> </a:t>
            </a:r>
            <a:r>
              <a:rPr lang="en-US" sz="1100" dirty="0" smtClean="0"/>
              <a:t>(2012).  Computing with neural synchrony. </a:t>
            </a:r>
            <a:r>
              <a:rPr lang="en-US" sz="1100" dirty="0" err="1" smtClean="0"/>
              <a:t>PLoS</a:t>
            </a:r>
            <a:r>
              <a:rPr lang="en-US" sz="1100" dirty="0" smtClean="0"/>
              <a:t> Comp </a:t>
            </a:r>
            <a:r>
              <a:rPr lang="en-US" sz="1100" dirty="0" err="1" smtClean="0"/>
              <a:t>Biol</a:t>
            </a:r>
            <a:endParaRPr lang="fr-FR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892806"/>
      </p:ext>
    </p:extLst>
  </p:cSld>
  <p:clrMapOvr>
    <a:masterClrMapping/>
  </p:clrMapOvr>
  <p:transition advTm="31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Shared</a:t>
            </a:r>
            <a:r>
              <a:rPr lang="fr-FR" dirty="0" smtClean="0"/>
              <a:t> </a:t>
            </a:r>
            <a:r>
              <a:rPr lang="fr-FR" dirty="0" err="1" smtClean="0"/>
              <a:t>variability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7638"/>
            <a:ext cx="658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reproducible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i="1" dirty="0" smtClean="0"/>
              <a:t>relative</a:t>
            </a:r>
            <a:r>
              <a:rPr lang="fr-FR" dirty="0" smtClean="0"/>
              <a:t>, not </a:t>
            </a:r>
            <a:r>
              <a:rPr lang="fr-FR" dirty="0" err="1" smtClean="0"/>
              <a:t>absolute</a:t>
            </a:r>
            <a:r>
              <a:rPr lang="fr-FR" dirty="0" smtClean="0"/>
              <a:t>, </a:t>
            </a:r>
            <a:r>
              <a:rPr lang="fr-FR" dirty="0" err="1" smtClean="0"/>
              <a:t>spike</a:t>
            </a:r>
            <a:r>
              <a:rPr lang="fr-FR" dirty="0" smtClean="0"/>
              <a:t> timing.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4"/>
          <a:stretch/>
        </p:blipFill>
        <p:spPr>
          <a:xfrm>
            <a:off x="273214" y="2280438"/>
            <a:ext cx="3805118" cy="43005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204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err="1"/>
              <a:t>Brette</a:t>
            </a:r>
            <a:r>
              <a:rPr lang="en-US" sz="1200" i="1" dirty="0"/>
              <a:t> (2012).  Computing with neural synchrony. </a:t>
            </a:r>
            <a:r>
              <a:rPr lang="en-US" sz="1200" i="1" dirty="0" err="1"/>
              <a:t>PLoS</a:t>
            </a:r>
            <a:r>
              <a:rPr lang="en-US" sz="1200" i="1" dirty="0"/>
              <a:t> Comp </a:t>
            </a:r>
            <a:r>
              <a:rPr lang="en-US" sz="1200" i="1" dirty="0" err="1"/>
              <a:t>Biol</a:t>
            </a:r>
            <a:endParaRPr lang="fr-FR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56494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shared</a:t>
            </a:r>
            <a:r>
              <a:rPr lang="fr-FR" dirty="0" smtClean="0"/>
              <a:t> input (</a:t>
            </a:r>
            <a:r>
              <a:rPr lang="fr-FR" dirty="0" err="1" smtClean="0"/>
              <a:t>e.g</a:t>
            </a:r>
            <a:r>
              <a:rPr lang="fr-FR" dirty="0" smtClean="0"/>
              <a:t>. modulation by attention)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stimulus-</a:t>
            </a:r>
            <a:r>
              <a:rPr lang="fr-FR" dirty="0" err="1" smtClean="0"/>
              <a:t>locked</a:t>
            </a: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absolute</a:t>
            </a:r>
            <a:r>
              <a:rPr lang="fr-FR" dirty="0" smtClean="0"/>
              <a:t> not </a:t>
            </a:r>
            <a:r>
              <a:rPr lang="fr-FR" dirty="0" err="1" smtClean="0"/>
              <a:t>reproducible</a:t>
            </a:r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but relative timing not </a:t>
            </a:r>
            <a:r>
              <a:rPr lang="fr-FR" dirty="0" err="1" smtClean="0"/>
              <a:t>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Non-trivial </a:t>
            </a:r>
            <a:r>
              <a:rPr lang="fr-FR" dirty="0" err="1" smtClean="0"/>
              <a:t>example</a:t>
            </a:r>
            <a:r>
              <a:rPr lang="fr-FR" dirty="0" smtClean="0"/>
              <a:t>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b</a:t>
            </a:r>
            <a:r>
              <a:rPr lang="fr-FR" dirty="0" smtClean="0"/>
              <a:t>inaural </a:t>
            </a:r>
            <a:r>
              <a:rPr lang="fr-FR" dirty="0" err="1" smtClean="0"/>
              <a:t>hearing</a:t>
            </a:r>
            <a:r>
              <a:rPr lang="fr-FR" dirty="0" smtClean="0"/>
              <a:t> in real life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39952" y="1453464"/>
            <a:ext cx="42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R</a:t>
            </a:r>
            <a:r>
              <a:rPr lang="fr-FR" dirty="0" smtClean="0"/>
              <a:t>,F</a:t>
            </a:r>
            <a:r>
              <a:rPr lang="fr-FR" baseline="-25000" dirty="0" smtClean="0"/>
              <a:t>L</a:t>
            </a:r>
            <a:r>
              <a:rPr lang="fr-FR" dirty="0" smtClean="0"/>
              <a:t> = location-</a:t>
            </a:r>
            <a:r>
              <a:rPr lang="fr-FR" dirty="0" err="1" smtClean="0"/>
              <a:t>dependent</a:t>
            </a:r>
            <a:r>
              <a:rPr lang="fr-FR" dirty="0" smtClean="0"/>
              <a:t> </a:t>
            </a:r>
            <a:r>
              <a:rPr lang="fr-FR" dirty="0" err="1" smtClean="0"/>
              <a:t>acoustical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HRTFs</a:t>
            </a:r>
            <a:r>
              <a:rPr lang="fr-FR" dirty="0" smtClean="0"/>
              <a:t>/</a:t>
            </a:r>
            <a:r>
              <a:rPr lang="fr-FR" dirty="0" err="1" smtClean="0"/>
              <a:t>HRIRs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48661"/>
            <a:ext cx="2776392" cy="32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724128" y="2164252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Delay: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355976" y="4026007"/>
            <a:ext cx="121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frequency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6588224" y="3973744"/>
            <a:ext cx="1242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high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frequency</a:t>
            </a:r>
            <a:endParaRPr lang="fr-FR" sz="1400" dirty="0"/>
          </a:p>
        </p:txBody>
      </p:sp>
      <p:pic>
        <p:nvPicPr>
          <p:cNvPr id="649222" name="Picture 6" descr="D:\My Dropbox\Cours\White Nights of Computational Neuroscience\Phase_H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533584"/>
            <a:ext cx="1920732" cy="1536585"/>
          </a:xfrm>
          <a:prstGeom prst="rect">
            <a:avLst/>
          </a:prstGeom>
          <a:noFill/>
        </p:spPr>
      </p:pic>
      <p:pic>
        <p:nvPicPr>
          <p:cNvPr id="649223" name="Picture 7" descr="D:\My Dropbox\Cours\White Nights of Computational Neuroscience\Phase_L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533584"/>
            <a:ext cx="1920732" cy="1536585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539552" y="515719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Sound propagation </a:t>
            </a:r>
            <a:r>
              <a:rPr lang="fr-FR" dirty="0" err="1" smtClean="0"/>
              <a:t>is</a:t>
            </a:r>
            <a:r>
              <a:rPr lang="fr-FR" dirty="0" smtClean="0"/>
              <a:t> more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pure </a:t>
            </a:r>
            <a:r>
              <a:rPr lang="fr-FR" dirty="0" err="1" smtClean="0"/>
              <a:t>delays</a:t>
            </a:r>
            <a:r>
              <a:rPr lang="fr-FR" dirty="0" smtClean="0"/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4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Non-trivial </a:t>
            </a:r>
            <a:r>
              <a:rPr lang="fr-FR" dirty="0" err="1"/>
              <a:t>example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/>
              <a:t>binaural </a:t>
            </a:r>
            <a:r>
              <a:rPr lang="fr-FR" dirty="0" err="1"/>
              <a:t>hearing</a:t>
            </a:r>
            <a:r>
              <a:rPr lang="fr-FR" dirty="0"/>
              <a:t> in real life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139952" y="1453464"/>
            <a:ext cx="4259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R</a:t>
            </a:r>
            <a:r>
              <a:rPr lang="fr-FR" dirty="0" smtClean="0"/>
              <a:t>,F</a:t>
            </a:r>
            <a:r>
              <a:rPr lang="fr-FR" baseline="-25000" dirty="0" smtClean="0"/>
              <a:t>L</a:t>
            </a:r>
            <a:r>
              <a:rPr lang="fr-FR" dirty="0" smtClean="0"/>
              <a:t> = location-</a:t>
            </a:r>
            <a:r>
              <a:rPr lang="fr-FR" dirty="0" err="1" smtClean="0"/>
              <a:t>dependent</a:t>
            </a:r>
            <a:r>
              <a:rPr lang="fr-FR" dirty="0" smtClean="0"/>
              <a:t> </a:t>
            </a:r>
            <a:r>
              <a:rPr lang="fr-FR" dirty="0" err="1" smtClean="0"/>
              <a:t>acoustical</a:t>
            </a:r>
            <a:r>
              <a:rPr lang="fr-FR" dirty="0" smtClean="0"/>
              <a:t> </a:t>
            </a:r>
            <a:r>
              <a:rPr lang="fr-FR" dirty="0" err="1" smtClean="0"/>
              <a:t>filters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HRTFs</a:t>
            </a:r>
            <a:r>
              <a:rPr lang="fr-FR" dirty="0" smtClean="0"/>
              <a:t>/</a:t>
            </a:r>
            <a:r>
              <a:rPr lang="fr-FR" dirty="0" err="1" smtClean="0"/>
              <a:t>HRIRs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724128" y="2164252"/>
            <a:ext cx="76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Delay: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355976" y="4026007"/>
            <a:ext cx="12132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low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frequency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6588224" y="3973744"/>
            <a:ext cx="1242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/>
              <a:t>high</a:t>
            </a:r>
            <a:r>
              <a:rPr lang="fr-FR" sz="1400" dirty="0" smtClean="0"/>
              <a:t> </a:t>
            </a:r>
            <a:r>
              <a:rPr lang="fr-FR" sz="1400" dirty="0" err="1" smtClean="0"/>
              <a:t>frequency</a:t>
            </a:r>
            <a:endParaRPr lang="fr-FR" sz="1400" dirty="0"/>
          </a:p>
        </p:txBody>
      </p:sp>
      <p:pic>
        <p:nvPicPr>
          <p:cNvPr id="649222" name="Picture 6" descr="D:\My Dropbox\Cours\White Nights of Computational Neuroscience\Phase_H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33584"/>
            <a:ext cx="1920732" cy="1536585"/>
          </a:xfrm>
          <a:prstGeom prst="rect">
            <a:avLst/>
          </a:prstGeom>
          <a:noFill/>
        </p:spPr>
      </p:pic>
      <p:pic>
        <p:nvPicPr>
          <p:cNvPr id="649223" name="Picture 7" descr="D:\My Dropbox\Cours\White Nights of Computational Neuroscience\Phase_L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33584"/>
            <a:ext cx="1920732" cy="1536585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635896" y="4427820"/>
            <a:ext cx="492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Frequency-dependent</a:t>
            </a:r>
            <a:r>
              <a:rPr lang="fr-FR" dirty="0" smtClean="0"/>
              <a:t> </a:t>
            </a:r>
            <a:r>
              <a:rPr lang="fr-FR" dirty="0" err="1" smtClean="0"/>
              <a:t>Interaural</a:t>
            </a:r>
            <a:r>
              <a:rPr lang="fr-FR" dirty="0" smtClean="0"/>
              <a:t> Time </a:t>
            </a:r>
            <a:r>
              <a:rPr lang="fr-FR" dirty="0" err="1" smtClean="0"/>
              <a:t>Differences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8" name="Picture 14" descr="cat_itds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9022" r="6391" b="48873"/>
          <a:stretch/>
        </p:blipFill>
        <p:spPr>
          <a:xfrm>
            <a:off x="3779912" y="4895345"/>
            <a:ext cx="4680520" cy="170200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751421" y="4921423"/>
            <a:ext cx="68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smtClean="0"/>
              <a:t>FRONT</a:t>
            </a:r>
            <a:endParaRPr lang="fr-FR" sz="1400"/>
          </a:p>
        </p:txBody>
      </p:sp>
      <p:sp>
        <p:nvSpPr>
          <p:cNvPr id="20" name="ZoneTexte 19"/>
          <p:cNvSpPr txBox="1"/>
          <p:nvPr/>
        </p:nvSpPr>
        <p:spPr>
          <a:xfrm>
            <a:off x="7239639" y="4921423"/>
            <a:ext cx="572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BACK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33186" y="6505599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Frequency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3250468" y="5542620"/>
            <a:ext cx="79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ITD (ms)</a:t>
            </a:r>
            <a:endParaRPr lang="fr-FR" sz="1400" dirty="0"/>
          </a:p>
        </p:txBody>
      </p:sp>
      <p:pic>
        <p:nvPicPr>
          <p:cNvPr id="24" name="Image 23" descr="chat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581128"/>
            <a:ext cx="2016224" cy="1725513"/>
          </a:xfrm>
          <a:prstGeom prst="rect">
            <a:avLst/>
          </a:prstGeom>
        </p:spPr>
      </p:pic>
      <p:grpSp>
        <p:nvGrpSpPr>
          <p:cNvPr id="25" name="Groupe 14"/>
          <p:cNvGrpSpPr/>
          <p:nvPr/>
        </p:nvGrpSpPr>
        <p:grpSpPr>
          <a:xfrm>
            <a:off x="432048" y="1700808"/>
            <a:ext cx="2771800" cy="1869126"/>
            <a:chOff x="1331640" y="4582669"/>
            <a:chExt cx="2771800" cy="1869126"/>
          </a:xfrm>
        </p:grpSpPr>
        <p:pic>
          <p:nvPicPr>
            <p:cNvPr id="26" name="Image 25" descr="IMG_2218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1640" y="4582669"/>
              <a:ext cx="1403648" cy="934563"/>
            </a:xfrm>
            <a:prstGeom prst="rect">
              <a:avLst/>
            </a:prstGeom>
          </p:spPr>
        </p:pic>
        <p:pic>
          <p:nvPicPr>
            <p:cNvPr id="27" name="Image 26" descr="IMG_2223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99792" y="4582669"/>
              <a:ext cx="1403648" cy="934563"/>
            </a:xfrm>
            <a:prstGeom prst="rect">
              <a:avLst/>
            </a:prstGeom>
          </p:spPr>
        </p:pic>
        <p:pic>
          <p:nvPicPr>
            <p:cNvPr id="28" name="Image 27" descr="IMG_223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1640" y="5517232"/>
              <a:ext cx="1403648" cy="934563"/>
            </a:xfrm>
            <a:prstGeom prst="rect">
              <a:avLst/>
            </a:prstGeom>
          </p:spPr>
        </p:pic>
        <p:pic>
          <p:nvPicPr>
            <p:cNvPr id="29" name="Image 28" descr="IMG_2237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99792" y="5517232"/>
              <a:ext cx="1403648" cy="934563"/>
            </a:xfrm>
            <a:prstGeom prst="rect">
              <a:avLst/>
            </a:prstGeom>
          </p:spPr>
        </p:pic>
      </p:grpSp>
      <p:sp>
        <p:nvSpPr>
          <p:cNvPr id="30" name="Flèche vers le bas 29"/>
          <p:cNvSpPr/>
          <p:nvPr/>
        </p:nvSpPr>
        <p:spPr>
          <a:xfrm>
            <a:off x="1619672" y="3717032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8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2" grpId="0"/>
      <p:bldP spid="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Binaural </a:t>
            </a:r>
            <a:r>
              <a:rPr lang="fr-FR" dirty="0" err="1" smtClean="0"/>
              <a:t>sensory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 in real life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48661"/>
            <a:ext cx="2776392" cy="324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1960" y="1772816"/>
            <a:ext cx="204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Binaural stimulus: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06881" y="2708920"/>
            <a:ext cx="4208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Sensory</a:t>
            </a:r>
            <a:r>
              <a:rPr lang="fr-FR" sz="2000" dirty="0" smtClean="0"/>
              <a:t> </a:t>
            </a:r>
            <a:r>
              <a:rPr lang="fr-FR" sz="2000" dirty="0" err="1" smtClean="0"/>
              <a:t>laws</a:t>
            </a:r>
            <a:r>
              <a:rPr lang="fr-FR" sz="2000" dirty="0" smtClean="0"/>
              <a:t> </a:t>
            </a:r>
            <a:r>
              <a:rPr lang="fr-FR" sz="2000" dirty="0" err="1" smtClean="0"/>
              <a:t>followed</a:t>
            </a:r>
            <a:r>
              <a:rPr lang="fr-FR" sz="2000" dirty="0" smtClean="0"/>
              <a:t> by the stimulus: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772816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</a:t>
            </a:r>
            <a:r>
              <a:rPr lang="fr-FR" sz="2000" baseline="-25000" dirty="0"/>
              <a:t>R</a:t>
            </a:r>
            <a:r>
              <a:rPr lang="fr-FR" sz="2000" dirty="0"/>
              <a:t> = </a:t>
            </a:r>
            <a:r>
              <a:rPr lang="fr-FR" sz="2000" dirty="0" smtClean="0"/>
              <a:t>F</a:t>
            </a:r>
            <a:r>
              <a:rPr lang="fr-FR" sz="2000" baseline="-25000" dirty="0" smtClean="0"/>
              <a:t>R</a:t>
            </a:r>
            <a:r>
              <a:rPr lang="fr-FR" sz="2000" dirty="0" smtClean="0"/>
              <a:t>*S</a:t>
            </a:r>
          </a:p>
          <a:p>
            <a:r>
              <a:rPr lang="fr-FR" sz="2000" dirty="0" smtClean="0"/>
              <a:t>S</a:t>
            </a:r>
            <a:r>
              <a:rPr lang="fr-FR" sz="2000" baseline="-25000" dirty="0" smtClean="0"/>
              <a:t>L</a:t>
            </a:r>
            <a:r>
              <a:rPr lang="fr-FR" sz="2000" dirty="0" smtClean="0"/>
              <a:t>= F</a:t>
            </a:r>
            <a:r>
              <a:rPr lang="fr-FR" sz="2000" baseline="-25000" dirty="0" smtClean="0"/>
              <a:t>L</a:t>
            </a:r>
            <a:r>
              <a:rPr lang="fr-FR" sz="2000" dirty="0" smtClean="0"/>
              <a:t>*S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258081" y="3359103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</a:t>
            </a:r>
            <a:r>
              <a:rPr lang="fr-FR" sz="2000" baseline="-25000" dirty="0" smtClean="0"/>
              <a:t>L</a:t>
            </a:r>
            <a:r>
              <a:rPr lang="fr-FR" sz="2000" dirty="0" smtClean="0"/>
              <a:t>*S</a:t>
            </a:r>
            <a:r>
              <a:rPr lang="fr-FR" sz="2000" baseline="-25000" dirty="0" smtClean="0"/>
              <a:t>R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dirty="0" smtClean="0"/>
              <a:t>F</a:t>
            </a:r>
            <a:r>
              <a:rPr lang="fr-FR" sz="2000" baseline="-25000" dirty="0" smtClean="0"/>
              <a:t>R</a:t>
            </a:r>
            <a:r>
              <a:rPr lang="fr-FR" sz="2000" dirty="0" smtClean="0"/>
              <a:t>*S</a:t>
            </a:r>
            <a:r>
              <a:rPr lang="fr-FR" sz="2000" baseline="-25000" dirty="0" smtClean="0"/>
              <a:t>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09514" y="393305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4469050"/>
            <a:ext cx="2076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U*F</a:t>
            </a:r>
            <a:r>
              <a:rPr lang="fr-FR" sz="2000" baseline="-25000" dirty="0" smtClean="0"/>
              <a:t>L</a:t>
            </a:r>
            <a:r>
              <a:rPr lang="fr-FR" sz="2000" dirty="0" smtClean="0"/>
              <a:t>*S</a:t>
            </a:r>
            <a:r>
              <a:rPr lang="fr-FR" sz="2000" baseline="-25000" dirty="0" smtClean="0"/>
              <a:t>R</a:t>
            </a:r>
            <a:r>
              <a:rPr lang="fr-FR" sz="2000" dirty="0" smtClean="0"/>
              <a:t> </a:t>
            </a:r>
            <a:r>
              <a:rPr lang="fr-FR" sz="2000" dirty="0"/>
              <a:t>= </a:t>
            </a:r>
            <a:r>
              <a:rPr lang="fr-FR" sz="2000" dirty="0" smtClean="0"/>
              <a:t>U*F</a:t>
            </a:r>
            <a:r>
              <a:rPr lang="fr-FR" sz="2000" baseline="-25000" dirty="0" smtClean="0"/>
              <a:t>R</a:t>
            </a:r>
            <a:r>
              <a:rPr lang="fr-FR" sz="2000" dirty="0" smtClean="0"/>
              <a:t>*S</a:t>
            </a:r>
            <a:r>
              <a:rPr lang="fr-FR" sz="2000" baseline="-25000" dirty="0" smtClean="0"/>
              <a:t>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7096" y="4931876"/>
            <a:ext cx="153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Binaural </a:t>
            </a:r>
            <a:r>
              <a:rPr lang="fr-FR" dirty="0" err="1" smtClean="0"/>
              <a:t>synchrony</a:t>
            </a:r>
            <a:r>
              <a:rPr lang="fr-FR" dirty="0" smtClean="0"/>
              <a:t> </a:t>
            </a:r>
            <a:r>
              <a:rPr lang="fr-FR" dirty="0" err="1" smtClean="0"/>
              <a:t>receptive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/>
          </a:p>
        </p:txBody>
      </p:sp>
      <p:pic>
        <p:nvPicPr>
          <p:cNvPr id="4" name="Image 3" descr="Fig6.tif"/>
          <p:cNvPicPr>
            <a:picLocks noChangeAspect="1"/>
          </p:cNvPicPr>
          <p:nvPr/>
        </p:nvPicPr>
        <p:blipFill>
          <a:blip r:embed="rId2" cstate="print"/>
          <a:srcRect t="4767" r="53425" b="58285"/>
          <a:stretch>
            <a:fillRect/>
          </a:stretch>
        </p:blipFill>
        <p:spPr>
          <a:xfrm>
            <a:off x="899592" y="1484784"/>
            <a:ext cx="3168352" cy="22322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67944" y="1916832"/>
            <a:ext cx="407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R</a:t>
            </a:r>
            <a:r>
              <a:rPr lang="fr-FR" dirty="0" smtClean="0"/>
              <a:t>,F</a:t>
            </a:r>
            <a:r>
              <a:rPr lang="fr-FR" baseline="-25000" dirty="0" smtClean="0"/>
              <a:t>L</a:t>
            </a:r>
            <a:r>
              <a:rPr lang="fr-FR" dirty="0" smtClean="0"/>
              <a:t> = </a:t>
            </a:r>
            <a:r>
              <a:rPr lang="fr-FR" dirty="0" err="1" smtClean="0"/>
              <a:t>HRTFs</a:t>
            </a:r>
            <a:r>
              <a:rPr lang="fr-FR" dirty="0" smtClean="0"/>
              <a:t>/</a:t>
            </a:r>
            <a:r>
              <a:rPr lang="fr-FR" dirty="0" err="1" smtClean="0"/>
              <a:t>HRIRs</a:t>
            </a:r>
            <a:r>
              <a:rPr lang="fr-FR" dirty="0" smtClean="0"/>
              <a:t> (location-</a:t>
            </a:r>
            <a:r>
              <a:rPr lang="fr-FR" dirty="0" err="1" smtClean="0"/>
              <a:t>dependent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067944" y="2708920"/>
            <a:ext cx="4536504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</a:t>
            </a:r>
            <a:r>
              <a:rPr lang="fr-FR" baseline="-25000" dirty="0" smtClean="0"/>
              <a:t>A</a:t>
            </a:r>
            <a:r>
              <a:rPr lang="fr-FR" dirty="0" smtClean="0"/>
              <a:t>, N</a:t>
            </a:r>
            <a:r>
              <a:rPr lang="fr-FR" baseline="-25000" dirty="0" smtClean="0"/>
              <a:t>B</a:t>
            </a:r>
            <a:r>
              <a:rPr lang="fr-FR" dirty="0" smtClean="0"/>
              <a:t> = neural </a:t>
            </a:r>
            <a:r>
              <a:rPr lang="fr-FR" dirty="0" err="1" smtClean="0"/>
              <a:t>filters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basilar</a:t>
            </a:r>
            <a:r>
              <a:rPr lang="fr-FR" dirty="0" smtClean="0"/>
              <a:t> membrane </a:t>
            </a:r>
            <a:r>
              <a:rPr lang="fr-FR" dirty="0" err="1" smtClean="0"/>
              <a:t>filtering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4005064"/>
            <a:ext cx="402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 to </a:t>
            </a:r>
            <a:r>
              <a:rPr lang="fr-FR" dirty="0" err="1" smtClean="0"/>
              <a:t>neuron</a:t>
            </a:r>
            <a:r>
              <a:rPr lang="fr-FR" dirty="0" smtClean="0"/>
              <a:t> A: N</a:t>
            </a:r>
            <a:r>
              <a:rPr lang="fr-FR" baseline="-25000" dirty="0" smtClean="0"/>
              <a:t>A</a:t>
            </a:r>
            <a:r>
              <a:rPr lang="fr-FR" dirty="0" smtClean="0"/>
              <a:t>*F</a:t>
            </a:r>
            <a:r>
              <a:rPr lang="fr-FR" baseline="-25000" dirty="0" smtClean="0"/>
              <a:t>R</a:t>
            </a:r>
            <a:r>
              <a:rPr lang="fr-FR" dirty="0" smtClean="0"/>
              <a:t>*S (convolution)</a:t>
            </a:r>
          </a:p>
          <a:p>
            <a:r>
              <a:rPr lang="fr-FR" dirty="0" smtClean="0"/>
              <a:t>input to </a:t>
            </a:r>
            <a:r>
              <a:rPr lang="fr-FR" dirty="0" err="1" smtClean="0"/>
              <a:t>neuron</a:t>
            </a:r>
            <a:r>
              <a:rPr lang="fr-FR" dirty="0" smtClean="0"/>
              <a:t> B: N</a:t>
            </a:r>
            <a:r>
              <a:rPr lang="fr-FR" baseline="-25000" dirty="0" smtClean="0"/>
              <a:t>B</a:t>
            </a:r>
            <a:r>
              <a:rPr lang="fr-FR" dirty="0" smtClean="0"/>
              <a:t>*F</a:t>
            </a:r>
            <a:r>
              <a:rPr lang="fr-FR" baseline="-25000" dirty="0" smtClean="0"/>
              <a:t>L</a:t>
            </a:r>
            <a:r>
              <a:rPr lang="fr-FR" dirty="0" smtClean="0"/>
              <a:t>*S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4797152"/>
            <a:ext cx="311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Synchrony</a:t>
            </a:r>
            <a:r>
              <a:rPr lang="fr-FR" i="1" dirty="0" smtClean="0"/>
              <a:t> </a:t>
            </a:r>
            <a:r>
              <a:rPr lang="fr-FR" i="1" dirty="0" err="1" smtClean="0"/>
              <a:t>when</a:t>
            </a:r>
            <a:r>
              <a:rPr lang="fr-FR" i="1" dirty="0" smtClean="0"/>
              <a:t>: N</a:t>
            </a:r>
            <a:r>
              <a:rPr lang="fr-FR" i="1" baseline="-25000" dirty="0" smtClean="0"/>
              <a:t>A</a:t>
            </a:r>
            <a:r>
              <a:rPr lang="fr-FR" i="1" dirty="0" smtClean="0"/>
              <a:t>*F</a:t>
            </a:r>
            <a:r>
              <a:rPr lang="fr-FR" i="1" baseline="-25000" dirty="0" smtClean="0"/>
              <a:t>R </a:t>
            </a:r>
            <a:r>
              <a:rPr lang="fr-FR" i="1" dirty="0" smtClean="0"/>
              <a:t>= N</a:t>
            </a:r>
            <a:r>
              <a:rPr lang="fr-FR" i="1" baseline="-25000" dirty="0" smtClean="0"/>
              <a:t>B</a:t>
            </a:r>
            <a:r>
              <a:rPr lang="fr-FR" i="1" dirty="0" smtClean="0"/>
              <a:t>*F</a:t>
            </a:r>
            <a:r>
              <a:rPr lang="fr-FR" i="1" baseline="-25000" dirty="0" smtClean="0"/>
              <a:t>L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491880" y="5373216"/>
            <a:ext cx="34179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SRF(A,B)	= set of </a:t>
            </a:r>
            <a:r>
              <a:rPr lang="fr-FR" dirty="0" err="1" smtClean="0"/>
              <a:t>filter</a:t>
            </a:r>
            <a:r>
              <a:rPr lang="fr-FR" dirty="0" smtClean="0"/>
              <a:t> pairs (F</a:t>
            </a:r>
            <a:r>
              <a:rPr lang="fr-FR" baseline="-25000" dirty="0" smtClean="0"/>
              <a:t>L</a:t>
            </a:r>
            <a:r>
              <a:rPr lang="fr-FR" dirty="0" smtClean="0"/>
              <a:t>,F</a:t>
            </a:r>
            <a:r>
              <a:rPr lang="fr-FR" baseline="-25000" dirty="0" smtClean="0"/>
              <a:t>R</a:t>
            </a:r>
            <a:r>
              <a:rPr lang="fr-FR" dirty="0" smtClean="0"/>
              <a:t>)</a:t>
            </a:r>
          </a:p>
          <a:p>
            <a:r>
              <a:rPr lang="fr-FR" dirty="0" smtClean="0"/>
              <a:t>	= set of source locations</a:t>
            </a:r>
          </a:p>
          <a:p>
            <a:r>
              <a:rPr lang="fr-FR" dirty="0" smtClean="0"/>
              <a:t>	= spatial </a:t>
            </a:r>
            <a:r>
              <a:rPr lang="fr-FR" dirty="0" err="1" smtClean="0"/>
              <a:t>receptive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595675" y="6381328"/>
            <a:ext cx="310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Independent of source signal 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4813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Decoding</a:t>
            </a:r>
            <a:r>
              <a:rPr lang="fr-FR" dirty="0" smtClean="0"/>
              <a:t> </a:t>
            </a:r>
            <a:r>
              <a:rPr lang="fr-FR" dirty="0" err="1" smtClean="0"/>
              <a:t>synchrony</a:t>
            </a:r>
            <a:r>
              <a:rPr lang="fr-FR" dirty="0" smtClean="0"/>
              <a:t> structure</a:t>
            </a:r>
            <a:endParaRPr lang="fr-FR" dirty="0"/>
          </a:p>
        </p:txBody>
      </p:sp>
      <p:pic>
        <p:nvPicPr>
          <p:cNvPr id="4" name="Picture 2" descr="D:\My Dropbox\Conférences\Cosyne 2010 - sound localisation\neural-assemblies.jpg"/>
          <p:cNvPicPr>
            <a:picLocks noChangeAspect="1" noChangeArrowheads="1"/>
          </p:cNvPicPr>
          <p:nvPr/>
        </p:nvPicPr>
        <p:blipFill>
          <a:blip r:embed="rId2" cstate="print"/>
          <a:srcRect t="19518"/>
          <a:stretch>
            <a:fillRect/>
          </a:stretch>
        </p:blipFill>
        <p:spPr bwMode="auto">
          <a:xfrm>
            <a:off x="1835696" y="2134597"/>
            <a:ext cx="5616010" cy="17281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211960" y="191857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MSO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051720" y="170254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basilar</a:t>
            </a:r>
            <a:r>
              <a:rPr lang="fr-FR" dirty="0" smtClean="0"/>
              <a:t> membrane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92080" y="2062589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cochlear</a:t>
            </a:r>
            <a:r>
              <a:rPr lang="fr-FR" sz="1400" dirty="0" smtClean="0"/>
              <a:t> nucleus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971600" y="4078813"/>
            <a:ext cx="749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Each</a:t>
            </a:r>
            <a:r>
              <a:rPr lang="fr-FR" dirty="0" smtClean="0"/>
              <a:t> source location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by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assembly</a:t>
            </a:r>
            <a:r>
              <a:rPr lang="fr-FR" dirty="0" smtClean="0"/>
              <a:t> of binaural </a:t>
            </a:r>
            <a:r>
              <a:rPr lang="fr-FR" dirty="0" err="1" smtClean="0"/>
              <a:t>neurons</a:t>
            </a:r>
            <a:endParaRPr lang="fr-FR" dirty="0" smtClean="0"/>
          </a:p>
          <a:p>
            <a:r>
              <a:rPr lang="fr-FR" dirty="0" smtClean="0"/>
              <a:t>= </a:t>
            </a:r>
            <a:r>
              <a:rPr lang="fr-FR" dirty="0" err="1" smtClean="0"/>
              <a:t>neurons</a:t>
            </a:r>
            <a:r>
              <a:rPr lang="fr-FR" dirty="0" smtClean="0"/>
              <a:t> </a:t>
            </a:r>
            <a:r>
              <a:rPr lang="fr-FR" dirty="0" err="1" smtClean="0"/>
              <a:t>whose</a:t>
            </a:r>
            <a:r>
              <a:rPr lang="fr-FR" dirty="0" smtClean="0"/>
              <a:t> inputs </a:t>
            </a:r>
            <a:r>
              <a:rPr lang="fr-FR" dirty="0" err="1" smtClean="0"/>
              <a:t>contain</a:t>
            </a:r>
            <a:r>
              <a:rPr lang="fr-FR" dirty="0" smtClean="0"/>
              <a:t> the location in </a:t>
            </a:r>
            <a:r>
              <a:rPr lang="fr-FR" dirty="0" err="1" smtClean="0"/>
              <a:t>their</a:t>
            </a:r>
            <a:r>
              <a:rPr lang="fr-FR" dirty="0" smtClean="0"/>
              <a:t> SRF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7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Proof of concept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0094"/>
            <a:ext cx="54451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42910" y="1354276"/>
            <a:ext cx="273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Sounds</a:t>
            </a:r>
            <a:r>
              <a:rPr lang="fr-FR" dirty="0" smtClean="0"/>
              <a:t>: noise, musical instruments, </a:t>
            </a:r>
            <a:r>
              <a:rPr lang="fr-FR" dirty="0" err="1" smtClean="0"/>
              <a:t>voice</a:t>
            </a:r>
            <a:r>
              <a:rPr lang="fr-FR" dirty="0" smtClean="0"/>
              <a:t> (VCV)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000100" y="364029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Acoustical</a:t>
            </a:r>
            <a:r>
              <a:rPr lang="fr-FR" u="sng" dirty="0" smtClean="0"/>
              <a:t> </a:t>
            </a:r>
            <a:r>
              <a:rPr lang="fr-FR" u="sng" dirty="0" err="1" smtClean="0"/>
              <a:t>filtering</a:t>
            </a:r>
            <a:r>
              <a:rPr lang="fr-FR" dirty="0" smtClean="0"/>
              <a:t>: </a:t>
            </a: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HRTFs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357554" y="1640028"/>
            <a:ext cx="251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Gammatone</a:t>
            </a:r>
            <a:r>
              <a:rPr lang="fr-FR" dirty="0" smtClean="0"/>
              <a:t> </a:t>
            </a:r>
            <a:r>
              <a:rPr lang="fr-FR" dirty="0" err="1" smtClean="0"/>
              <a:t>filterbank</a:t>
            </a:r>
            <a:r>
              <a:rPr lang="fr-FR" dirty="0" smtClean="0"/>
              <a:t> +</a:t>
            </a:r>
          </a:p>
          <a:p>
            <a:r>
              <a:rPr lang="fr-FR" dirty="0" smtClean="0"/>
              <a:t>more </a:t>
            </a:r>
            <a:r>
              <a:rPr lang="fr-FR" dirty="0" err="1" smtClean="0"/>
              <a:t>filters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72132" y="1925780"/>
            <a:ext cx="1857388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Spiking</a:t>
            </a:r>
            <a:r>
              <a:rPr lang="fr-FR" dirty="0" smtClean="0"/>
              <a:t>: </a:t>
            </a:r>
            <a:r>
              <a:rPr lang="fr-FR" dirty="0" err="1" smtClean="0"/>
              <a:t>noisy</a:t>
            </a:r>
            <a:r>
              <a:rPr lang="fr-FR" dirty="0" smtClean="0"/>
              <a:t> IF </a:t>
            </a:r>
            <a:r>
              <a:rPr lang="fr-FR" dirty="0" err="1" smtClean="0"/>
              <a:t>models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86578" y="328310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Coincidence</a:t>
            </a:r>
            <a:r>
              <a:rPr lang="fr-FR" u="sng" dirty="0" smtClean="0"/>
              <a:t> </a:t>
            </a:r>
            <a:r>
              <a:rPr lang="fr-FR" u="sng" dirty="0" err="1" smtClean="0"/>
              <a:t>detection</a:t>
            </a:r>
            <a:r>
              <a:rPr lang="fr-FR" dirty="0" smtClean="0"/>
              <a:t>: </a:t>
            </a:r>
            <a:r>
              <a:rPr lang="fr-FR" dirty="0" err="1" smtClean="0"/>
              <a:t>noisy</a:t>
            </a:r>
            <a:r>
              <a:rPr lang="fr-FR" dirty="0" smtClean="0"/>
              <a:t> IF </a:t>
            </a:r>
            <a:r>
              <a:rPr lang="fr-FR" dirty="0" err="1" smtClean="0"/>
              <a:t>models</a:t>
            </a: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4221088"/>
            <a:ext cx="2088232" cy="71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0" y="6423719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Goodman DF and R </a:t>
            </a:r>
            <a:r>
              <a:rPr lang="en-US" sz="1200" dirty="0" err="1" smtClean="0"/>
              <a:t>Brette</a:t>
            </a:r>
            <a:r>
              <a:rPr lang="en-US" sz="1200" dirty="0" smtClean="0"/>
              <a:t> (2010). Spike-timing-based computation in sound localization. </a:t>
            </a:r>
            <a:r>
              <a:rPr lang="en-US" sz="1200" dirty="0" err="1" smtClean="0"/>
              <a:t>PLoS</a:t>
            </a:r>
            <a:r>
              <a:rPr lang="en-US" sz="1200" dirty="0" smtClean="0"/>
              <a:t> Comp </a:t>
            </a:r>
            <a:r>
              <a:rPr lang="en-US" sz="1200" dirty="0" err="1" smtClean="0"/>
              <a:t>Biol</a:t>
            </a:r>
            <a:r>
              <a:rPr lang="en-US" sz="1200" dirty="0" smtClean="0"/>
              <a:t> 6(11): e1000993. doi:10.1371/journal.pcbi.1000993.</a:t>
            </a:r>
            <a:endParaRPr lang="fr-FR" sz="1200" dirty="0"/>
          </a:p>
        </p:txBody>
      </p:sp>
      <p:sp>
        <p:nvSpPr>
          <p:cNvPr id="20" name="Rectangle 19"/>
          <p:cNvSpPr/>
          <p:nvPr/>
        </p:nvSpPr>
        <p:spPr>
          <a:xfrm>
            <a:off x="2724302" y="5446965"/>
            <a:ext cx="393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Activation of all assemblies as a function of preferred location:</a:t>
            </a:r>
            <a:endParaRPr lang="fr-FR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r="47692"/>
          <a:stretch>
            <a:fillRect/>
          </a:stretch>
        </p:blipFill>
        <p:spPr bwMode="auto">
          <a:xfrm>
            <a:off x="6693133" y="4653136"/>
            <a:ext cx="2450867" cy="164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5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biological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0" t="7773" r="31943" b="58025"/>
          <a:stretch>
            <a:fillRect/>
          </a:stretch>
        </p:blipFill>
        <p:spPr bwMode="auto">
          <a:xfrm>
            <a:off x="1507727" y="2700943"/>
            <a:ext cx="63628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an_twrlo.gif">
            <a:hlinkClick r:id="rId4" action="ppaction://program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655" y="4573151"/>
            <a:ext cx="1653777" cy="512033"/>
          </a:xfrm>
          <a:prstGeom prst="rect">
            <a:avLst/>
          </a:prstGeom>
        </p:spPr>
      </p:pic>
      <p:pic>
        <p:nvPicPr>
          <p:cNvPr id="14" name="Image 13" descr="an_twrlo.gif">
            <a:hlinkClick r:id="rId4" action="ppaction://program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30000"/>
              </a:clrFrom>
              <a:clrTo>
                <a:srgbClr val="03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4271" y="4573151"/>
            <a:ext cx="1653777" cy="5120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88447" y="4581128"/>
            <a:ext cx="6880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/>
              <a:t>F</a:t>
            </a:r>
            <a:r>
              <a:rPr lang="fr-FR" sz="2200" baseline="-25000" dirty="0" smtClean="0"/>
              <a:t>R</a:t>
            </a:r>
            <a:r>
              <a:rPr lang="fr-FR" sz="2200" dirty="0" smtClean="0"/>
              <a:t>*S</a:t>
            </a:r>
            <a:endParaRPr lang="fr-FR" sz="2200" dirty="0"/>
          </a:p>
        </p:txBody>
      </p:sp>
      <p:sp>
        <p:nvSpPr>
          <p:cNvPr id="16" name="Rectangle 15"/>
          <p:cNvSpPr/>
          <p:nvPr/>
        </p:nvSpPr>
        <p:spPr>
          <a:xfrm>
            <a:off x="339707" y="4581128"/>
            <a:ext cx="663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/>
              <a:t>F</a:t>
            </a:r>
            <a:r>
              <a:rPr lang="fr-FR" sz="2200" baseline="-25000" dirty="0" smtClean="0"/>
              <a:t>L</a:t>
            </a:r>
            <a:r>
              <a:rPr lang="fr-FR" sz="2200" dirty="0" smtClean="0"/>
              <a:t>*S</a:t>
            </a:r>
            <a:endParaRPr lang="fr-FR" sz="2200" dirty="0"/>
          </a:p>
        </p:txBody>
      </p:sp>
      <p:sp>
        <p:nvSpPr>
          <p:cNvPr id="17" name="Rectangle 16"/>
          <p:cNvSpPr/>
          <p:nvPr/>
        </p:nvSpPr>
        <p:spPr>
          <a:xfrm>
            <a:off x="6939635" y="3212976"/>
            <a:ext cx="11208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/>
              <a:t>N</a:t>
            </a:r>
            <a:r>
              <a:rPr lang="fr-FR" sz="2200" baseline="-25000" dirty="0" smtClean="0"/>
              <a:t>A</a:t>
            </a:r>
            <a:r>
              <a:rPr lang="fr-FR" sz="2200" dirty="0" smtClean="0"/>
              <a:t>*F</a:t>
            </a:r>
            <a:r>
              <a:rPr lang="fr-FR" sz="2200" baseline="-25000" dirty="0" smtClean="0"/>
              <a:t>R</a:t>
            </a:r>
            <a:r>
              <a:rPr lang="fr-FR" sz="2200" dirty="0" smtClean="0"/>
              <a:t>*S</a:t>
            </a:r>
            <a:endParaRPr lang="fr-FR" sz="2200" dirty="0"/>
          </a:p>
        </p:txBody>
      </p:sp>
      <p:sp>
        <p:nvSpPr>
          <p:cNvPr id="18" name="Rectangle 17"/>
          <p:cNvSpPr/>
          <p:nvPr/>
        </p:nvSpPr>
        <p:spPr>
          <a:xfrm>
            <a:off x="1609429" y="3214137"/>
            <a:ext cx="10903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dirty="0" smtClean="0"/>
              <a:t>N</a:t>
            </a:r>
            <a:r>
              <a:rPr lang="fr-FR" sz="2200" baseline="-25000" dirty="0" smtClean="0"/>
              <a:t>B</a:t>
            </a:r>
            <a:r>
              <a:rPr lang="fr-FR" sz="2200" dirty="0" smtClean="0"/>
              <a:t>*F</a:t>
            </a:r>
            <a:r>
              <a:rPr lang="fr-FR" sz="2200" baseline="-25000" dirty="0" smtClean="0"/>
              <a:t>L</a:t>
            </a:r>
            <a:r>
              <a:rPr lang="fr-FR" sz="2200" dirty="0" smtClean="0"/>
              <a:t>*S</a:t>
            </a:r>
            <a:endParaRPr lang="fr-FR" sz="2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539552" y="1556792"/>
            <a:ext cx="8033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Each</a:t>
            </a:r>
            <a:r>
              <a:rPr lang="fr-FR" sz="2400" dirty="0" smtClean="0"/>
              <a:t> binaural </a:t>
            </a:r>
            <a:r>
              <a:rPr lang="fr-FR" sz="2400" dirty="0" err="1" smtClean="0"/>
              <a:t>neuron</a:t>
            </a:r>
            <a:r>
              <a:rPr lang="fr-FR" sz="2400" dirty="0" smtClean="0"/>
              <a:t> encodes an </a:t>
            </a:r>
            <a:r>
              <a:rPr lang="fr-FR" sz="2400" i="1" dirty="0" err="1" smtClean="0"/>
              <a:t>element</a:t>
            </a:r>
            <a:r>
              <a:rPr lang="fr-FR" sz="2400" i="1" dirty="0" smtClean="0"/>
              <a:t> of binaural structure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992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Spike-</a:t>
            </a:r>
            <a:r>
              <a:rPr lang="fr-FR" dirty="0" err="1" smtClean="0"/>
              <a:t>based</a:t>
            </a:r>
            <a:r>
              <a:rPr lang="fr-FR" dirty="0" smtClean="0"/>
              <a:t> computation (II): </a:t>
            </a:r>
            <a:r>
              <a:rPr lang="fr-FR" dirty="0" err="1" smtClean="0"/>
              <a:t>Asynchrony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Rate in </a:t>
            </a:r>
            <a:r>
              <a:rPr lang="fr-FR" dirty="0" err="1" smtClean="0"/>
              <a:t>spike-based</a:t>
            </a:r>
            <a:r>
              <a:rPr lang="fr-FR" dirty="0" smtClean="0"/>
              <a:t> </a:t>
            </a:r>
            <a:r>
              <a:rPr lang="fr-FR" dirty="0" err="1" smtClean="0"/>
              <a:t>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93837"/>
            <a:ext cx="7716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400" dirty="0" smtClean="0"/>
              <a:t>Spike-</a:t>
            </a:r>
            <a:r>
              <a:rPr lang="fr-FR" sz="2400" dirty="0" err="1" smtClean="0"/>
              <a:t>based</a:t>
            </a:r>
            <a:r>
              <a:rPr lang="fr-FR" sz="2400" dirty="0" smtClean="0"/>
              <a:t> computation </a:t>
            </a:r>
            <a:r>
              <a:rPr lang="fr-FR" sz="2400" dirty="0" err="1" smtClean="0"/>
              <a:t>requires</a:t>
            </a:r>
            <a:r>
              <a:rPr lang="fr-FR" sz="2400" dirty="0" smtClean="0"/>
              <a:t> </a:t>
            </a:r>
            <a:r>
              <a:rPr lang="fr-FR" sz="2400" dirty="0" err="1" smtClean="0"/>
              <a:t>spikes</a:t>
            </a:r>
            <a:endParaRPr lang="fr-FR" sz="2400" dirty="0" smtClean="0"/>
          </a:p>
          <a:p>
            <a:pPr marL="457200" indent="-457200">
              <a:buAutoNum type="arabicParenR"/>
            </a:pPr>
            <a:endParaRPr lang="fr-FR" sz="2400" dirty="0" smtClean="0"/>
          </a:p>
          <a:p>
            <a:pPr marL="457200" indent="-457200">
              <a:buAutoNum type="arabicParenR"/>
            </a:pPr>
            <a:r>
              <a:rPr lang="fr-FR" sz="2400" dirty="0" smtClean="0"/>
              <a:t>More </a:t>
            </a:r>
            <a:r>
              <a:rPr lang="fr-FR" sz="2400" dirty="0" err="1" smtClean="0"/>
              <a:t>spikes</a:t>
            </a:r>
            <a:r>
              <a:rPr lang="fr-FR" sz="2400" dirty="0" smtClean="0"/>
              <a:t>, more computation</a:t>
            </a:r>
          </a:p>
          <a:p>
            <a:pPr marL="457200" indent="-457200">
              <a:buAutoNum type="arabicParenR"/>
            </a:pPr>
            <a:endParaRPr lang="fr-FR" sz="2400" dirty="0" smtClean="0"/>
          </a:p>
          <a:p>
            <a:pPr marL="457200" indent="-457200">
              <a:buAutoNum type="arabicParenR"/>
            </a:pPr>
            <a:r>
              <a:rPr lang="fr-FR" sz="2400" dirty="0" err="1" smtClean="0"/>
              <a:t>Therefore</a:t>
            </a:r>
            <a:r>
              <a:rPr lang="fr-FR" sz="2400" dirty="0" smtClean="0"/>
              <a:t>, </a:t>
            </a:r>
            <a:r>
              <a:rPr lang="fr-FR" sz="2400" dirty="0" err="1" smtClean="0"/>
              <a:t>firing</a:t>
            </a:r>
            <a:r>
              <a:rPr lang="fr-FR" sz="2400" dirty="0" smtClean="0"/>
              <a:t> rate </a:t>
            </a:r>
            <a:r>
              <a:rPr lang="fr-FR" sz="2400" dirty="0" err="1" smtClean="0"/>
              <a:t>determines</a:t>
            </a:r>
            <a:r>
              <a:rPr lang="fr-FR" sz="2400" dirty="0" smtClean="0"/>
              <a:t> </a:t>
            </a:r>
            <a:r>
              <a:rPr lang="fr-FR" sz="2400" dirty="0" err="1" smtClean="0"/>
              <a:t>quantity</a:t>
            </a:r>
            <a:r>
              <a:rPr lang="fr-FR" sz="2400" dirty="0" smtClean="0"/>
              <a:t> of information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0823" y="4581128"/>
            <a:ext cx="7422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Spike-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</a:t>
            </a:r>
            <a:r>
              <a:rPr lang="fr-FR" sz="2400" i="1" dirty="0"/>
              <a:t>rate </a:t>
            </a:r>
            <a:r>
              <a:rPr lang="fr-FR" sz="2400" i="1" dirty="0" err="1"/>
              <a:t>determines</a:t>
            </a:r>
            <a:r>
              <a:rPr lang="fr-FR" sz="2400" i="1" dirty="0"/>
              <a:t> </a:t>
            </a:r>
            <a:r>
              <a:rPr lang="fr-FR" sz="2400" i="1" u="sng" dirty="0" err="1"/>
              <a:t>quantity</a:t>
            </a:r>
            <a:r>
              <a:rPr lang="fr-FR" sz="2400" i="1" dirty="0"/>
              <a:t> of </a:t>
            </a:r>
            <a:r>
              <a:rPr lang="fr-FR" sz="2400" i="1" dirty="0" smtClean="0"/>
              <a:t>information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Rate-</a:t>
            </a:r>
            <a:r>
              <a:rPr lang="fr-FR" sz="2400" i="1" dirty="0" err="1" smtClean="0"/>
              <a:t>based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view</a:t>
            </a:r>
            <a:r>
              <a:rPr lang="fr-FR" sz="2400" i="1" dirty="0" smtClean="0"/>
              <a:t>: rate </a:t>
            </a:r>
            <a:r>
              <a:rPr lang="fr-FR" sz="2400" i="1" dirty="0" err="1" smtClean="0"/>
              <a:t>determines</a:t>
            </a:r>
            <a:r>
              <a:rPr lang="fr-FR" sz="2400" i="1" dirty="0" smtClean="0"/>
              <a:t> </a:t>
            </a:r>
            <a:r>
              <a:rPr lang="fr-FR" sz="2400" i="1" u="sng" dirty="0" smtClean="0"/>
              <a:t>content</a:t>
            </a:r>
            <a:r>
              <a:rPr lang="fr-FR" sz="2400" i="1" dirty="0" smtClean="0"/>
              <a:t> of information</a:t>
            </a:r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498365"/>
      </p:ext>
    </p:extLst>
  </p:cSld>
  <p:clrMapOvr>
    <a:masterClrMapping/>
  </p:clrMapOvr>
  <p:transition advTm="49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General motivation</a:t>
            </a:r>
            <a:r>
              <a:rPr lang="fr-FR" dirty="0" smtClean="0"/>
              <a:t>: </a:t>
            </a:r>
            <a:r>
              <a:rPr lang="fr-FR" dirty="0" err="1" smtClean="0"/>
              <a:t>asynchrony</a:t>
            </a:r>
            <a:r>
              <a:rPr lang="fr-FR" dirty="0" smtClean="0"/>
              <a:t> in neural networks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200103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 smtClean="0"/>
              <a:t>Empirically</a:t>
            </a:r>
            <a:r>
              <a:rPr lang="fr-FR" sz="2000" u="sng" dirty="0" smtClean="0"/>
              <a:t>:</a:t>
            </a:r>
            <a:r>
              <a:rPr lang="fr-FR" sz="2000" dirty="0" smtClean="0"/>
              <a:t> </a:t>
            </a:r>
            <a:r>
              <a:rPr lang="fr-FR" sz="2000" dirty="0" err="1" smtClean="0"/>
              <a:t>pairwise</a:t>
            </a:r>
            <a:r>
              <a:rPr lang="fr-FR" sz="2000" dirty="0" smtClean="0"/>
              <a:t> </a:t>
            </a:r>
            <a:r>
              <a:rPr lang="fr-FR" sz="2000" dirty="0" err="1" smtClean="0"/>
              <a:t>correlations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 are </a:t>
            </a:r>
            <a:r>
              <a:rPr lang="fr-FR" sz="2000" dirty="0" err="1" smtClean="0"/>
              <a:t>often</a:t>
            </a:r>
            <a:r>
              <a:rPr lang="fr-FR" sz="2000" dirty="0" smtClean="0"/>
              <a:t> </a:t>
            </a:r>
            <a:r>
              <a:rPr lang="fr-FR" sz="2000" dirty="0" err="1" smtClean="0"/>
              <a:t>small</a:t>
            </a:r>
            <a:endParaRPr lang="fr-FR" sz="2000" dirty="0" smtClean="0"/>
          </a:p>
          <a:p>
            <a:r>
              <a:rPr lang="fr-FR" sz="2000" dirty="0" smtClean="0"/>
              <a:t>(</a:t>
            </a:r>
            <a:r>
              <a:rPr lang="fr-FR" sz="2000" dirty="0" err="1" smtClean="0"/>
              <a:t>Ecker</a:t>
            </a:r>
            <a:r>
              <a:rPr lang="fr-FR" sz="2000" dirty="0" smtClean="0"/>
              <a:t> et al., « </a:t>
            </a:r>
            <a:r>
              <a:rPr lang="fr-FR" sz="2000" dirty="0" err="1" smtClean="0"/>
              <a:t>Decorrelated</a:t>
            </a:r>
            <a:r>
              <a:rPr lang="fr-FR" sz="2000" dirty="0" smtClean="0"/>
              <a:t> neuronal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in cortical microcircuits », Science 2010)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584" y="42930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 smtClean="0"/>
              <a:t>Conceptually</a:t>
            </a:r>
            <a:r>
              <a:rPr lang="fr-FR" sz="2000" u="sng" dirty="0" smtClean="0"/>
              <a:t>:</a:t>
            </a:r>
            <a:r>
              <a:rPr lang="fr-FR" sz="2000" dirty="0" smtClean="0"/>
              <a:t> </a:t>
            </a:r>
            <a:r>
              <a:rPr lang="fr-FR" sz="2000" dirty="0" err="1" smtClean="0"/>
              <a:t>synchronous</a:t>
            </a:r>
            <a:r>
              <a:rPr lang="fr-FR" sz="2000" dirty="0" smtClean="0"/>
              <a:t> </a:t>
            </a:r>
            <a:r>
              <a:rPr lang="fr-FR" sz="2000" dirty="0" err="1" smtClean="0"/>
              <a:t>firing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redundant</a:t>
            </a:r>
            <a:r>
              <a:rPr lang="fr-FR" sz="2000" dirty="0" smtClean="0"/>
              <a:t>, and </a:t>
            </a:r>
            <a:r>
              <a:rPr lang="fr-FR" sz="2000" dirty="0" err="1" smtClean="0"/>
              <a:t>therefore</a:t>
            </a:r>
            <a:r>
              <a:rPr lang="fr-FR" sz="2000" dirty="0" smtClean="0"/>
              <a:t> </a:t>
            </a:r>
            <a:r>
              <a:rPr lang="fr-FR" sz="2000" dirty="0" err="1" smtClean="0"/>
              <a:t>less</a:t>
            </a:r>
            <a:r>
              <a:rPr lang="fr-FR" sz="2000" dirty="0" smtClean="0"/>
              <a:t> efficient in </a:t>
            </a:r>
            <a:r>
              <a:rPr lang="fr-FR" sz="2000" dirty="0" err="1" smtClean="0"/>
              <a:t>terms</a:t>
            </a:r>
            <a:r>
              <a:rPr lang="fr-FR" sz="2000" dirty="0" smtClean="0"/>
              <a:t> of « </a:t>
            </a:r>
            <a:r>
              <a:rPr lang="fr-FR" sz="2000" dirty="0" err="1" smtClean="0"/>
              <a:t>coding</a:t>
            </a:r>
            <a:r>
              <a:rPr lang="fr-FR" sz="2000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30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contradictory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synchrony-based</a:t>
            </a:r>
            <a:r>
              <a:rPr lang="fr-FR" dirty="0" smtClean="0"/>
              <a:t> </a:t>
            </a:r>
            <a:r>
              <a:rPr lang="fr-FR" dirty="0" err="1" smtClean="0"/>
              <a:t>ideas</a:t>
            </a:r>
            <a:r>
              <a:rPr lang="fr-FR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772816"/>
            <a:ext cx="567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No!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519470"/>
            <a:ext cx="836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In </a:t>
            </a:r>
            <a:r>
              <a:rPr lang="fr-FR" sz="2000" dirty="0" err="1" smtClean="0"/>
              <a:t>synchrony-based</a:t>
            </a:r>
            <a:r>
              <a:rPr lang="fr-FR" sz="2000" dirty="0" smtClean="0"/>
              <a:t> </a:t>
            </a:r>
            <a:r>
              <a:rPr lang="fr-FR" sz="2000" dirty="0" err="1" smtClean="0"/>
              <a:t>schemes</a:t>
            </a:r>
            <a:r>
              <a:rPr lang="fr-FR" sz="2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/>
              <a:t>synchrony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/>
              <a:t>meaningful</a:t>
            </a:r>
            <a:r>
              <a:rPr lang="fr-FR" sz="2000" dirty="0" smtClean="0"/>
              <a:t> </a:t>
            </a:r>
            <a:r>
              <a:rPr lang="fr-FR" sz="2000" dirty="0" err="1" smtClean="0"/>
              <a:t>event</a:t>
            </a:r>
            <a:r>
              <a:rPr lang="fr-FR" sz="2000" dirty="0" smtClean="0"/>
              <a:t>, </a:t>
            </a:r>
            <a:r>
              <a:rPr lang="fr-FR" sz="2000" dirty="0" err="1" smtClean="0"/>
              <a:t>therefore</a:t>
            </a:r>
            <a:r>
              <a:rPr lang="fr-FR" sz="2000" dirty="0" smtClean="0"/>
              <a:t> </a:t>
            </a:r>
            <a:r>
              <a:rPr lang="fr-FR" sz="2000" i="1" dirty="0" smtClean="0"/>
              <a:t>rare</a:t>
            </a:r>
          </a:p>
          <a:p>
            <a:pPr marL="285750" indent="-285750">
              <a:buFontTx/>
              <a:buChar char="-"/>
            </a:pPr>
            <a:r>
              <a:rPr lang="fr-FR" sz="2000" i="1" dirty="0" err="1" smtClean="0"/>
              <a:t>synfire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chains</a:t>
            </a:r>
            <a:r>
              <a:rPr lang="fr-FR" sz="2000" dirty="0" smtClean="0"/>
              <a:t>: groups of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 </a:t>
            </a:r>
            <a:r>
              <a:rPr lang="fr-FR" sz="2000" dirty="0" err="1" smtClean="0"/>
              <a:t>fire</a:t>
            </a:r>
            <a:r>
              <a:rPr lang="fr-FR" sz="2000" dirty="0" smtClean="0"/>
              <a:t> </a:t>
            </a:r>
            <a:r>
              <a:rPr lang="fr-FR" sz="2000" dirty="0" err="1" smtClean="0"/>
              <a:t>together</a:t>
            </a:r>
            <a:r>
              <a:rPr lang="fr-FR" sz="2000" dirty="0" smtClean="0"/>
              <a:t> change</a:t>
            </a:r>
          </a:p>
          <a:p>
            <a:pPr marL="285750" indent="-285750">
              <a:buFontTx/>
              <a:buChar char="-"/>
            </a:pPr>
            <a:r>
              <a:rPr lang="fr-FR" sz="2000" i="1" dirty="0" err="1" smtClean="0"/>
              <a:t>polychronization</a:t>
            </a:r>
            <a:r>
              <a:rPr lang="fr-FR" sz="2000" dirty="0" smtClean="0"/>
              <a:t>: </a:t>
            </a:r>
            <a:r>
              <a:rPr lang="fr-FR" sz="2000" dirty="0" err="1" smtClean="0"/>
              <a:t>neurons</a:t>
            </a:r>
            <a:r>
              <a:rPr lang="fr-FR" sz="2000" dirty="0" smtClean="0"/>
              <a:t> are not </a:t>
            </a:r>
            <a:r>
              <a:rPr lang="fr-FR" sz="2000" dirty="0" err="1" smtClean="0"/>
              <a:t>synchronous</a:t>
            </a:r>
            <a:r>
              <a:rPr lang="fr-FR" sz="2000" dirty="0" smtClean="0"/>
              <a:t>; </a:t>
            </a:r>
            <a:r>
              <a:rPr lang="fr-FR" sz="2000" dirty="0" err="1" smtClean="0"/>
              <a:t>polychrony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transient</a:t>
            </a:r>
            <a:endParaRPr lang="fr-FR" sz="2000" dirty="0" smtClean="0"/>
          </a:p>
          <a:p>
            <a:pPr marL="285750" indent="-285750">
              <a:buFontTx/>
              <a:buChar char="-"/>
            </a:pPr>
            <a:r>
              <a:rPr lang="fr-FR" sz="2000" i="1" dirty="0" err="1" smtClean="0"/>
              <a:t>synchrony</a:t>
            </a:r>
            <a:r>
              <a:rPr lang="fr-FR" sz="2000" i="1" dirty="0" smtClean="0"/>
              <a:t> as </a:t>
            </a:r>
            <a:r>
              <a:rPr lang="fr-FR" sz="2000" i="1" dirty="0" err="1" smtClean="0"/>
              <a:t>sensory</a:t>
            </a:r>
            <a:r>
              <a:rPr lang="fr-FR" sz="2000" i="1" dirty="0" smtClean="0"/>
              <a:t>-invariant</a:t>
            </a:r>
            <a:r>
              <a:rPr lang="fr-FR" sz="2000" dirty="0" smtClean="0"/>
              <a:t>: </a:t>
            </a:r>
            <a:r>
              <a:rPr lang="fr-FR" sz="2000" dirty="0" err="1" smtClean="0"/>
              <a:t>synchrony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stimulus-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 and group-</a:t>
            </a:r>
            <a:r>
              <a:rPr lang="fr-FR" sz="2000" dirty="0" err="1" smtClean="0"/>
              <a:t>specific</a:t>
            </a:r>
            <a:r>
              <a:rPr lang="fr-FR" sz="2000" dirty="0" smtClean="0"/>
              <a:t>, not </a:t>
            </a:r>
            <a:r>
              <a:rPr lang="fr-FR" sz="2000" dirty="0" err="1" smtClean="0"/>
              <a:t>widespread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81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err="1" smtClean="0"/>
              <a:t>Distinguishing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feature</a:t>
            </a:r>
            <a:r>
              <a:rPr lang="fr-FR" sz="2000" dirty="0" smtClean="0"/>
              <a:t>: in </a:t>
            </a:r>
            <a:r>
              <a:rPr lang="fr-FR" sz="2000" dirty="0" err="1" smtClean="0"/>
              <a:t>synchrony-based</a:t>
            </a:r>
            <a:r>
              <a:rPr lang="fr-FR" sz="2000" dirty="0" smtClean="0"/>
              <a:t> </a:t>
            </a:r>
            <a:r>
              <a:rPr lang="fr-FR" sz="2000" dirty="0" err="1" smtClean="0"/>
              <a:t>schemes</a:t>
            </a:r>
            <a:r>
              <a:rPr lang="fr-FR" sz="2000" dirty="0" smtClean="0"/>
              <a:t>, </a:t>
            </a:r>
            <a:r>
              <a:rPr lang="fr-FR" sz="2000" dirty="0" err="1" smtClean="0"/>
              <a:t>coincidence</a:t>
            </a:r>
            <a:r>
              <a:rPr lang="fr-FR" sz="2000" dirty="0" smtClean="0"/>
              <a:t> </a:t>
            </a:r>
            <a:r>
              <a:rPr lang="fr-FR" sz="2000" dirty="0" err="1" smtClean="0"/>
              <a:t>detection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</a:t>
            </a:r>
            <a:r>
              <a:rPr lang="fr-FR" sz="2000" dirty="0" err="1" smtClean="0"/>
              <a:t>core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862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Rank </a:t>
            </a:r>
            <a:r>
              <a:rPr lang="fr-FR" dirty="0" err="1" smtClean="0"/>
              <a:t>order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Neural « codes »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 t="6151"/>
          <a:stretch>
            <a:fillRect/>
          </a:stretch>
        </p:blipFill>
        <p:spPr bwMode="auto">
          <a:xfrm>
            <a:off x="609600" y="1600200"/>
            <a:ext cx="4886325" cy="465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715000" y="1772371"/>
            <a:ext cx="3357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Code: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count</a:t>
            </a:r>
            <a:endParaRPr lang="fr-FR" dirty="0" smtClean="0"/>
          </a:p>
          <a:p>
            <a:r>
              <a:rPr lang="fr-FR" dirty="0" smtClean="0"/>
              <a:t>(rate code)</a:t>
            </a:r>
            <a:endParaRPr lang="fr-FR" dirty="0" smtClean="0"/>
          </a:p>
          <a:p>
            <a:r>
              <a:rPr lang="fr-FR" dirty="0" err="1" smtClean="0"/>
              <a:t>decoding</a:t>
            </a:r>
            <a:r>
              <a:rPr lang="fr-FR" dirty="0" err="1" smtClean="0">
                <a:latin typeface="Calibri"/>
              </a:rPr>
              <a:t>→</a:t>
            </a:r>
            <a:r>
              <a:rPr lang="fr-FR" dirty="0" err="1" smtClean="0">
                <a:latin typeface="Calibri"/>
              </a:rPr>
              <a:t>integration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timing</a:t>
            </a:r>
            <a:endParaRPr lang="fr-FR" dirty="0" smtClean="0"/>
          </a:p>
          <a:p>
            <a:r>
              <a:rPr lang="fr-FR" dirty="0" smtClean="0"/>
              <a:t>(temporal code)</a:t>
            </a:r>
            <a:endParaRPr lang="fr-FR" dirty="0" smtClean="0"/>
          </a:p>
          <a:p>
            <a:r>
              <a:rPr lang="fr-FR" dirty="0" err="1" smtClean="0"/>
              <a:t>decoding</a:t>
            </a:r>
            <a:r>
              <a:rPr lang="fr-FR" dirty="0" err="1" smtClean="0">
                <a:latin typeface="Calibri"/>
              </a:rPr>
              <a:t>→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rank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r>
              <a:rPr lang="fr-FR" dirty="0" smtClean="0"/>
              <a:t> code)</a:t>
            </a:r>
            <a:endParaRPr lang="fr-FR" dirty="0" smtClean="0"/>
          </a:p>
          <a:p>
            <a:r>
              <a:rPr lang="fr-FR" dirty="0" err="1" smtClean="0"/>
              <a:t>decoding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03848" y="1447800"/>
            <a:ext cx="62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Count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4012987" y="1447800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Timing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4949932" y="1447800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Rank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3124200" y="1724744"/>
            <a:ext cx="838200" cy="48006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62400" y="1724744"/>
            <a:ext cx="838200" cy="48006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800600" y="1724744"/>
            <a:ext cx="838200" cy="4800600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55576" y="6577607"/>
            <a:ext cx="6787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Thorpe et al. “Spike-based </a:t>
            </a:r>
            <a:r>
              <a:rPr lang="en-US" sz="1400" i="1" dirty="0"/>
              <a:t>strategies for rapid </a:t>
            </a:r>
            <a:r>
              <a:rPr lang="en-US" sz="1400" i="1" dirty="0" smtClean="0"/>
              <a:t>processing”, Neural Networks (2001)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8436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Decoding</a:t>
            </a:r>
            <a:r>
              <a:rPr lang="fr-FR" dirty="0" smtClean="0"/>
              <a:t> </a:t>
            </a:r>
            <a:r>
              <a:rPr lang="fr-FR" dirty="0" err="1" smtClean="0"/>
              <a:t>rank</a:t>
            </a:r>
            <a:r>
              <a:rPr lang="fr-FR" dirty="0" smtClean="0"/>
              <a:t> </a:t>
            </a:r>
            <a:r>
              <a:rPr lang="fr-FR" dirty="0" err="1" smtClean="0"/>
              <a:t>order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How to </a:t>
            </a:r>
            <a:r>
              <a:rPr lang="fr-FR" dirty="0" err="1" smtClean="0"/>
              <a:t>distinguish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AB and BA?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Solution: excitation and inhibition</a:t>
            </a:r>
            <a:endParaRPr lang="fr-FR" dirty="0"/>
          </a:p>
        </p:txBody>
      </p:sp>
      <p:cxnSp>
        <p:nvCxnSpPr>
          <p:cNvPr id="18" name="Connecteur droit 5"/>
          <p:cNvCxnSpPr/>
          <p:nvPr/>
        </p:nvCxnSpPr>
        <p:spPr>
          <a:xfrm rot="5400000">
            <a:off x="968532" y="2602172"/>
            <a:ext cx="355216" cy="63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5"/>
          <p:cNvCxnSpPr/>
          <p:nvPr/>
        </p:nvCxnSpPr>
        <p:spPr>
          <a:xfrm rot="5400000">
            <a:off x="1111408" y="3104212"/>
            <a:ext cx="355216" cy="63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500034" y="242772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00034" y="292779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571736" y="271348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/>
          <p:cNvCxnSpPr>
            <a:endCxn id="22" idx="2"/>
          </p:cNvCxnSpPr>
          <p:nvPr/>
        </p:nvCxnSpPr>
        <p:spPr>
          <a:xfrm>
            <a:off x="1500166" y="2642042"/>
            <a:ext cx="1071570" cy="25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22" idx="2"/>
          </p:cNvCxnSpPr>
          <p:nvPr/>
        </p:nvCxnSpPr>
        <p:spPr>
          <a:xfrm flipV="1">
            <a:off x="1500166" y="2892075"/>
            <a:ext cx="1071570" cy="1785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5"/>
          <p:cNvCxnSpPr/>
          <p:nvPr/>
        </p:nvCxnSpPr>
        <p:spPr>
          <a:xfrm rot="5400000">
            <a:off x="1120932" y="2602172"/>
            <a:ext cx="355216" cy="63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5"/>
          <p:cNvCxnSpPr/>
          <p:nvPr/>
        </p:nvCxnSpPr>
        <p:spPr>
          <a:xfrm rot="5400000">
            <a:off x="962204" y="3104212"/>
            <a:ext cx="355216" cy="632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00034" y="242772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smtClean="0"/>
              <a:t>A</a:t>
            </a:r>
            <a:endParaRPr lang="fr-FR" sz="1600"/>
          </a:p>
        </p:txBody>
      </p:sp>
      <p:sp>
        <p:nvSpPr>
          <p:cNvPr id="31" name="ZoneTexte 30"/>
          <p:cNvSpPr txBox="1"/>
          <p:nvPr/>
        </p:nvSpPr>
        <p:spPr>
          <a:xfrm>
            <a:off x="500034" y="2946430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B</a:t>
            </a:r>
            <a:endParaRPr lang="fr-FR" sz="1600" dirty="0"/>
          </a:p>
        </p:txBody>
      </p:sp>
      <p:sp>
        <p:nvSpPr>
          <p:cNvPr id="33" name="Freeform 12"/>
          <p:cNvSpPr/>
          <p:nvPr/>
        </p:nvSpPr>
        <p:spPr>
          <a:xfrm flipV="1">
            <a:off x="5493399" y="5795685"/>
            <a:ext cx="1150303" cy="657651"/>
          </a:xfrm>
          <a:custGeom>
            <a:avLst/>
            <a:gdLst>
              <a:gd name="connsiteX0" fmla="*/ 0 w 1507525"/>
              <a:gd name="connsiteY0" fmla="*/ 1128583 h 1136821"/>
              <a:gd name="connsiteX1" fmla="*/ 210065 w 1507525"/>
              <a:gd name="connsiteY1" fmla="*/ 28832 h 1136821"/>
              <a:gd name="connsiteX2" fmla="*/ 778476 w 1507525"/>
              <a:gd name="connsiteY2" fmla="*/ 955589 h 1136821"/>
              <a:gd name="connsiteX3" fmla="*/ 1507525 w 1507525"/>
              <a:gd name="connsiteY3" fmla="*/ 1116227 h 1136821"/>
              <a:gd name="connsiteX0" fmla="*/ 0 w 1507525"/>
              <a:gd name="connsiteY0" fmla="*/ 1161599 h 1713921"/>
              <a:gd name="connsiteX1" fmla="*/ 210065 w 1507525"/>
              <a:gd name="connsiteY1" fmla="*/ 61848 h 1713921"/>
              <a:gd name="connsiteX2" fmla="*/ 635568 w 1507525"/>
              <a:gd name="connsiteY2" fmla="*/ 1532689 h 1713921"/>
              <a:gd name="connsiteX3" fmla="*/ 1507525 w 1507525"/>
              <a:gd name="connsiteY3" fmla="*/ 1149243 h 1713921"/>
              <a:gd name="connsiteX0" fmla="*/ 0 w 1150303"/>
              <a:gd name="connsiteY0" fmla="*/ 1161599 h 1719425"/>
              <a:gd name="connsiteX1" fmla="*/ 210065 w 1150303"/>
              <a:gd name="connsiteY1" fmla="*/ 61848 h 1719425"/>
              <a:gd name="connsiteX2" fmla="*/ 635568 w 1150303"/>
              <a:gd name="connsiteY2" fmla="*/ 1532689 h 1719425"/>
              <a:gd name="connsiteX3" fmla="*/ 1150303 w 1150303"/>
              <a:gd name="connsiteY3" fmla="*/ 1182258 h 17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303" h="1719425">
                <a:moveTo>
                  <a:pt x="0" y="1161599"/>
                </a:moveTo>
                <a:cubicBezTo>
                  <a:pt x="40159" y="626139"/>
                  <a:pt x="104137" y="0"/>
                  <a:pt x="210065" y="61848"/>
                </a:cubicBezTo>
                <a:cubicBezTo>
                  <a:pt x="315993" y="123696"/>
                  <a:pt x="478862" y="1345954"/>
                  <a:pt x="635568" y="1532689"/>
                </a:cubicBezTo>
                <a:cubicBezTo>
                  <a:pt x="792274" y="1719424"/>
                  <a:pt x="893900" y="1192555"/>
                  <a:pt x="1150303" y="1182258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reeform 12"/>
          <p:cNvSpPr/>
          <p:nvPr/>
        </p:nvSpPr>
        <p:spPr>
          <a:xfrm flipV="1">
            <a:off x="564145" y="5081305"/>
            <a:ext cx="1507525" cy="428628"/>
          </a:xfrm>
          <a:custGeom>
            <a:avLst/>
            <a:gdLst>
              <a:gd name="connsiteX0" fmla="*/ 0 w 1507525"/>
              <a:gd name="connsiteY0" fmla="*/ 1128583 h 1136821"/>
              <a:gd name="connsiteX1" fmla="*/ 210065 w 1507525"/>
              <a:gd name="connsiteY1" fmla="*/ 28832 h 1136821"/>
              <a:gd name="connsiteX2" fmla="*/ 778476 w 1507525"/>
              <a:gd name="connsiteY2" fmla="*/ 955589 h 1136821"/>
              <a:gd name="connsiteX3" fmla="*/ 1507525 w 1507525"/>
              <a:gd name="connsiteY3" fmla="*/ 1116227 h 11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25" h="1136821">
                <a:moveTo>
                  <a:pt x="0" y="1128583"/>
                </a:moveTo>
                <a:cubicBezTo>
                  <a:pt x="40159" y="593123"/>
                  <a:pt x="80319" y="57664"/>
                  <a:pt x="210065" y="28832"/>
                </a:cubicBezTo>
                <a:cubicBezTo>
                  <a:pt x="339811" y="0"/>
                  <a:pt x="562233" y="774357"/>
                  <a:pt x="778476" y="955589"/>
                </a:cubicBezTo>
                <a:cubicBezTo>
                  <a:pt x="994719" y="1136821"/>
                  <a:pt x="1251122" y="1126524"/>
                  <a:pt x="1507525" y="1116227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reeform 12"/>
          <p:cNvSpPr/>
          <p:nvPr/>
        </p:nvSpPr>
        <p:spPr>
          <a:xfrm>
            <a:off x="7565101" y="5581371"/>
            <a:ext cx="1150303" cy="642942"/>
          </a:xfrm>
          <a:custGeom>
            <a:avLst/>
            <a:gdLst>
              <a:gd name="connsiteX0" fmla="*/ 0 w 1507525"/>
              <a:gd name="connsiteY0" fmla="*/ 1128583 h 1136821"/>
              <a:gd name="connsiteX1" fmla="*/ 210065 w 1507525"/>
              <a:gd name="connsiteY1" fmla="*/ 28832 h 1136821"/>
              <a:gd name="connsiteX2" fmla="*/ 778476 w 1507525"/>
              <a:gd name="connsiteY2" fmla="*/ 955589 h 1136821"/>
              <a:gd name="connsiteX3" fmla="*/ 1507525 w 1507525"/>
              <a:gd name="connsiteY3" fmla="*/ 1116227 h 1136821"/>
              <a:gd name="connsiteX0" fmla="*/ 0 w 1507525"/>
              <a:gd name="connsiteY0" fmla="*/ 1161599 h 1713921"/>
              <a:gd name="connsiteX1" fmla="*/ 210065 w 1507525"/>
              <a:gd name="connsiteY1" fmla="*/ 61848 h 1713921"/>
              <a:gd name="connsiteX2" fmla="*/ 635568 w 1507525"/>
              <a:gd name="connsiteY2" fmla="*/ 1532689 h 1713921"/>
              <a:gd name="connsiteX3" fmla="*/ 1507525 w 1507525"/>
              <a:gd name="connsiteY3" fmla="*/ 1149243 h 1713921"/>
              <a:gd name="connsiteX0" fmla="*/ 0 w 1150303"/>
              <a:gd name="connsiteY0" fmla="*/ 1161599 h 1719425"/>
              <a:gd name="connsiteX1" fmla="*/ 210065 w 1150303"/>
              <a:gd name="connsiteY1" fmla="*/ 61848 h 1719425"/>
              <a:gd name="connsiteX2" fmla="*/ 635568 w 1150303"/>
              <a:gd name="connsiteY2" fmla="*/ 1532689 h 1719425"/>
              <a:gd name="connsiteX3" fmla="*/ 1150303 w 1150303"/>
              <a:gd name="connsiteY3" fmla="*/ 1182258 h 17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303" h="1719425">
                <a:moveTo>
                  <a:pt x="0" y="1161599"/>
                </a:moveTo>
                <a:cubicBezTo>
                  <a:pt x="40159" y="626139"/>
                  <a:pt x="104137" y="0"/>
                  <a:pt x="210065" y="61848"/>
                </a:cubicBezTo>
                <a:cubicBezTo>
                  <a:pt x="315993" y="123696"/>
                  <a:pt x="478862" y="1345954"/>
                  <a:pt x="635568" y="1532689"/>
                </a:cubicBezTo>
                <a:cubicBezTo>
                  <a:pt x="792274" y="1719424"/>
                  <a:pt x="893900" y="1192555"/>
                  <a:pt x="1150303" y="1182258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reeform 12"/>
          <p:cNvSpPr/>
          <p:nvPr/>
        </p:nvSpPr>
        <p:spPr>
          <a:xfrm>
            <a:off x="2388252" y="4652677"/>
            <a:ext cx="1507525" cy="428628"/>
          </a:xfrm>
          <a:custGeom>
            <a:avLst/>
            <a:gdLst>
              <a:gd name="connsiteX0" fmla="*/ 0 w 1507525"/>
              <a:gd name="connsiteY0" fmla="*/ 1128583 h 1136821"/>
              <a:gd name="connsiteX1" fmla="*/ 210065 w 1507525"/>
              <a:gd name="connsiteY1" fmla="*/ 28832 h 1136821"/>
              <a:gd name="connsiteX2" fmla="*/ 778476 w 1507525"/>
              <a:gd name="connsiteY2" fmla="*/ 955589 h 1136821"/>
              <a:gd name="connsiteX3" fmla="*/ 1507525 w 1507525"/>
              <a:gd name="connsiteY3" fmla="*/ 1116227 h 1136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525" h="1136821">
                <a:moveTo>
                  <a:pt x="0" y="1128583"/>
                </a:moveTo>
                <a:cubicBezTo>
                  <a:pt x="40159" y="593123"/>
                  <a:pt x="80319" y="57664"/>
                  <a:pt x="210065" y="28832"/>
                </a:cubicBezTo>
                <a:cubicBezTo>
                  <a:pt x="339811" y="0"/>
                  <a:pt x="562233" y="774357"/>
                  <a:pt x="778476" y="955589"/>
                </a:cubicBezTo>
                <a:cubicBezTo>
                  <a:pt x="994719" y="1136821"/>
                  <a:pt x="1251122" y="1126524"/>
                  <a:pt x="1507525" y="1116227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47298" y="4814189"/>
            <a:ext cx="135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Inhibitory</a:t>
            </a:r>
            <a:r>
              <a:rPr lang="fr-FR" sz="1600" dirty="0" smtClean="0"/>
              <a:t> PSP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3025356" y="4724115"/>
            <a:ext cx="1402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err="1" smtClean="0"/>
              <a:t>Excitatory</a:t>
            </a:r>
            <a:r>
              <a:rPr lang="fr-FR" sz="1600" dirty="0" smtClean="0"/>
              <a:t> PSP</a:t>
            </a:r>
            <a:endParaRPr lang="fr-FR" sz="1600" dirty="0"/>
          </a:p>
        </p:txBody>
      </p:sp>
      <p:cxnSp>
        <p:nvCxnSpPr>
          <p:cNvPr id="40" name="Connecteur droit 5"/>
          <p:cNvCxnSpPr/>
          <p:nvPr/>
        </p:nvCxnSpPr>
        <p:spPr>
          <a:xfrm rot="5400000">
            <a:off x="5671200" y="5545652"/>
            <a:ext cx="214314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5"/>
          <p:cNvCxnSpPr/>
          <p:nvPr/>
        </p:nvCxnSpPr>
        <p:spPr>
          <a:xfrm rot="5400000">
            <a:off x="5387036" y="5330544"/>
            <a:ext cx="214314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5"/>
          <p:cNvCxnSpPr/>
          <p:nvPr/>
        </p:nvCxnSpPr>
        <p:spPr>
          <a:xfrm rot="5400000">
            <a:off x="7466033" y="5545652"/>
            <a:ext cx="214314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5"/>
          <p:cNvCxnSpPr/>
          <p:nvPr/>
        </p:nvCxnSpPr>
        <p:spPr>
          <a:xfrm rot="5400000">
            <a:off x="7750196" y="5330544"/>
            <a:ext cx="214314" cy="158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5538566" y="535491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+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286380" y="515274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324516" y="535491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+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643834" y="515274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-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7358082" y="5724247"/>
            <a:ext cx="107157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500694" y="5724247"/>
            <a:ext cx="1071570" cy="1588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5" grpId="0" animBg="1"/>
      <p:bldP spid="36" grpId="0" animBg="1"/>
      <p:bldP spid="37" grpId="0"/>
      <p:bldP spid="38" grpId="0"/>
      <p:bldP spid="46" grpId="0"/>
      <p:bldP spid="47" grpId="0"/>
      <p:bldP spid="48" grpId="0"/>
      <p:bldP spid="4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Prey </a:t>
            </a:r>
            <a:r>
              <a:rPr lang="fr-FR" dirty="0" err="1" smtClean="0"/>
              <a:t>localization</a:t>
            </a:r>
            <a:r>
              <a:rPr lang="fr-FR" dirty="0" smtClean="0"/>
              <a:t> by the </a:t>
            </a:r>
            <a:r>
              <a:rPr lang="fr-FR" dirty="0" err="1" smtClean="0"/>
              <a:t>sand</a:t>
            </a:r>
            <a:r>
              <a:rPr lang="fr-FR" dirty="0" smtClean="0"/>
              <a:t> scorpion</a:t>
            </a:r>
            <a:endParaRPr lang="fr-F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09800"/>
            <a:ext cx="45624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81200"/>
            <a:ext cx="4555343" cy="3581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 rot="2188794">
            <a:off x="1567282" y="404694"/>
            <a:ext cx="228600" cy="3809590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048000" y="31242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429000" y="30480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5181600" y="3810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819400" y="38100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657600" y="26670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343400" y="27432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276600" y="4724400"/>
            <a:ext cx="228600" cy="228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086600" y="27432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Inhibition of opposite </a:t>
            </a:r>
            <a:r>
              <a:rPr lang="fr-FR" dirty="0" err="1" smtClean="0"/>
              <a:t>neuron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→ more </a:t>
            </a:r>
            <a:r>
              <a:rPr lang="fr-FR" dirty="0" err="1" smtClean="0"/>
              <a:t>spikes</a:t>
            </a:r>
            <a:r>
              <a:rPr lang="fr-FR" dirty="0" smtClean="0"/>
              <a:t> </a:t>
            </a:r>
            <a:r>
              <a:rPr lang="fr-FR" dirty="0" err="1" smtClean="0"/>
              <a:t>near</a:t>
            </a:r>
            <a:r>
              <a:rPr lang="fr-FR" dirty="0" smtClean="0"/>
              <a:t> the source</a:t>
            </a:r>
            <a:endParaRPr lang="fr-FR" dirty="0"/>
          </a:p>
        </p:txBody>
      </p:sp>
      <p:pic>
        <p:nvPicPr>
          <p:cNvPr id="16" name="Image 15" descr="r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1219200"/>
            <a:ext cx="1447800" cy="1108472"/>
          </a:xfrm>
          <a:prstGeom prst="rect">
            <a:avLst/>
          </a:prstGeom>
        </p:spPr>
      </p:pic>
      <p:pic>
        <p:nvPicPr>
          <p:cNvPr id="18" name="Espace réservé du contenu 3" descr="scorpionrate.pn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1676400" y="2057400"/>
            <a:ext cx="4746082" cy="3581400"/>
          </a:xfrm>
        </p:spPr>
      </p:pic>
      <p:sp>
        <p:nvSpPr>
          <p:cNvPr id="19" name="ZoneTexte 18"/>
          <p:cNvSpPr txBox="1"/>
          <p:nvPr/>
        </p:nvSpPr>
        <p:spPr>
          <a:xfrm>
            <a:off x="1828800" y="5486400"/>
            <a:ext cx="3250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(polar </a:t>
            </a:r>
            <a:r>
              <a:rPr lang="fr-FR" sz="1400" dirty="0" err="1" smtClean="0"/>
              <a:t>representation</a:t>
            </a:r>
            <a:r>
              <a:rPr lang="fr-FR" sz="1400" dirty="0" smtClean="0"/>
              <a:t> of </a:t>
            </a:r>
            <a:r>
              <a:rPr lang="fr-FR" sz="1400" dirty="0" err="1" smtClean="0"/>
              <a:t>firing</a:t>
            </a:r>
            <a:r>
              <a:rPr lang="fr-FR" sz="1400" dirty="0" smtClean="0"/>
              <a:t> rates)</a:t>
            </a:r>
          </a:p>
          <a:p>
            <a:r>
              <a:rPr lang="fr-FR" sz="1400" dirty="0" smtClean="0"/>
              <a:t>Conversion </a:t>
            </a:r>
            <a:r>
              <a:rPr lang="fr-FR" sz="1400" dirty="0" err="1" smtClean="0"/>
              <a:t>rank</a:t>
            </a:r>
            <a:r>
              <a:rPr lang="fr-FR" sz="1400" dirty="0" smtClean="0"/>
              <a:t> </a:t>
            </a:r>
            <a:r>
              <a:rPr lang="fr-FR" sz="1400" dirty="0" err="1" smtClean="0"/>
              <a:t>order</a:t>
            </a:r>
            <a:r>
              <a:rPr lang="fr-FR" sz="1400" dirty="0" smtClean="0"/>
              <a:t> code → rate code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3568" y="6381328"/>
            <a:ext cx="4613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Stürtzl</a:t>
            </a:r>
            <a:r>
              <a:rPr lang="fr-FR" sz="1400" dirty="0" smtClean="0"/>
              <a:t> et al. (2000). </a:t>
            </a:r>
            <a:r>
              <a:rPr lang="fr-FR" sz="1400" dirty="0" err="1" smtClean="0"/>
              <a:t>Theory</a:t>
            </a:r>
            <a:r>
              <a:rPr lang="fr-FR" sz="1400" dirty="0" smtClean="0"/>
              <a:t> of </a:t>
            </a:r>
            <a:r>
              <a:rPr lang="fr-FR" sz="1400" dirty="0" err="1" smtClean="0"/>
              <a:t>arachnid</a:t>
            </a:r>
            <a:r>
              <a:rPr lang="fr-FR" sz="1400" dirty="0" smtClean="0"/>
              <a:t> </a:t>
            </a:r>
            <a:r>
              <a:rPr lang="fr-FR" sz="1400" dirty="0" err="1" smtClean="0"/>
              <a:t>prey</a:t>
            </a:r>
            <a:r>
              <a:rPr lang="fr-FR" sz="1400" dirty="0" smtClean="0"/>
              <a:t> </a:t>
            </a:r>
            <a:r>
              <a:rPr lang="fr-FR" sz="1400" dirty="0" err="1" smtClean="0"/>
              <a:t>localization</a:t>
            </a:r>
            <a:r>
              <a:rPr lang="fr-FR" sz="1400" dirty="0" smtClean="0"/>
              <a:t>. PRL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518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64115 0.596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0" y="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0.1875 0.10556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5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/>
      <p:bldP spid="1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Spikes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costly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848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76257" y="1628800"/>
            <a:ext cx="2267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P. </a:t>
            </a:r>
            <a:r>
              <a:rPr lang="en-US" sz="1600" i="1" dirty="0" err="1" smtClean="0"/>
              <a:t>Lennie</a:t>
            </a:r>
            <a:r>
              <a:rPr lang="en-US" sz="1600" i="1" dirty="0" smtClean="0"/>
              <a:t>. The Cost of Cortical Computation. Current Biology, Vol. 13, 493–497 (2003)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3645024"/>
            <a:ext cx="114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Entire</a:t>
            </a:r>
            <a:r>
              <a:rPr lang="fr-FR" sz="1600" dirty="0" smtClean="0"/>
              <a:t> body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4365104"/>
            <a:ext cx="1152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err="1" smtClean="0"/>
              <a:t>Entire</a:t>
            </a:r>
            <a:r>
              <a:rPr lang="fr-FR" sz="1600" dirty="0" smtClean="0"/>
              <a:t> </a:t>
            </a:r>
            <a:r>
              <a:rPr lang="fr-FR" sz="1600" dirty="0" err="1" smtClean="0"/>
              <a:t>brain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3491880" y="4725144"/>
            <a:ext cx="72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Cortex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3065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83691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Encoding</a:t>
            </a:r>
            <a:r>
              <a:rPr lang="fr-FR" sz="2400" dirty="0" smtClean="0"/>
              <a:t>:</a:t>
            </a:r>
          </a:p>
          <a:p>
            <a:pPr lvl="1"/>
            <a:r>
              <a:rPr lang="fr-FR" sz="2000" dirty="0" err="1" smtClean="0"/>
              <a:t>Iterative</a:t>
            </a:r>
            <a:r>
              <a:rPr lang="fr-FR" sz="2000" dirty="0" smtClean="0"/>
              <a:t> </a:t>
            </a:r>
            <a:r>
              <a:rPr lang="fr-FR" sz="2000" dirty="0" err="1" smtClean="0"/>
              <a:t>procedure</a:t>
            </a:r>
            <a:r>
              <a:rPr lang="fr-FR" sz="2000" dirty="0" smtClean="0"/>
              <a:t>: </a:t>
            </a:r>
            <a:r>
              <a:rPr lang="fr-FR" sz="2000" dirty="0" err="1" smtClean="0"/>
              <a:t>add</a:t>
            </a:r>
            <a:r>
              <a:rPr lang="fr-FR" sz="2000" dirty="0" smtClean="0"/>
              <a:t> </a:t>
            </a:r>
            <a:r>
              <a:rPr lang="fr-FR" sz="2000" dirty="0" err="1" smtClean="0"/>
              <a:t>spikes</a:t>
            </a:r>
            <a:r>
              <a:rPr lang="fr-FR" sz="2000" dirty="0" smtClean="0"/>
              <a:t> </a:t>
            </a:r>
            <a:r>
              <a:rPr lang="fr-FR" sz="2000" dirty="0" err="1" smtClean="0"/>
              <a:t>until</a:t>
            </a:r>
            <a:r>
              <a:rPr lang="fr-FR" sz="2000" dirty="0" smtClean="0"/>
              <a:t> a </a:t>
            </a:r>
            <a:r>
              <a:rPr lang="fr-FR" sz="2000" dirty="0" err="1" smtClean="0"/>
              <a:t>target</a:t>
            </a:r>
            <a:r>
              <a:rPr lang="fr-FR" sz="2000" dirty="0" smtClean="0"/>
              <a:t> </a:t>
            </a:r>
            <a:r>
              <a:rPr lang="fr-FR" sz="2000" dirty="0" err="1" smtClean="0"/>
              <a:t>precision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reached</a:t>
            </a:r>
            <a:endParaRPr lang="fr-FR" sz="2000" dirty="0" smtClean="0"/>
          </a:p>
          <a:p>
            <a:pPr lvl="1"/>
            <a:r>
              <a:rPr lang="fr-FR" sz="2000" dirty="0" smtClean="0"/>
              <a:t>i.e., </a:t>
            </a:r>
            <a:r>
              <a:rPr lang="fr-FR" sz="2000" dirty="0" err="1" smtClean="0"/>
              <a:t>minimize</a:t>
            </a:r>
            <a:r>
              <a:rPr lang="fr-FR" sz="2000" dirty="0" smtClean="0"/>
              <a:t> the </a:t>
            </a:r>
            <a:r>
              <a:rPr lang="fr-FR" sz="2000" dirty="0" err="1" smtClean="0"/>
              <a:t>number</a:t>
            </a:r>
            <a:r>
              <a:rPr lang="fr-FR" sz="2000" dirty="0" smtClean="0"/>
              <a:t> of </a:t>
            </a:r>
            <a:r>
              <a:rPr lang="fr-FR" sz="2000" dirty="0" err="1" smtClean="0"/>
              <a:t>spikes</a:t>
            </a:r>
            <a:r>
              <a:rPr lang="fr-FR" sz="2000" dirty="0" smtClean="0"/>
              <a:t> to encode the </a:t>
            </a:r>
            <a:r>
              <a:rPr lang="fr-FR" sz="2000" dirty="0" err="1" smtClean="0"/>
              <a:t>sound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640" y="1314611"/>
            <a:ext cx="3857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4"/>
          <p:cNvSpPr txBox="1"/>
          <p:nvPr/>
        </p:nvSpPr>
        <p:spPr>
          <a:xfrm>
            <a:off x="445356" y="6237312"/>
            <a:ext cx="303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Smith &amp; </a:t>
            </a:r>
            <a:r>
              <a:rPr lang="fr-FR" i="1" dirty="0" err="1" smtClean="0"/>
              <a:t>Lewicki</a:t>
            </a:r>
            <a:r>
              <a:rPr lang="fr-FR" i="1" dirty="0" smtClean="0"/>
              <a:t> (Nature 2006)</a:t>
            </a:r>
            <a:endParaRPr lang="fr-FR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973709"/>
            <a:ext cx="3432000" cy="31618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9824" y="2560638"/>
            <a:ext cx="337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algorithm</a:t>
            </a:r>
            <a:r>
              <a:rPr lang="fr-FR" i="1" dirty="0" smtClean="0"/>
              <a:t>= « </a:t>
            </a:r>
            <a:r>
              <a:rPr lang="fr-FR" i="1" dirty="0" err="1" smtClean="0"/>
              <a:t>matching</a:t>
            </a:r>
            <a:r>
              <a:rPr lang="fr-FR" i="1" dirty="0" smtClean="0"/>
              <a:t> </a:t>
            </a:r>
            <a:r>
              <a:rPr lang="fr-FR" i="1" dirty="0" err="1" smtClean="0"/>
              <a:t>pursuit</a:t>
            </a:r>
            <a:r>
              <a:rPr lang="fr-FR" i="1" dirty="0" smtClean="0"/>
              <a:t> »)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3194455"/>
            <a:ext cx="840000" cy="3042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4149080"/>
            <a:ext cx="190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spikes</a:t>
            </a:r>
            <a:r>
              <a:rPr lang="fr-FR" dirty="0" smtClean="0"/>
              <a:t> encode for 3 </a:t>
            </a:r>
            <a:r>
              <a:rPr lang="fr-FR" dirty="0" err="1" smtClean="0"/>
              <a:t>neurons</a:t>
            </a:r>
            <a:r>
              <a:rPr lang="fr-F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Properties</a:t>
            </a:r>
            <a:r>
              <a:rPr lang="fr-FR" dirty="0" smtClean="0"/>
              <a:t> of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spike</a:t>
            </a:r>
            <a:r>
              <a:rPr lang="fr-FR" dirty="0" smtClean="0"/>
              <a:t>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Reconstruction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scales</a:t>
            </a:r>
            <a:r>
              <a:rPr lang="fr-FR" dirty="0" smtClean="0"/>
              <a:t> a 1/N</a:t>
            </a:r>
          </a:p>
          <a:p>
            <a:r>
              <a:rPr lang="fr-FR" dirty="0" smtClean="0"/>
              <a:t>Spike timing </a:t>
            </a:r>
            <a:r>
              <a:rPr lang="fr-FR" dirty="0" err="1" smtClean="0"/>
              <a:t>matters</a:t>
            </a:r>
            <a:endParaRPr lang="fr-FR" dirty="0" smtClean="0"/>
          </a:p>
          <a:p>
            <a:r>
              <a:rPr lang="fr-FR" dirty="0" err="1" smtClean="0"/>
              <a:t>Spikes</a:t>
            </a:r>
            <a:r>
              <a:rPr lang="fr-FR" dirty="0" smtClean="0"/>
              <a:t> are </a:t>
            </a:r>
            <a:r>
              <a:rPr lang="fr-FR" i="1" dirty="0" err="1" smtClean="0"/>
              <a:t>coordinated</a:t>
            </a:r>
            <a:r>
              <a:rPr lang="fr-FR" dirty="0" smtClean="0"/>
              <a:t>: if one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fails</a:t>
            </a:r>
            <a:r>
              <a:rPr lang="fr-FR" dirty="0" smtClean="0"/>
              <a:t> to </a:t>
            </a:r>
            <a:r>
              <a:rPr lang="fr-FR" dirty="0" err="1" smtClean="0"/>
              <a:t>spike</a:t>
            </a:r>
            <a:r>
              <a:rPr lang="fr-FR" dirty="0" smtClean="0"/>
              <a:t> (noise),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neurons</a:t>
            </a:r>
            <a:r>
              <a:rPr lang="fr-FR" dirty="0" smtClean="0"/>
              <a:t> must </a:t>
            </a:r>
            <a:r>
              <a:rPr lang="fr-FR" dirty="0" err="1" smtClean="0"/>
              <a:t>compensate</a:t>
            </a:r>
            <a:r>
              <a:rPr lang="fr-FR" dirty="0" smtClean="0"/>
              <a:t> for </a:t>
            </a:r>
            <a:r>
              <a:rPr lang="fr-FR" dirty="0" err="1" smtClean="0"/>
              <a:t>it</a:t>
            </a:r>
            <a:endParaRPr lang="fr-FR" dirty="0" smtClean="0"/>
          </a:p>
          <a:p>
            <a:r>
              <a:rPr lang="fr-FR" dirty="0" err="1" smtClean="0"/>
              <a:t>Reproducibility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stimulus-</a:t>
            </a:r>
            <a:r>
              <a:rPr lang="fr-FR" dirty="0" err="1" smtClean="0"/>
              <a:t>dependent</a:t>
            </a:r>
            <a:r>
              <a:rPr lang="fr-FR" dirty="0" smtClean="0"/>
              <a:t>: high if stimulus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, </a:t>
            </a:r>
            <a:r>
              <a:rPr lang="fr-FR" dirty="0" err="1" smtClean="0"/>
              <a:t>low</a:t>
            </a:r>
            <a:r>
              <a:rPr lang="fr-FR" dirty="0" smtClean="0"/>
              <a:t> if stimulus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redundant</a:t>
            </a:r>
            <a:r>
              <a:rPr lang="fr-FR" dirty="0" smtClean="0"/>
              <a:t> (=</a:t>
            </a:r>
            <a:r>
              <a:rPr lang="fr-FR" dirty="0" err="1" smtClean="0"/>
              <a:t>degenerate</a:t>
            </a:r>
            <a:r>
              <a:rPr lang="fr-FR" dirty="0" smtClean="0"/>
              <a:t> </a:t>
            </a:r>
            <a:r>
              <a:rPr lang="fr-FR" dirty="0" err="1" smtClean="0"/>
              <a:t>problem</a:t>
            </a:r>
            <a:r>
              <a:rPr lang="fr-F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247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tuning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0" y="1988840"/>
            <a:ext cx="4333618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417638"/>
            <a:ext cx="407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Firing</a:t>
            </a:r>
            <a:r>
              <a:rPr lang="fr-FR" dirty="0" smtClean="0"/>
              <a:t> rate varies </a:t>
            </a:r>
            <a:r>
              <a:rPr lang="fr-FR" dirty="0" err="1" smtClean="0"/>
              <a:t>with</a:t>
            </a:r>
            <a:r>
              <a:rPr lang="fr-FR" dirty="0" smtClean="0"/>
              <a:t> stimulus </a:t>
            </a:r>
            <a:r>
              <a:rPr lang="fr-FR" dirty="0" err="1" smtClean="0"/>
              <a:t>properties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9388" y="2204864"/>
            <a:ext cx="396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(rate-</a:t>
            </a:r>
            <a:r>
              <a:rPr lang="fr-FR" dirty="0" err="1" smtClean="0"/>
              <a:t>based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Firing</a:t>
            </a:r>
            <a:r>
              <a:rPr lang="fr-FR" dirty="0" smtClean="0"/>
              <a:t> rate « encodes » direction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43711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443711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spike-based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spends</a:t>
            </a:r>
            <a:r>
              <a:rPr lang="fr-FR" dirty="0" smtClean="0"/>
              <a:t> more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« </a:t>
            </a:r>
            <a:r>
              <a:rPr lang="fr-FR" dirty="0" err="1" smtClean="0"/>
              <a:t>preferred</a:t>
            </a:r>
            <a:r>
              <a:rPr lang="fr-FR" dirty="0" smtClean="0"/>
              <a:t> » direction</a:t>
            </a:r>
          </a:p>
          <a:p>
            <a:r>
              <a:rPr lang="fr-FR" dirty="0" smtClean="0"/>
              <a:t>(rate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correlate</a:t>
            </a:r>
            <a:r>
              <a:rPr lang="fr-FR" dirty="0" smtClean="0"/>
              <a:t> of computation)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5662989"/>
            <a:ext cx="7432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question </a:t>
            </a:r>
            <a:r>
              <a:rPr lang="fr-FR" dirty="0" err="1" smtClean="0"/>
              <a:t>is</a:t>
            </a:r>
            <a:r>
              <a:rPr lang="fr-FR" dirty="0" smtClean="0"/>
              <a:t> not: « 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firing</a:t>
            </a:r>
            <a:r>
              <a:rPr lang="fr-FR" dirty="0" smtClean="0"/>
              <a:t> rate or </a:t>
            </a:r>
            <a:r>
              <a:rPr lang="fr-FR" dirty="0" err="1" smtClean="0"/>
              <a:t>spike</a:t>
            </a:r>
            <a:r>
              <a:rPr lang="fr-FR" dirty="0" smtClean="0"/>
              <a:t> timing more informative/</a:t>
            </a:r>
            <a:r>
              <a:rPr lang="fr-FR" dirty="0" err="1" smtClean="0"/>
              <a:t>useful</a:t>
            </a:r>
            <a:r>
              <a:rPr lang="fr-FR" dirty="0" smtClean="0"/>
              <a:t>? »</a:t>
            </a:r>
          </a:p>
          <a:p>
            <a:r>
              <a:rPr lang="fr-FR" dirty="0" smtClean="0"/>
              <a:t>but: « </a:t>
            </a:r>
            <a:r>
              <a:rPr lang="fr-FR" dirty="0" err="1" smtClean="0"/>
              <a:t>which</a:t>
            </a:r>
            <a:r>
              <a:rPr lang="fr-FR" dirty="0" smtClean="0"/>
              <a:t> one </a:t>
            </a:r>
            <a:r>
              <a:rPr lang="fr-FR" dirty="0" err="1" smtClean="0"/>
              <a:t>is</a:t>
            </a:r>
            <a:r>
              <a:rPr lang="fr-FR" dirty="0" smtClean="0"/>
              <a:t> the basis of computation? »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3945497"/>
      </p:ext>
    </p:extLst>
  </p:cSld>
  <p:clrMapOvr>
    <a:masterClrMapping/>
  </p:clrMapOvr>
  <p:transition advTm="101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Lack</a:t>
            </a:r>
            <a:r>
              <a:rPr lang="fr-FR" dirty="0" smtClean="0"/>
              <a:t> of </a:t>
            </a:r>
            <a:r>
              <a:rPr lang="fr-FR" dirty="0" err="1" smtClean="0"/>
              <a:t>reproducibility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deterministic</a:t>
            </a:r>
            <a:r>
              <a:rPr lang="fr-FR" dirty="0" smtClean="0"/>
              <a:t> </a:t>
            </a:r>
            <a:r>
              <a:rPr lang="fr-FR" dirty="0" err="1" smtClean="0"/>
              <a:t>sparse</a:t>
            </a:r>
            <a:r>
              <a:rPr lang="fr-FR" dirty="0" smtClean="0"/>
              <a:t> codes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>
            <a:off x="926214" y="5086948"/>
            <a:ext cx="2349642" cy="1582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53" y="2060848"/>
            <a:ext cx="366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Imagine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code </a:t>
            </a:r>
            <a:r>
              <a:rPr lang="fr-FR" dirty="0" err="1" smtClean="0"/>
              <a:t>this</a:t>
            </a:r>
            <a:r>
              <a:rPr lang="fr-FR" dirty="0" smtClean="0"/>
              <a:t> signal:</a:t>
            </a:r>
            <a:endParaRPr lang="en-US" dirty="0"/>
          </a:p>
        </p:txBody>
      </p:sp>
      <p:cxnSp>
        <p:nvCxnSpPr>
          <p:cNvPr id="7" name="Elbow Connector 6"/>
          <p:cNvCxnSpPr/>
          <p:nvPr/>
        </p:nvCxnSpPr>
        <p:spPr>
          <a:xfrm flipV="1">
            <a:off x="3203848" y="1988840"/>
            <a:ext cx="2232248" cy="79208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504" y="3140968"/>
            <a:ext cx="919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spike</a:t>
            </a:r>
            <a:r>
              <a:rPr lang="fr-FR" dirty="0" smtClean="0"/>
              <a:t> trains of N </a:t>
            </a:r>
            <a:r>
              <a:rPr lang="fr-FR" dirty="0" err="1" smtClean="0"/>
              <a:t>neurons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reconstruct</a:t>
            </a:r>
            <a:r>
              <a:rPr lang="fr-FR" dirty="0" smtClean="0"/>
              <a:t> the signal by </a:t>
            </a:r>
            <a:r>
              <a:rPr lang="fr-FR" dirty="0" err="1" smtClean="0"/>
              <a:t>summing</a:t>
            </a:r>
            <a:r>
              <a:rPr lang="fr-FR" dirty="0" smtClean="0"/>
              <a:t> the </a:t>
            </a:r>
            <a:r>
              <a:rPr lang="fr-FR" dirty="0" err="1" smtClean="0"/>
              <a:t>PSPs</a:t>
            </a:r>
            <a:endParaRPr lang="fr-FR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𝑃𝑆𝑃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b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3525763"/>
                <a:ext cx="2282291" cy="7035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898782" y="4229289"/>
            <a:ext cx="546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problem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degenerate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many</a:t>
            </a:r>
            <a:r>
              <a:rPr lang="fr-FR" dirty="0" smtClean="0"/>
              <a:t> solutions.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2464" y="4654900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9051" r="54859" b="56298"/>
          <a:stretch/>
        </p:blipFill>
        <p:spPr>
          <a:xfrm flipV="1">
            <a:off x="4788024" y="5086948"/>
            <a:ext cx="2349642" cy="1582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4274" y="4654900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Or </a:t>
            </a:r>
            <a:r>
              <a:rPr lang="fr-FR" dirty="0" err="1" smtClean="0"/>
              <a:t>this</a:t>
            </a:r>
            <a:r>
              <a:rPr lang="fr-FR" dirty="0" smtClean="0"/>
              <a:t> one: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23932" y="3643933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given</a:t>
            </a:r>
            <a:r>
              <a:rPr lang="fr-FR" dirty="0" smtClean="0"/>
              <a:t> rate)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398975"/>
      </p:ext>
    </p:extLst>
  </p:cSld>
  <p:clrMapOvr>
    <a:masterClrMapping/>
  </p:clrMapOvr>
  <p:transition advTm="1374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4" grpId="0"/>
      <p:bldP spid="1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Predictive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r>
              <a:rPr lang="fr-FR" dirty="0" smtClean="0"/>
              <a:t> and </a:t>
            </a:r>
            <a:r>
              <a:rPr lang="fr-FR" dirty="0" err="1" smtClean="0"/>
              <a:t>spike-based</a:t>
            </a:r>
            <a:r>
              <a:rPr lang="fr-FR" dirty="0" smtClean="0"/>
              <a:t> </a:t>
            </a:r>
            <a:r>
              <a:rPr lang="fr-FR" dirty="0" err="1" smtClean="0"/>
              <a:t>inference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259632" y="162880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259632" y="22048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259632" y="270892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59632" y="321297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915816" y="191683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915816" y="242088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915816" y="292494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9" idx="6"/>
          </p:cNvCxnSpPr>
          <p:nvPr/>
        </p:nvCxnSpPr>
        <p:spPr>
          <a:xfrm>
            <a:off x="3273006" y="2095427"/>
            <a:ext cx="1010962" cy="253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0" idx="6"/>
          </p:cNvCxnSpPr>
          <p:nvPr/>
        </p:nvCxnSpPr>
        <p:spPr>
          <a:xfrm flipV="1">
            <a:off x="3273006" y="2420888"/>
            <a:ext cx="1010962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1" idx="6"/>
          </p:cNvCxnSpPr>
          <p:nvPr/>
        </p:nvCxnSpPr>
        <p:spPr>
          <a:xfrm flipV="1">
            <a:off x="3273006" y="2564904"/>
            <a:ext cx="938954" cy="53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47562" y="3957155"/>
            <a:ext cx="8039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fr-FR" dirty="0" err="1" smtClean="0"/>
              <a:t>Define</a:t>
            </a:r>
            <a:r>
              <a:rPr lang="fr-FR" dirty="0" smtClean="0"/>
              <a:t> a </a:t>
            </a:r>
            <a:r>
              <a:rPr lang="fr-FR" dirty="0" err="1" smtClean="0"/>
              <a:t>read</a:t>
            </a:r>
            <a:r>
              <a:rPr lang="fr-FR" dirty="0" smtClean="0"/>
              <a:t>-out of the output </a:t>
            </a:r>
            <a:r>
              <a:rPr lang="fr-FR" dirty="0" err="1" smtClean="0"/>
              <a:t>neurons</a:t>
            </a:r>
            <a:endParaRPr lang="fr-FR" dirty="0" smtClean="0"/>
          </a:p>
          <a:p>
            <a:pPr marL="342900" indent="-342900">
              <a:buAutoNum type="arabicParenR"/>
            </a:pPr>
            <a:r>
              <a:rPr lang="fr-FR" dirty="0" err="1" smtClean="0"/>
              <a:t>Define</a:t>
            </a:r>
            <a:r>
              <a:rPr lang="fr-FR" dirty="0" smtClean="0"/>
              <a:t> an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err="1" smtClean="0"/>
              <a:t>criterion</a:t>
            </a:r>
            <a:r>
              <a:rPr lang="fr-FR" dirty="0" smtClean="0"/>
              <a:t>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-out</a:t>
            </a:r>
          </a:p>
          <a:p>
            <a:pPr marL="342900" indent="-342900">
              <a:buAutoNum type="arabicParenR"/>
            </a:pP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neuron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spike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reduces</a:t>
            </a:r>
            <a:r>
              <a:rPr lang="fr-FR" dirty="0" smtClean="0"/>
              <a:t> the </a:t>
            </a:r>
            <a:r>
              <a:rPr lang="fr-FR" dirty="0" err="1" smtClean="0"/>
              <a:t>error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5" idx="6"/>
            <a:endCxn id="9" idx="2"/>
          </p:cNvCxnSpPr>
          <p:nvPr/>
        </p:nvCxnSpPr>
        <p:spPr>
          <a:xfrm>
            <a:off x="1616822" y="1807395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6"/>
            <a:endCxn id="10" idx="2"/>
          </p:cNvCxnSpPr>
          <p:nvPr/>
        </p:nvCxnSpPr>
        <p:spPr>
          <a:xfrm>
            <a:off x="1616822" y="2383459"/>
            <a:ext cx="129899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6" idx="6"/>
            <a:endCxn id="9" idx="2"/>
          </p:cNvCxnSpPr>
          <p:nvPr/>
        </p:nvCxnSpPr>
        <p:spPr>
          <a:xfrm flipV="1">
            <a:off x="1616822" y="2095427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7" idx="6"/>
            <a:endCxn id="10" idx="2"/>
          </p:cNvCxnSpPr>
          <p:nvPr/>
        </p:nvCxnSpPr>
        <p:spPr>
          <a:xfrm flipV="1">
            <a:off x="1616822" y="2599483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7" idx="6"/>
            <a:endCxn id="11" idx="2"/>
          </p:cNvCxnSpPr>
          <p:nvPr/>
        </p:nvCxnSpPr>
        <p:spPr>
          <a:xfrm>
            <a:off x="1616822" y="2887515"/>
            <a:ext cx="129899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8" idx="6"/>
          </p:cNvCxnSpPr>
          <p:nvPr/>
        </p:nvCxnSpPr>
        <p:spPr>
          <a:xfrm flipV="1">
            <a:off x="1616822" y="2636912"/>
            <a:ext cx="1226986" cy="754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8" idx="6"/>
            <a:endCxn id="11" idx="2"/>
          </p:cNvCxnSpPr>
          <p:nvPr/>
        </p:nvCxnSpPr>
        <p:spPr>
          <a:xfrm flipV="1">
            <a:off x="1616822" y="3103539"/>
            <a:ext cx="129899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Forme 33"/>
          <p:cNvCxnSpPr>
            <a:stCxn id="9" idx="0"/>
            <a:endCxn id="10" idx="2"/>
          </p:cNvCxnSpPr>
          <p:nvPr/>
        </p:nvCxnSpPr>
        <p:spPr>
          <a:xfrm rot="16200000" flipH="1" flipV="1">
            <a:off x="2663788" y="2168859"/>
            <a:ext cx="682651" cy="178595"/>
          </a:xfrm>
          <a:prstGeom prst="curvedConnector4">
            <a:avLst>
              <a:gd name="adj1" fmla="val -33487"/>
              <a:gd name="adj2" fmla="val 227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Forme 35"/>
          <p:cNvCxnSpPr>
            <a:stCxn id="10" idx="2"/>
            <a:endCxn id="11" idx="3"/>
          </p:cNvCxnSpPr>
          <p:nvPr/>
        </p:nvCxnSpPr>
        <p:spPr>
          <a:xfrm rot="10800000" flipH="1" flipV="1">
            <a:off x="2915815" y="2599483"/>
            <a:ext cx="52309" cy="630342"/>
          </a:xfrm>
          <a:prstGeom prst="curvedConnector4">
            <a:avLst>
              <a:gd name="adj1" fmla="val -437018"/>
              <a:gd name="adj2" fmla="val 14456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Forme 37"/>
          <p:cNvCxnSpPr>
            <a:stCxn id="11" idx="7"/>
            <a:endCxn id="10" idx="6"/>
          </p:cNvCxnSpPr>
          <p:nvPr/>
        </p:nvCxnSpPr>
        <p:spPr>
          <a:xfrm rot="5400000" flipH="1" flipV="1">
            <a:off x="3057966" y="2762214"/>
            <a:ext cx="377770" cy="52309"/>
          </a:xfrm>
          <a:prstGeom prst="curvedConnector4">
            <a:avLst>
              <a:gd name="adj1" fmla="val 19439"/>
              <a:gd name="adj2" fmla="val 537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Forme 39"/>
          <p:cNvCxnSpPr>
            <a:stCxn id="10" idx="7"/>
            <a:endCxn id="9" idx="6"/>
          </p:cNvCxnSpPr>
          <p:nvPr/>
        </p:nvCxnSpPr>
        <p:spPr>
          <a:xfrm rot="5400000" flipH="1" flipV="1">
            <a:off x="3057966" y="2258158"/>
            <a:ext cx="377770" cy="52309"/>
          </a:xfrm>
          <a:prstGeom prst="curvedConnector4">
            <a:avLst>
              <a:gd name="adj1" fmla="val 19439"/>
              <a:gd name="adj2" fmla="val 53701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699792" y="126876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output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1104533" y="1259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input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4295085" y="2195572"/>
            <a:ext cx="157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-out</a:t>
            </a:r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/>
        </p:nvGraphicFramePr>
        <p:xfrm>
          <a:off x="5868144" y="2204864"/>
          <a:ext cx="127557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Equation" r:id="rId3" imgW="787320" imgH="355320" progId="">
                  <p:embed/>
                </p:oleObj>
              </mc:Choice>
              <mc:Fallback>
                <p:oleObj name="Equation" r:id="rId3" imgW="787320" imgH="355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04864"/>
                        <a:ext cx="1275570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611560" y="5664150"/>
            <a:ext cx="82331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 smtClean="0"/>
              <a:t>References</a:t>
            </a:r>
            <a:r>
              <a:rPr lang="fr-FR" sz="1600" dirty="0" smtClean="0"/>
              <a:t>:</a:t>
            </a:r>
          </a:p>
          <a:p>
            <a:r>
              <a:rPr lang="fr-FR" sz="1600" dirty="0" err="1" smtClean="0"/>
              <a:t>Boerlin</a:t>
            </a:r>
            <a:r>
              <a:rPr lang="fr-FR" sz="1600" dirty="0" smtClean="0"/>
              <a:t> &amp; </a:t>
            </a:r>
            <a:r>
              <a:rPr lang="fr-FR" sz="1600" dirty="0" err="1" smtClean="0"/>
              <a:t>Denève</a:t>
            </a:r>
            <a:r>
              <a:rPr lang="fr-FR" sz="1600" dirty="0" smtClean="0"/>
              <a:t> (2011). </a:t>
            </a:r>
            <a:r>
              <a:rPr lang="en-US" sz="1600" dirty="0" smtClean="0"/>
              <a:t>Spike-Based Population Coding and Working Memory. </a:t>
            </a:r>
            <a:r>
              <a:rPr lang="en-US" sz="1600" dirty="0" err="1" smtClean="0"/>
              <a:t>PLoS</a:t>
            </a:r>
            <a:r>
              <a:rPr lang="en-US" sz="1600" dirty="0" smtClean="0"/>
              <a:t> Comp </a:t>
            </a:r>
            <a:r>
              <a:rPr lang="en-US" sz="1600" dirty="0" err="1" smtClean="0"/>
              <a:t>Biol</a:t>
            </a:r>
            <a:endParaRPr lang="en-US" sz="1600" dirty="0" smtClean="0"/>
          </a:p>
          <a:p>
            <a:r>
              <a:rPr lang="en-US" sz="1600" dirty="0" smtClean="0"/>
              <a:t>S </a:t>
            </a:r>
            <a:r>
              <a:rPr lang="en-US" sz="1600" dirty="0" err="1" smtClean="0"/>
              <a:t>Denève</a:t>
            </a:r>
            <a:r>
              <a:rPr lang="en-US" sz="1600" dirty="0" smtClean="0"/>
              <a:t> (2008). Bayesian spiking neurons I: inference</a:t>
            </a:r>
            <a:r>
              <a:rPr lang="fr-FR" sz="1600" dirty="0" smtClean="0"/>
              <a:t>. Neural Computation</a:t>
            </a:r>
          </a:p>
          <a:p>
            <a:r>
              <a:rPr lang="en-US" sz="1600" dirty="0" smtClean="0"/>
              <a:t>S </a:t>
            </a:r>
            <a:r>
              <a:rPr lang="en-US" sz="1600" dirty="0" err="1" smtClean="0"/>
              <a:t>Denève</a:t>
            </a:r>
            <a:r>
              <a:rPr lang="en-US" sz="1600" dirty="0" smtClean="0"/>
              <a:t> (2008). Bayesian spiking neurons II: learning</a:t>
            </a:r>
            <a:r>
              <a:rPr lang="fr-FR" sz="1600" dirty="0" smtClean="0"/>
              <a:t>. Neural Computation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941168"/>
            <a:ext cx="734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Spikes</a:t>
            </a:r>
            <a:r>
              <a:rPr lang="fr-FR" dirty="0" smtClean="0"/>
              <a:t> are </a:t>
            </a:r>
            <a:r>
              <a:rPr lang="fr-FR" i="1" dirty="0" err="1" smtClean="0"/>
              <a:t>decisions</a:t>
            </a:r>
            <a:endParaRPr lang="fr-FR" i="1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to </a:t>
            </a:r>
            <a:r>
              <a:rPr lang="fr-FR" dirty="0" err="1" smtClean="0"/>
              <a:t>sparse</a:t>
            </a:r>
            <a:r>
              <a:rPr lang="fr-FR" dirty="0" smtClean="0"/>
              <a:t> </a:t>
            </a:r>
            <a:r>
              <a:rPr lang="fr-FR" dirty="0" err="1" smtClean="0"/>
              <a:t>coding</a:t>
            </a:r>
            <a:r>
              <a:rPr lang="fr-FR" dirty="0" smtClean="0"/>
              <a:t> (</a:t>
            </a:r>
            <a:r>
              <a:rPr lang="fr-FR" dirty="0" err="1" smtClean="0"/>
              <a:t>error</a:t>
            </a:r>
            <a:r>
              <a:rPr lang="fr-FR" dirty="0" smtClean="0"/>
              <a:t> = reconstruction </a:t>
            </a:r>
            <a:r>
              <a:rPr lang="fr-FR" dirty="0" err="1" smtClean="0"/>
              <a:t>error</a:t>
            </a:r>
            <a:r>
              <a:rPr lang="fr-FR" dirty="0" smtClean="0"/>
              <a:t> + </a:t>
            </a:r>
            <a:r>
              <a:rPr lang="fr-FR" dirty="0" err="1" smtClean="0"/>
              <a:t>firing</a:t>
            </a:r>
            <a:r>
              <a:rPr lang="fr-FR" dirty="0" smtClean="0"/>
              <a:t> rate)</a:t>
            </a:r>
          </a:p>
        </p:txBody>
      </p:sp>
    </p:spTree>
    <p:extLst>
      <p:ext uri="{BB962C8B-B14F-4D97-AF65-F5344CB8AC3E}">
        <p14:creationId xmlns:p14="http://schemas.microsoft.com/office/powerpoint/2010/main" val="35199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760" y="1417638"/>
            <a:ext cx="380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Theories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based</a:t>
            </a:r>
            <a:r>
              <a:rPr lang="fr-FR" sz="2400" u="sng" dirty="0" smtClean="0"/>
              <a:t> on </a:t>
            </a:r>
            <a:r>
              <a:rPr lang="fr-FR" sz="2400" u="sng" dirty="0" err="1" smtClean="0"/>
              <a:t>synchrony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2713" y="4004116"/>
            <a:ext cx="395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u="sng" dirty="0" err="1" smtClean="0"/>
              <a:t>Theories</a:t>
            </a:r>
            <a:r>
              <a:rPr lang="fr-FR" sz="2400" u="sng" dirty="0" smtClean="0"/>
              <a:t> </a:t>
            </a:r>
            <a:r>
              <a:rPr lang="fr-FR" sz="2400" u="sng" dirty="0" err="1" smtClean="0"/>
              <a:t>based</a:t>
            </a:r>
            <a:r>
              <a:rPr lang="fr-FR" sz="2400" u="sng" dirty="0" smtClean="0"/>
              <a:t> on </a:t>
            </a:r>
            <a:r>
              <a:rPr lang="fr-FR" sz="2400" u="sng" dirty="0" err="1" smtClean="0"/>
              <a:t>asynchrony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32776" y="2161525"/>
            <a:ext cx="588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Synfire</a:t>
            </a:r>
            <a:r>
              <a:rPr lang="fr-FR" sz="2400" dirty="0" smtClean="0"/>
              <a:t> </a:t>
            </a:r>
            <a:r>
              <a:rPr lang="fr-FR" sz="2400" dirty="0" err="1" smtClean="0"/>
              <a:t>chains</a:t>
            </a:r>
            <a:r>
              <a:rPr lang="fr-FR" sz="2400" dirty="0" smtClean="0"/>
              <a:t> (</a:t>
            </a:r>
            <a:r>
              <a:rPr lang="fr-FR" sz="2400" dirty="0" err="1" smtClean="0"/>
              <a:t>Abeles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Polychronization</a:t>
            </a:r>
            <a:r>
              <a:rPr lang="fr-FR" sz="2400" dirty="0" smtClean="0"/>
              <a:t> (</a:t>
            </a:r>
            <a:r>
              <a:rPr lang="fr-FR" sz="2400" dirty="0" err="1" smtClean="0"/>
              <a:t>Izhikevich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Synchrony</a:t>
            </a:r>
            <a:r>
              <a:rPr lang="fr-FR" sz="2400" dirty="0" smtClean="0"/>
              <a:t> as </a:t>
            </a:r>
            <a:r>
              <a:rPr lang="fr-FR" sz="2400" dirty="0" err="1" smtClean="0"/>
              <a:t>sensory</a:t>
            </a:r>
            <a:r>
              <a:rPr lang="fr-FR" sz="2400" dirty="0" smtClean="0"/>
              <a:t> invariant (Brette)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53818" y="4748003"/>
            <a:ext cx="5818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Rank </a:t>
            </a:r>
            <a:r>
              <a:rPr lang="fr-FR" sz="2400" dirty="0" err="1" smtClean="0"/>
              <a:t>order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(Thorpe)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Sparse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</a:t>
            </a:r>
            <a:r>
              <a:rPr lang="fr-FR" sz="2400" dirty="0" err="1" smtClean="0"/>
              <a:t>Olshausen</a:t>
            </a:r>
            <a:r>
              <a:rPr lang="fr-FR" sz="2400" dirty="0" smtClean="0"/>
              <a:t>, </a:t>
            </a:r>
            <a:r>
              <a:rPr lang="fr-FR" sz="2400" dirty="0" err="1" smtClean="0"/>
              <a:t>Lewicki</a:t>
            </a:r>
            <a:r>
              <a:rPr lang="fr-F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Predictive</a:t>
            </a:r>
            <a:r>
              <a:rPr lang="fr-FR" sz="2400" dirty="0" smtClean="0"/>
              <a:t> </a:t>
            </a:r>
            <a:r>
              <a:rPr lang="fr-FR" sz="2400" dirty="0" err="1" smtClean="0"/>
              <a:t>coding</a:t>
            </a:r>
            <a:r>
              <a:rPr lang="fr-FR" sz="2400" dirty="0" smtClean="0"/>
              <a:t> (</a:t>
            </a:r>
            <a:r>
              <a:rPr lang="fr-FR" sz="2400" dirty="0" err="1" smtClean="0"/>
              <a:t>Denève</a:t>
            </a:r>
            <a:r>
              <a:rPr lang="fr-FR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20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7.1|8.4|8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62.7|56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9.9|29.2|87.8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29.3|17.5|19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3|34|30|35.5|26.7|5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9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54.3|1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11.9|12|9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4.3|29.4|33|4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11.8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3.2|4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28.9|47.3|29.1|1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22.1|6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54.3|17|1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3741</Words>
  <Application>Microsoft Office PowerPoint</Application>
  <PresentationFormat>On-screen Show (4:3)</PresentationFormat>
  <Paragraphs>642</Paragraphs>
  <Slides>93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3" baseType="lpstr">
      <vt:lpstr>AGaramond</vt:lpstr>
      <vt:lpstr>Arial</vt:lpstr>
      <vt:lpstr>Calibri</vt:lpstr>
      <vt:lpstr>Cambria</vt:lpstr>
      <vt:lpstr>Cambria Math</vt:lpstr>
      <vt:lpstr>Gill Sans MT</vt:lpstr>
      <vt:lpstr>Symbol</vt:lpstr>
      <vt:lpstr>Thème Office</vt:lpstr>
      <vt:lpstr>Équation</vt:lpstr>
      <vt:lpstr>Equation</vt:lpstr>
      <vt:lpstr>Spike-based computation</vt:lpstr>
      <vt:lpstr>Spikes vs. rates</vt:lpstr>
      <vt:lpstr>The question</vt:lpstr>
      <vt:lpstr>Three common misconceptions</vt:lpstr>
      <vt:lpstr>PowerPoint Presentation</vt:lpstr>
      <vt:lpstr>“Both rate and spike timing are important for coding, so the truth is in between” </vt:lpstr>
      <vt:lpstr>Of spikes and rates</vt:lpstr>
      <vt:lpstr>Rate in spike-based theories</vt:lpstr>
      <vt:lpstr>The tuning curve</vt:lpstr>
      <vt:lpstr>PowerPoint Presentation</vt:lpstr>
      <vt:lpstr>PowerPoint Presentation</vt:lpstr>
      <vt:lpstr>Neural variability</vt:lpstr>
      <vt:lpstr>No reproducibility =&gt; rate-based?</vt:lpstr>
      <vt:lpstr>A counter-example</vt:lpstr>
      <vt:lpstr>A counter-example</vt:lpstr>
      <vt:lpstr>The argument strikes back</vt:lpstr>
      <vt:lpstr>PowerPoint Presentation</vt:lpstr>
      <vt:lpstr>PowerPoint Presentation</vt:lpstr>
      <vt:lpstr>“A stochastic spike-based theory is nothing else than a rate-based theory, only at a finer timescale” </vt:lpstr>
      <vt:lpstr>“A stochastic spike-based theory is nothing else than a rate-based theory, only at a finer timescale” </vt:lpstr>
      <vt:lpstr>PowerPoint Presentation</vt:lpstr>
      <vt:lpstr>PowerPoint Presentation</vt:lpstr>
      <vt:lpstr>PowerPoint Presentation</vt:lpstr>
      <vt:lpstr>Conclusion</vt:lpstr>
      <vt:lpstr>Flavors of spike-based computation</vt:lpstr>
      <vt:lpstr>Spike-based computation (I): Synchrony</vt:lpstr>
      <vt:lpstr>Motivation: what makes a neuron spike?</vt:lpstr>
      <vt:lpstr>Motivation: what makes a neuron spike?</vt:lpstr>
      <vt:lpstr>Integration vs. coincidence detection</vt:lpstr>
      <vt:lpstr>Integration vs. coincidence detection</vt:lpstr>
      <vt:lpstr>The fluctuation-driven or « balanced » regime</vt:lpstr>
      <vt:lpstr>Irregularity of spike trains</vt:lpstr>
      <vt:lpstr>The paradox of irregular spike trains</vt:lpstr>
      <vt:lpstr>Campbell theorem</vt:lpstr>
      <vt:lpstr>Mean input and threshold</vt:lpstr>
      <vt:lpstr>Mean input and threshold</vt:lpstr>
      <vt:lpstr>Membrane potential distribution in vivo</vt:lpstr>
      <vt:lpstr>Why « balanced regime »?</vt:lpstr>
      <vt:lpstr>The balanced regime</vt:lpstr>
      <vt:lpstr>Coincidence detection in The fluctuation-driven regime</vt:lpstr>
      <vt:lpstr>Elementary remark</vt:lpstr>
      <vt:lpstr>An example (IF model)</vt:lpstr>
      <vt:lpstr>Why tiny correlations may have large postsynaptic effects</vt:lpstr>
      <vt:lpstr>Asynchronous spikes vs. coincident spikes</vt:lpstr>
      <vt:lpstr>Fluctuation-driven regime</vt:lpstr>
      <vt:lpstr>Mean-driven regime</vt:lpstr>
      <vt:lpstr>Neurons are sensitive to coincidences in the balanced regime only</vt:lpstr>
      <vt:lpstr>Distributed synchrony</vt:lpstr>
      <vt:lpstr>Distributed synchrony</vt:lpstr>
      <vt:lpstr>Summary</vt:lpstr>
      <vt:lpstr>Synfire chains</vt:lpstr>
      <vt:lpstr>Synfire chains</vt:lpstr>
      <vt:lpstr>Synfire chains: Stability analysis</vt:lpstr>
      <vt:lpstr>Synfire chains: computation</vt:lpstr>
      <vt:lpstr>Functional motivation: compositionality and the binding problem</vt:lpstr>
      <vt:lpstr>Binding by oscillations</vt:lpstr>
      <vt:lpstr>Binding by oscillations</vt:lpstr>
      <vt:lpstr>General point</vt:lpstr>
      <vt:lpstr>General point</vt:lpstr>
      <vt:lpstr>General point</vt:lpstr>
      <vt:lpstr>Polychronization</vt:lpstr>
      <vt:lpstr>Polychronization</vt:lpstr>
      <vt:lpstr>Polychronization</vt:lpstr>
      <vt:lpstr>Polychronization and working memory</vt:lpstr>
      <vt:lpstr>Polychronization and working memory</vt:lpstr>
      <vt:lpstr>Synchrony as sensory invariant</vt:lpstr>
      <vt:lpstr>The synchrony receptive field</vt:lpstr>
      <vt:lpstr>Example</vt:lpstr>
      <vt:lpstr>Synchrony receptive field as sensory law</vt:lpstr>
      <vt:lpstr>Implicit assumption: reproducibility of spike timing</vt:lpstr>
      <vt:lpstr>Shared variability</vt:lpstr>
      <vt:lpstr>Non-trivial example: binaural hearing in real life</vt:lpstr>
      <vt:lpstr>Non-trivial example: binaural hearing in real life</vt:lpstr>
      <vt:lpstr>Binaural sensory laws in real life</vt:lpstr>
      <vt:lpstr>Binaural synchrony receptive fields</vt:lpstr>
      <vt:lpstr>Decoding synchrony structure</vt:lpstr>
      <vt:lpstr>Proof of concept</vt:lpstr>
      <vt:lpstr>The biological hypothesis</vt:lpstr>
      <vt:lpstr>Spike-based computation (II): Asynchrony</vt:lpstr>
      <vt:lpstr>General motivation: asynchrony in neural networks</vt:lpstr>
      <vt:lpstr>Is it contradictory with synchrony-based ideas?</vt:lpstr>
      <vt:lpstr>Rank order coding</vt:lpstr>
      <vt:lpstr>Neural « codes »</vt:lpstr>
      <vt:lpstr>Decoding rank order</vt:lpstr>
      <vt:lpstr>Prey localization by the sand scorpion</vt:lpstr>
      <vt:lpstr>Sparse coding</vt:lpstr>
      <vt:lpstr>Spikes are very costly</vt:lpstr>
      <vt:lpstr>Sparse coding</vt:lpstr>
      <vt:lpstr>Properties of sparse spike codes</vt:lpstr>
      <vt:lpstr>Lack of reproducibility with deterministic sparse codes</vt:lpstr>
      <vt:lpstr>Predictive coding</vt:lpstr>
      <vt:lpstr>Predictive coding and spike-based inference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 of neural excitability</dc:title>
  <dc:creator>Romain</dc:creator>
  <cp:lastModifiedBy>Romain</cp:lastModifiedBy>
  <cp:revision>1240</cp:revision>
  <dcterms:created xsi:type="dcterms:W3CDTF">2010-09-29T13:44:12Z</dcterms:created>
  <dcterms:modified xsi:type="dcterms:W3CDTF">2013-11-07T18:23:31Z</dcterms:modified>
</cp:coreProperties>
</file>