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mp4" ContentType="video/mp4"/>
  <Default Extension="vml" ContentType="application/vnd.openxmlformats-officedocument.vmlDrawing"/>
  <Default Extension="png" ContentType="image/png"/>
  <Default Extension="docx" ContentType="application/vnd.openxmlformats-officedocument.wordprocessingml.document"/>
  <Default Extension="wmf" ContentType="image/x-wm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5" r:id="rId7"/>
    <p:sldId id="267" r:id="rId8"/>
    <p:sldId id="268" r:id="rId9"/>
    <p:sldId id="269" r:id="rId10"/>
    <p:sldId id="270" r:id="rId11"/>
    <p:sldId id="271" r:id="rId12"/>
    <p:sldId id="273" r:id="rId13"/>
    <p:sldId id="274" r:id="rId14"/>
    <p:sldId id="275" r:id="rId15"/>
    <p:sldId id="278" r:id="rId16"/>
    <p:sldId id="279" r:id="rId17"/>
    <p:sldId id="280" r:id="rId18"/>
    <p:sldId id="276" r:id="rId19"/>
    <p:sldId id="277" r:id="rId20"/>
    <p:sldId id="288" r:id="rId21"/>
    <p:sldId id="284" r:id="rId22"/>
    <p:sldId id="281" r:id="rId23"/>
    <p:sldId id="295" r:id="rId24"/>
    <p:sldId id="283" r:id="rId25"/>
    <p:sldId id="282" r:id="rId26"/>
    <p:sldId id="285" r:id="rId27"/>
    <p:sldId id="286" r:id="rId28"/>
    <p:sldId id="264" r:id="rId29"/>
    <p:sldId id="290" r:id="rId30"/>
    <p:sldId id="291" r:id="rId31"/>
    <p:sldId id="292" r:id="rId32"/>
    <p:sldId id="293" r:id="rId33"/>
    <p:sldId id="294" r:id="rId34"/>
    <p:sldId id="261" r:id="rId35"/>
    <p:sldId id="287"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7"/>
    <p:restoredTop sz="94673"/>
  </p:normalViewPr>
  <p:slideViewPr>
    <p:cSldViewPr snapToGrid="0" snapToObjects="1">
      <p:cViewPr>
        <p:scale>
          <a:sx n="150" d="100"/>
          <a:sy n="150" d="100"/>
        </p:scale>
        <p:origin x="240" y="8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1EED40-BD5F-1045-9188-46400A6D438B}" type="datetimeFigureOut">
              <a:rPr lang="fr-FR" smtClean="0"/>
              <a:t>12/01/2017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F3F43C-85B7-B44A-B277-38EC39FEEC2A}" type="slidenum">
              <a:rPr lang="fr-FR" smtClean="0"/>
              <a:t>‹#›</a:t>
            </a:fld>
            <a:endParaRPr lang="fr-FR"/>
          </a:p>
        </p:txBody>
      </p:sp>
    </p:spTree>
    <p:extLst>
      <p:ext uri="{BB962C8B-B14F-4D97-AF65-F5344CB8AC3E}">
        <p14:creationId xmlns:p14="http://schemas.microsoft.com/office/powerpoint/2010/main" val="11358164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atin typeface="Calibri" charset="0"/>
              </a:rPr>
              <a:t>What is different about spike initiation in neurons is not the ionic basis but the geometry of the system. Synaptic currents coming from the dendrites are collected at the soma, which increases the potential of the soma and neighboring regions, including a small structure in the axon near the soma called the axonal initial segment, a few tens of µm long. That region is packed with ionic channels, in particular Na+ channels, and this is where the action potential first occurs, before it is seen in the soma, where the spike is actively regenerated by local channels and spreads to the dendrites. Electrically this region is very small because the characteristic distance of passive voltage attenuation is several hundred µm. So this is an electrical system characterized by a discontinuity in the geometry and distribution of channels, quite unlike the squid giant axon. Recently it has been found that the both the position and length of this initial segment varies with activity. It also varies between cells, with development, and with diseases.</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D1D6AF-1B28-6049-857B-AB01E006ADC2}" type="slidenum">
              <a:rPr lang="fr-FR" sz="1200">
                <a:latin typeface="Calibri" charset="0"/>
              </a:rPr>
              <a:pPr eaLnBrk="1" hangingPunct="1"/>
              <a:t>3</a:t>
            </a:fld>
            <a:endParaRPr lang="fr-FR" sz="1200">
              <a:latin typeface="Calibri" charset="0"/>
            </a:endParaRPr>
          </a:p>
        </p:txBody>
      </p:sp>
      <p:sp>
        <p:nvSpPr>
          <p:cNvPr id="5" name="Espace réservé de la date 4"/>
          <p:cNvSpPr>
            <a:spLocks noGrp="1"/>
          </p:cNvSpPr>
          <p:nvPr>
            <p:ph type="dt" sz="quarter" idx="1"/>
          </p:nvPr>
        </p:nvSpPr>
        <p:spPr/>
        <p:txBody>
          <a:bodyPr/>
          <a:lstStyle/>
          <a:p>
            <a:pPr>
              <a:defRPr/>
            </a:pP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atin typeface="Calibri" charset="0"/>
              </a:rPr>
              <a:t>What is the impact of geometry on excitability ? How does it impact the initiation of spikes, in particular the threshold ? How does it impact the transmission of the spike to the big soma ? How does it impact the flow of ions, which determines energy consumption ? These are the main questions we want to answer in this project.</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D9F82C-8793-254D-9827-6B6E1B199E67}" type="slidenum">
              <a:rPr lang="fr-FR" sz="1200">
                <a:latin typeface="Calibri" charset="0"/>
              </a:rPr>
              <a:pPr eaLnBrk="1" hangingPunct="1"/>
              <a:t>4</a:t>
            </a:fld>
            <a:endParaRPr lang="fr-FR" sz="1200">
              <a:latin typeface="Calibri" charset="0"/>
            </a:endParaRPr>
          </a:p>
        </p:txBody>
      </p:sp>
      <p:sp>
        <p:nvSpPr>
          <p:cNvPr id="5" name="Espace réservé de la date 4"/>
          <p:cNvSpPr>
            <a:spLocks noGrp="1"/>
          </p:cNvSpPr>
          <p:nvPr>
            <p:ph type="dt" sz="quarter" idx="1"/>
          </p:nvPr>
        </p:nvSpPr>
        <p:spPr/>
        <p:txBody>
          <a:bodyPr/>
          <a:lstStyle/>
          <a:p>
            <a:pPr>
              <a:defRPr/>
            </a:pPr>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atin typeface="Calibri" charset="0"/>
              </a:rPr>
              <a:t>The initial approach I have taken is to model the soma and AIS as a dipole. At spike initiation, a current loop forms where current enters the axon carried by Na+, flows resistively towards the soma, and escapes as capacitive current. From this simple model, we can get a sense of the impact of geometry on electrical properties, in particular on the threshold for spike initiation. The resistive current should be proportional to the section area of the axon and inversely proportional to the distance of the initiation site from the soma. The Na+ current is an exponential function of voltage. From this, we deduce a logarithmic dependence between threshold and these geometrical parameters. In the same way, for the transmission to the soma, the capacitive current is proportional to the membrane area of the soma and dendrites, and for an action potential of given shape, the distance of the initial segment should be inversely proportional to the area of the soma.</a:t>
            </a:r>
          </a:p>
          <a:p>
            <a:r>
              <a:rPr lang="fr-FR">
                <a:latin typeface="Calibri" charset="0"/>
              </a:rPr>
              <a:t/>
            </a:r>
            <a:br>
              <a:rPr lang="fr-FR">
                <a:latin typeface="Calibri" charset="0"/>
              </a:rPr>
            </a:br>
            <a:endParaRPr lang="fr-FR">
              <a:latin typeface="Calibri" charset="0"/>
            </a:endParaRPr>
          </a:p>
          <a:p>
            <a:r>
              <a:rPr lang="fr-FR">
                <a:latin typeface="Calibri" charset="0"/>
              </a:rPr>
              <a:t>This is a good start but of course the initial segment is not a point. So we will need to analyze spike initiation and spike transmission in spatially extended models based on cable theory, using separation of time scales to obtain analytical formulae. We will also analyze the effect of channels at the initial segment on excitability.</a:t>
            </a:r>
          </a:p>
          <a:p>
            <a:r>
              <a:rPr lang="fr-FR">
                <a:latin typeface="Calibri" charset="0"/>
              </a:rPr>
              <a:t/>
            </a:r>
            <a:br>
              <a:rPr lang="fr-FR">
                <a:latin typeface="Calibri" charset="0"/>
              </a:rPr>
            </a:br>
            <a:endParaRPr lang="fr-FR">
              <a:latin typeface="Calibri" charset="0"/>
            </a:endParaRPr>
          </a:p>
          <a:p>
            <a:r>
              <a:rPr lang="fr-FR">
                <a:latin typeface="Calibri" charset="0"/>
              </a:rPr>
              <a:t>Finally, in contrast with homogeneous axons, there are significant ion flows in the axial direction, for example Na+ flowing to the soma at initiation. Cable theory only includes axial currents due to the electrical field but not to diffusion and so we will look at an extended version of cable theory. From this analysis, we will derive the total influx of ions due to action potentials, which determines energy consumption. And finally, this will allow us to deduce the optimal properties of the initial segment for minimum energy consumption.</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21D1ED-6240-484E-B381-D64BC19A40A8}" type="slidenum">
              <a:rPr lang="fr-FR" sz="1200">
                <a:latin typeface="Calibri" charset="0"/>
              </a:rPr>
              <a:pPr eaLnBrk="1" hangingPunct="1"/>
              <a:t>5</a:t>
            </a:fld>
            <a:endParaRPr lang="fr-FR" sz="1200">
              <a:latin typeface="Calibri" charset="0"/>
            </a:endParaRPr>
          </a:p>
        </p:txBody>
      </p:sp>
      <p:sp>
        <p:nvSpPr>
          <p:cNvPr id="5" name="Espace réservé de la date 4"/>
          <p:cNvSpPr>
            <a:spLocks noGrp="1"/>
          </p:cNvSpPr>
          <p:nvPr>
            <p:ph type="dt" sz="quarter" idx="1"/>
          </p:nvPr>
        </p:nvSpPr>
        <p:spPr/>
        <p:txBody>
          <a:bodyPr/>
          <a:lstStyle/>
          <a:p>
            <a:pPr>
              <a:defRPr/>
            </a:pP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COLOR CODES!!!!</a:t>
            </a:r>
            <a:endParaRPr lang="fr-FR"/>
          </a:p>
        </p:txBody>
      </p:sp>
      <p:sp>
        <p:nvSpPr>
          <p:cNvPr id="4" name="Espace réservé du numéro de diapositive 3"/>
          <p:cNvSpPr>
            <a:spLocks noGrp="1"/>
          </p:cNvSpPr>
          <p:nvPr>
            <p:ph type="sldNum" sz="quarter" idx="10"/>
          </p:nvPr>
        </p:nvSpPr>
        <p:spPr/>
        <p:txBody>
          <a:bodyPr/>
          <a:lstStyle/>
          <a:p>
            <a:fld id="{C8D6CEAE-91C2-457E-8662-C5969F0467CE}" type="slidenum">
              <a:rPr lang="fr-FR" smtClean="0"/>
              <a:pPr/>
              <a:t>12</a:t>
            </a:fld>
            <a:endParaRPr lang="fr-FR"/>
          </a:p>
        </p:txBody>
      </p:sp>
    </p:spTree>
    <p:extLst>
      <p:ext uri="{BB962C8B-B14F-4D97-AF65-F5344CB8AC3E}">
        <p14:creationId xmlns:p14="http://schemas.microsoft.com/office/powerpoint/2010/main" val="1088228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a:t>
            </a:r>
            <a:r>
              <a:rPr lang="fr-FR" dirty="0" err="1" smtClean="0"/>
              <a:t>small</a:t>
            </a:r>
            <a:r>
              <a:rPr lang="fr-FR" dirty="0" smtClean="0"/>
              <a:t> correction </a:t>
            </a:r>
            <a:r>
              <a:rPr lang="fr-FR" dirty="0" err="1" smtClean="0"/>
              <a:t>actually</a:t>
            </a:r>
            <a:endParaRPr lang="fr-FR" dirty="0"/>
          </a:p>
        </p:txBody>
      </p:sp>
      <p:sp>
        <p:nvSpPr>
          <p:cNvPr id="4" name="Espace réservé du numéro de diapositive 3"/>
          <p:cNvSpPr>
            <a:spLocks noGrp="1"/>
          </p:cNvSpPr>
          <p:nvPr>
            <p:ph type="sldNum" sz="quarter" idx="10"/>
          </p:nvPr>
        </p:nvSpPr>
        <p:spPr/>
        <p:txBody>
          <a:bodyPr/>
          <a:lstStyle/>
          <a:p>
            <a:fld id="{A8F3F43C-85B7-B44A-B277-38EC39FEEC2A}" type="slidenum">
              <a:rPr lang="fr-FR" smtClean="0"/>
              <a:t>15</a:t>
            </a:fld>
            <a:endParaRPr lang="fr-FR"/>
          </a:p>
        </p:txBody>
      </p:sp>
    </p:spTree>
    <p:extLst>
      <p:ext uri="{BB962C8B-B14F-4D97-AF65-F5344CB8AC3E}">
        <p14:creationId xmlns:p14="http://schemas.microsoft.com/office/powerpoint/2010/main" val="223940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Hippocampal</a:t>
            </a:r>
            <a:r>
              <a:rPr lang="fr-FR" dirty="0" smtClean="0"/>
              <a:t> </a:t>
            </a:r>
            <a:r>
              <a:rPr lang="fr-FR" dirty="0" err="1" smtClean="0"/>
              <a:t>neurons</a:t>
            </a:r>
            <a:endParaRPr lang="fr-FR" dirty="0"/>
          </a:p>
        </p:txBody>
      </p:sp>
      <p:sp>
        <p:nvSpPr>
          <p:cNvPr id="4" name="Espace réservé du numéro de diapositive 3"/>
          <p:cNvSpPr>
            <a:spLocks noGrp="1"/>
          </p:cNvSpPr>
          <p:nvPr>
            <p:ph type="sldNum" sz="quarter" idx="10"/>
          </p:nvPr>
        </p:nvSpPr>
        <p:spPr/>
        <p:txBody>
          <a:bodyPr/>
          <a:lstStyle/>
          <a:p>
            <a:fld id="{A8F3F43C-85B7-B44A-B277-38EC39FEEC2A}" type="slidenum">
              <a:rPr lang="fr-FR" smtClean="0"/>
              <a:t>17</a:t>
            </a:fld>
            <a:endParaRPr lang="fr-FR"/>
          </a:p>
        </p:txBody>
      </p:sp>
    </p:spTree>
    <p:extLst>
      <p:ext uri="{BB962C8B-B14F-4D97-AF65-F5344CB8AC3E}">
        <p14:creationId xmlns:p14="http://schemas.microsoft.com/office/powerpoint/2010/main" val="395167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hard to </a:t>
            </a:r>
            <a:r>
              <a:rPr lang="fr-FR" dirty="0" err="1" smtClean="0"/>
              <a:t>interpret</a:t>
            </a:r>
            <a:r>
              <a:rPr lang="fr-FR" baseline="0" dirty="0" smtClean="0"/>
              <a:t> </a:t>
            </a:r>
            <a:r>
              <a:rPr lang="fr-FR" baseline="0" dirty="0" err="1" smtClean="0"/>
              <a:t>however</a:t>
            </a:r>
            <a:endParaRPr lang="fr-FR" dirty="0"/>
          </a:p>
        </p:txBody>
      </p:sp>
      <p:sp>
        <p:nvSpPr>
          <p:cNvPr id="4" name="Espace réservé du numéro de diapositive 3"/>
          <p:cNvSpPr>
            <a:spLocks noGrp="1"/>
          </p:cNvSpPr>
          <p:nvPr>
            <p:ph type="sldNum" sz="quarter" idx="10"/>
          </p:nvPr>
        </p:nvSpPr>
        <p:spPr/>
        <p:txBody>
          <a:bodyPr/>
          <a:lstStyle/>
          <a:p>
            <a:fld id="{A8F3F43C-85B7-B44A-B277-38EC39FEEC2A}" type="slidenum">
              <a:rPr lang="fr-FR" smtClean="0"/>
              <a:t>25</a:t>
            </a:fld>
            <a:endParaRPr lang="fr-FR"/>
          </a:p>
        </p:txBody>
      </p:sp>
    </p:spTree>
    <p:extLst>
      <p:ext uri="{BB962C8B-B14F-4D97-AF65-F5344CB8AC3E}">
        <p14:creationId xmlns:p14="http://schemas.microsoft.com/office/powerpoint/2010/main" val="2079706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atin typeface="Calibri" charset="0"/>
              </a:rPr>
              <a:t>Experimentally, a big challenge is that neurons normally have non-reproducible 3D branched geometry. It is possible to test some theoretical predictions with limited precision, but it is clearly not an ideal setting to develop the theory as we have no control on the geometry.</a:t>
            </a:r>
          </a:p>
          <a:p>
            <a:r>
              <a:rPr lang="fr-FR">
                <a:latin typeface="Calibri" charset="0"/>
              </a:rPr>
              <a:t/>
            </a:r>
            <a:br>
              <a:rPr lang="fr-FR">
                <a:latin typeface="Calibri" charset="0"/>
              </a:rPr>
            </a:br>
            <a:endParaRPr lang="fr-FR">
              <a:latin typeface="Calibri" charset="0"/>
            </a:endParaRPr>
          </a:p>
          <a:p>
            <a:r>
              <a:rPr lang="fr-FR">
                <a:latin typeface="Calibri" charset="0"/>
              </a:rPr>
              <a:t>To solve this difficulty, we will use an experimental system to culture neurons with constrained geometry. Neurons are cultured on coverslips on which patterns of adhesive substrates have been printed, so that neurons as they grow take the form we have imposed. We know from preliminary work that these neurons have normal electrophysiological and molecular properties, including the initial segment. However, the vertical dimension is not constrained. To measure it we will use a microfluidic chamber of known height to deduce the vertical dimension of the neuron from a fluorescent signal.</a:t>
            </a:r>
          </a:p>
          <a:p>
            <a:r>
              <a:rPr lang="fr-FR">
                <a:latin typeface="Calibri" charset="0"/>
              </a:rPr>
              <a:t/>
            </a:r>
            <a:br>
              <a:rPr lang="fr-FR">
                <a:latin typeface="Calibri" charset="0"/>
              </a:rPr>
            </a:br>
            <a:endParaRPr lang="fr-FR">
              <a:latin typeface="Calibri" charset="0"/>
            </a:endParaRPr>
          </a:p>
          <a:p>
            <a:r>
              <a:rPr lang="fr-FR">
                <a:latin typeface="Calibri" charset="0"/>
              </a:rPr>
              <a:t>With this system we will use a number of tools to test the theory : patch-clamp electrophysiology to measure currents and membrane potential, immunochemistry to measure the geometry of the initial segment and channel density, pharmacology to block or manipulate channels, manipulation of the culture medium to induce long-term displacements of the initial segment.</a:t>
            </a:r>
          </a:p>
          <a:p>
            <a:r>
              <a:rPr lang="fr-FR">
                <a:latin typeface="Calibri" charset="0"/>
              </a:rPr>
              <a:t/>
            </a:r>
            <a:br>
              <a:rPr lang="fr-FR">
                <a:latin typeface="Calibri" charset="0"/>
              </a:rPr>
            </a:br>
            <a:endParaRPr lang="fr-FR">
              <a:latin typeface="Calibri" charset="0"/>
            </a:endParaRPr>
          </a:p>
          <a:p>
            <a:r>
              <a:rPr lang="fr-FR">
                <a:latin typeface="Calibri" charset="0"/>
              </a:rPr>
              <a:t>Another technical issue is that patch clamp electrophysiology is difficult in the axon because of its small size, although it can be done with a small yield. We will try two ideas to solve it : one is to enlarge the axon after the initial segment, as shown on this image, so that we can patch at the beginning of the enlargement. Another is to make local enlargements as shown here, which we have already observed by accident ; we think the neuron will remain functional because a similar technique has been successfully used in slices where a swelling forms due to the slicing.</a:t>
            </a:r>
          </a:p>
          <a:p>
            <a:r>
              <a:rPr lang="fr-FR">
                <a:latin typeface="Calibri" charset="0"/>
              </a:rPr>
              <a:t/>
            </a:r>
            <a:br>
              <a:rPr lang="fr-FR">
                <a:latin typeface="Calibri" charset="0"/>
              </a:rPr>
            </a:br>
            <a:endParaRPr lang="fr-FR">
              <a:latin typeface="Calibri" charset="0"/>
            </a:endParaRPr>
          </a:p>
          <a:p>
            <a:r>
              <a:rPr lang="fr-FR">
                <a:latin typeface="Calibri" charset="0"/>
              </a:rPr>
              <a:t>Finally, we will also develop a technique to change geometry dynamically, that is, after the neuron has grown. It consists in using patterns that can be chemically switched on at a later time.</a:t>
            </a:r>
          </a:p>
          <a:p>
            <a:r>
              <a:rPr lang="fr-FR">
                <a:latin typeface="Calibri" charset="0"/>
              </a:rPr>
              <a:t/>
            </a:r>
            <a:br>
              <a:rPr lang="fr-FR">
                <a:latin typeface="Calibri" charset="0"/>
              </a:rPr>
            </a:br>
            <a:endParaRPr lang="fr-FR">
              <a:latin typeface="Calibri" charset="0"/>
            </a:endParaRPr>
          </a:p>
          <a:p>
            <a:r>
              <a:rPr lang="fr-FR">
                <a:latin typeface="Calibri" charset="0"/>
              </a:rPr>
              <a:t>These more advanced developments have high added value but they are also risky because we don't know yet how the neuron will adapt to these manipulations. However many experiments can still be done without them, so it is not critical.</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191ACC-A399-D440-B551-5B3C6E91FE29}" type="slidenum">
              <a:rPr lang="fr-FR" sz="1200">
                <a:latin typeface="Calibri" charset="0"/>
              </a:rPr>
              <a:pPr eaLnBrk="1" hangingPunct="1"/>
              <a:t>34</a:t>
            </a:fld>
            <a:endParaRPr lang="fr-FR" sz="1200">
              <a:latin typeface="Calibri" charset="0"/>
            </a:endParaRPr>
          </a:p>
        </p:txBody>
      </p:sp>
      <p:sp>
        <p:nvSpPr>
          <p:cNvPr id="5" name="Espace réservé de la date 4"/>
          <p:cNvSpPr>
            <a:spLocks noGrp="1"/>
          </p:cNvSpPr>
          <p:nvPr>
            <p:ph type="dt" sz="quarter" idx="1"/>
          </p:nvPr>
        </p:nvSpPr>
        <p:spPr/>
        <p:txBody>
          <a:bodyPr/>
          <a:lstStyle/>
          <a:p>
            <a:pPr>
              <a:defRPr/>
            </a:pP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BA917FF-5CD2-5747-B571-1B9874607B13}" type="datetimeFigureOut">
              <a:rPr lang="fr-FR" smtClean="0"/>
              <a:t>12/01/2017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3193523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A917FF-5CD2-5747-B571-1B9874607B13}" type="datetimeFigureOut">
              <a:rPr lang="fr-FR" smtClean="0"/>
              <a:t>12/01/2017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89854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A917FF-5CD2-5747-B571-1B9874607B13}" type="datetimeFigureOut">
              <a:rPr lang="fr-FR" smtClean="0"/>
              <a:t>12/01/2017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289039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BA917FF-5CD2-5747-B571-1B9874607B13}" type="datetimeFigureOut">
              <a:rPr lang="fr-FR" smtClean="0"/>
              <a:t>12/01/2017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59904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BA917FF-5CD2-5747-B571-1B9874607B13}" type="datetimeFigureOut">
              <a:rPr lang="fr-FR" smtClean="0"/>
              <a:t>12/01/2017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217453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BA917FF-5CD2-5747-B571-1B9874607B13}" type="datetimeFigureOut">
              <a:rPr lang="fr-FR" smtClean="0"/>
              <a:t>12/01/2017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39198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A917FF-5CD2-5747-B571-1B9874607B13}" type="datetimeFigureOut">
              <a:rPr lang="fr-FR" smtClean="0"/>
              <a:t>12/01/2017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371047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CBA917FF-5CD2-5747-B571-1B9874607B13}" type="datetimeFigureOut">
              <a:rPr lang="fr-FR" smtClean="0"/>
              <a:t>12/01/2017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194321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A917FF-5CD2-5747-B571-1B9874607B13}" type="datetimeFigureOut">
              <a:rPr lang="fr-FR" smtClean="0"/>
              <a:t>12/01/2017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193165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BA917FF-5CD2-5747-B571-1B9874607B13}" type="datetimeFigureOut">
              <a:rPr lang="fr-FR" smtClean="0"/>
              <a:t>12/01/2017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220473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BA917FF-5CD2-5747-B571-1B9874607B13}" type="datetimeFigureOut">
              <a:rPr lang="fr-FR" smtClean="0"/>
              <a:t>12/01/2017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351ABDA-D263-A64D-8100-5037B98CE76B}" type="slidenum">
              <a:rPr lang="fr-FR" smtClean="0"/>
              <a:t>‹#›</a:t>
            </a:fld>
            <a:endParaRPr lang="fr-FR"/>
          </a:p>
        </p:txBody>
      </p:sp>
    </p:spTree>
    <p:extLst>
      <p:ext uri="{BB962C8B-B14F-4D97-AF65-F5344CB8AC3E}">
        <p14:creationId xmlns:p14="http://schemas.microsoft.com/office/powerpoint/2010/main" val="17257195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917FF-5CD2-5747-B571-1B9874607B13}" type="datetimeFigureOut">
              <a:rPr lang="fr-FR" smtClean="0"/>
              <a:t>12/01/2017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51ABDA-D263-A64D-8100-5037B98CE76B}" type="slidenum">
              <a:rPr lang="fr-FR" smtClean="0"/>
              <a:t>‹#›</a:t>
            </a:fld>
            <a:endParaRPr lang="fr-FR"/>
          </a:p>
        </p:txBody>
      </p:sp>
    </p:spTree>
    <p:extLst>
      <p:ext uri="{BB962C8B-B14F-4D97-AF65-F5344CB8AC3E}">
        <p14:creationId xmlns:p14="http://schemas.microsoft.com/office/powerpoint/2010/main" val="274064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oleObject" Target="../embeddings/oleObject1.bin"/><Relationship Id="rId7" Type="http://schemas.openxmlformats.org/officeDocument/2006/relationships/image" Target="../media/image20.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oleObject" Target="../embeddings/oleObject2.bin"/><Relationship Id="rId6" Type="http://schemas.openxmlformats.org/officeDocument/2006/relationships/image" Target="../media/image3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0.wmf"/><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0.wmf"/><Relationship Id="rId5" Type="http://schemas.openxmlformats.org/officeDocument/2006/relationships/image" Target="../media/image41.tiff"/><Relationship Id="rId6" Type="http://schemas.openxmlformats.org/officeDocument/2006/relationships/image" Target="../media/image42.tiff"/><Relationship Id="rId7" Type="http://schemas.openxmlformats.org/officeDocument/2006/relationships/image" Target="../media/image43.tiff"/><Relationship Id="rId8" Type="http://schemas.openxmlformats.org/officeDocument/2006/relationships/image" Target="../media/image44.tif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package" Target="../embeddings/Document_Microsoft_Word1.docx"/><Relationship Id="rId4" Type="http://schemas.openxmlformats.org/officeDocument/2006/relationships/image" Target="../media/image58.png"/><Relationship Id="rId5" Type="http://schemas.openxmlformats.org/officeDocument/2006/relationships/package" Target="../embeddings/Document_Microsoft_Word2.docx"/><Relationship Id="rId6" Type="http://schemas.openxmlformats.org/officeDocument/2006/relationships/image" Target="../media/image59.png"/><Relationship Id="rId7" Type="http://schemas.openxmlformats.org/officeDocument/2006/relationships/package" Target="../embeddings/Document_Microsoft_Word3.docx"/><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7.png"/><Relationship Id="rId5" Type="http://schemas.openxmlformats.org/officeDocument/2006/relationships/image" Target="../media/image8.emf"/><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package" Target="../embeddings/Document_Microsoft_Word4.docx"/><Relationship Id="rId4"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65.png"/><Relationship Id="rId7" Type="http://schemas.openxmlformats.org/officeDocument/2006/relationships/package" Target="../embeddings/Document_Microsoft_Word5.docx"/><Relationship Id="rId8" Type="http://schemas.openxmlformats.org/officeDocument/2006/relationships/image" Target="../media/image64.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oleObject" Target="../embeddings/oleObject5.bin"/><Relationship Id="rId6" Type="http://schemas.openxmlformats.org/officeDocument/2006/relationships/image" Target="../media/image20.wmf"/><Relationship Id="rId7" Type="http://schemas.openxmlformats.org/officeDocument/2006/relationships/image" Target="../media/image6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4" Type="http://schemas.openxmlformats.org/officeDocument/2006/relationships/image" Target="../media/image79.png"/><Relationship Id="rId15" Type="http://schemas.openxmlformats.org/officeDocument/2006/relationships/image" Target="../media/image80.png"/><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8.xml"/><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emf"/><Relationship Id="rId10"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jp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8.emf"/><Relationship Id="rId5" Type="http://schemas.openxmlformats.org/officeDocument/2006/relationships/image" Target="../media/image7.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1.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Neural </a:t>
            </a:r>
            <a:r>
              <a:rPr lang="fr-FR" dirty="0" err="1" smtClean="0"/>
              <a:t>geometry</a:t>
            </a:r>
            <a:r>
              <a:rPr lang="fr-FR" dirty="0" smtClean="0"/>
              <a:t> and </a:t>
            </a:r>
            <a:r>
              <a:rPr lang="fr-FR" dirty="0" err="1" smtClean="0"/>
              <a:t>excitability</a:t>
            </a:r>
            <a:endParaRPr lang="fr-FR" dirty="0"/>
          </a:p>
        </p:txBody>
      </p:sp>
      <p:sp>
        <p:nvSpPr>
          <p:cNvPr id="4" name="Sous-titre 2"/>
          <p:cNvSpPr txBox="1">
            <a:spLocks/>
          </p:cNvSpPr>
          <p:nvPr/>
        </p:nvSpPr>
        <p:spPr>
          <a:xfrm>
            <a:off x="1371600" y="3860367"/>
            <a:ext cx="6400800" cy="17784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smtClean="0"/>
              <a:t>Romain Brette</a:t>
            </a:r>
          </a:p>
        </p:txBody>
      </p:sp>
      <p:sp>
        <p:nvSpPr>
          <p:cNvPr id="5" name="ZoneTexte 4"/>
          <p:cNvSpPr txBox="1"/>
          <p:nvPr/>
        </p:nvSpPr>
        <p:spPr>
          <a:xfrm>
            <a:off x="6444208" y="6381328"/>
            <a:ext cx="2552051" cy="369332"/>
          </a:xfrm>
          <a:prstGeom prst="rect">
            <a:avLst/>
          </a:prstGeom>
          <a:noFill/>
        </p:spPr>
        <p:txBody>
          <a:bodyPr wrap="none" rtlCol="0">
            <a:spAutoFit/>
          </a:bodyPr>
          <a:lstStyle/>
          <a:p>
            <a:r>
              <a:rPr lang="fr-FR" dirty="0" err="1" smtClean="0"/>
              <a:t>romain.brette@inserm.fr</a:t>
            </a:r>
            <a:endParaRPr lang="fr-FR" dirty="0"/>
          </a:p>
        </p:txBody>
      </p:sp>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2062" y="4588062"/>
            <a:ext cx="1323994" cy="705689"/>
          </a:xfrm>
          <a:prstGeom prst="rect">
            <a:avLst/>
          </a:prstGeom>
        </p:spPr>
      </p:pic>
    </p:spTree>
    <p:extLst>
      <p:ext uri="{BB962C8B-B14F-4D97-AF65-F5344CB8AC3E}">
        <p14:creationId xmlns:p14="http://schemas.microsoft.com/office/powerpoint/2010/main" val="485432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Effect</a:t>
            </a:r>
            <a:r>
              <a:rPr lang="fr-FR" dirty="0" smtClean="0"/>
              <a:t> of </a:t>
            </a:r>
            <a:r>
              <a:rPr lang="fr-FR" dirty="0" err="1" smtClean="0"/>
              <a:t>channel</a:t>
            </a:r>
            <a:r>
              <a:rPr lang="fr-FR" dirty="0" smtClean="0"/>
              <a:t> location</a:t>
            </a:r>
            <a:endParaRPr lang="fr-FR" dirty="0"/>
          </a:p>
        </p:txBody>
      </p:sp>
      <p:pic>
        <p:nvPicPr>
          <p:cNvPr id="3" name="Picture 3"/>
          <p:cNvPicPr>
            <a:picLocks noChangeAspect="1" noChangeArrowheads="1"/>
          </p:cNvPicPr>
          <p:nvPr/>
        </p:nvPicPr>
        <p:blipFill>
          <a:blip r:embed="rId2" cstate="print"/>
          <a:srcRect/>
          <a:stretch>
            <a:fillRect/>
          </a:stretch>
        </p:blipFill>
        <p:spPr bwMode="auto">
          <a:xfrm>
            <a:off x="1763688" y="1556792"/>
            <a:ext cx="5042695" cy="1512168"/>
          </a:xfrm>
          <a:prstGeom prst="rect">
            <a:avLst/>
          </a:prstGeom>
          <a:noFill/>
          <a:ln w="9525">
            <a:noFill/>
            <a:miter lim="800000"/>
            <a:headEnd/>
            <a:tailEnd/>
          </a:ln>
        </p:spPr>
      </p:pic>
      <p:sp>
        <p:nvSpPr>
          <p:cNvPr id="4" name="Cylindre 3"/>
          <p:cNvSpPr/>
          <p:nvPr/>
        </p:nvSpPr>
        <p:spPr>
          <a:xfrm rot="5400000">
            <a:off x="4463988" y="1880828"/>
            <a:ext cx="288032" cy="46805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V="1">
            <a:off x="2267744" y="5013176"/>
            <a:ext cx="2952328" cy="1142836"/>
          </a:xfrm>
          <a:prstGeom prst="line">
            <a:avLst/>
          </a:prstGeom>
        </p:spPr>
        <p:style>
          <a:lnRef idx="2">
            <a:schemeClr val="dk1"/>
          </a:lnRef>
          <a:fillRef idx="0">
            <a:schemeClr val="dk1"/>
          </a:fillRef>
          <a:effectRef idx="1">
            <a:schemeClr val="dk1"/>
          </a:effectRef>
          <a:fontRef idx="minor">
            <a:schemeClr val="tx1"/>
          </a:fontRef>
        </p:style>
      </p:cxnSp>
      <p:sp>
        <p:nvSpPr>
          <p:cNvPr id="9" name="ZoneTexte 8"/>
          <p:cNvSpPr txBox="1"/>
          <p:nvPr/>
        </p:nvSpPr>
        <p:spPr>
          <a:xfrm>
            <a:off x="1360505" y="4005064"/>
            <a:ext cx="691215" cy="369332"/>
          </a:xfrm>
          <a:prstGeom prst="rect">
            <a:avLst/>
          </a:prstGeom>
          <a:noFill/>
        </p:spPr>
        <p:txBody>
          <a:bodyPr wrap="none" rtlCol="0">
            <a:spAutoFit/>
          </a:bodyPr>
          <a:lstStyle/>
          <a:p>
            <a:r>
              <a:rPr lang="fr-FR" dirty="0" smtClean="0"/>
              <a:t>soma</a:t>
            </a:r>
            <a:endParaRPr lang="fr-FR" dirty="0"/>
          </a:p>
        </p:txBody>
      </p:sp>
      <p:sp>
        <p:nvSpPr>
          <p:cNvPr id="10" name="Flèche vers le bas 9"/>
          <p:cNvSpPr/>
          <p:nvPr/>
        </p:nvSpPr>
        <p:spPr>
          <a:xfrm>
            <a:off x="5004048" y="3645024"/>
            <a:ext cx="288032" cy="43204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1" name="ZoneTexte 10"/>
          <p:cNvSpPr txBox="1"/>
          <p:nvPr/>
        </p:nvSpPr>
        <p:spPr>
          <a:xfrm>
            <a:off x="5004048" y="3212976"/>
            <a:ext cx="242374" cy="369332"/>
          </a:xfrm>
          <a:prstGeom prst="rect">
            <a:avLst/>
          </a:prstGeom>
          <a:noFill/>
        </p:spPr>
        <p:txBody>
          <a:bodyPr wrap="none" rtlCol="0">
            <a:spAutoFit/>
          </a:bodyPr>
          <a:lstStyle/>
          <a:p>
            <a:r>
              <a:rPr lang="fr-FR" dirty="0" smtClean="0"/>
              <a:t>I</a:t>
            </a:r>
            <a:endParaRPr lang="fr-FR" dirty="0"/>
          </a:p>
        </p:txBody>
      </p:sp>
      <p:cxnSp>
        <p:nvCxnSpPr>
          <p:cNvPr id="14" name="Connecteur droit 13"/>
          <p:cNvCxnSpPr/>
          <p:nvPr/>
        </p:nvCxnSpPr>
        <p:spPr>
          <a:xfrm>
            <a:off x="5220072" y="5013176"/>
            <a:ext cx="1728192" cy="0"/>
          </a:xfrm>
          <a:prstGeom prst="line">
            <a:avLst/>
          </a:prstGeom>
        </p:spPr>
        <p:style>
          <a:lnRef idx="2">
            <a:schemeClr val="dk1"/>
          </a:lnRef>
          <a:fillRef idx="0">
            <a:schemeClr val="dk1"/>
          </a:fillRef>
          <a:effectRef idx="1">
            <a:schemeClr val="dk1"/>
          </a:effectRef>
          <a:fontRef idx="minor">
            <a:schemeClr val="tx1"/>
          </a:fontRef>
        </p:style>
      </p:cxnSp>
      <p:sp>
        <p:nvSpPr>
          <p:cNvPr id="15" name="ZoneTexte 14"/>
          <p:cNvSpPr txBox="1"/>
          <p:nvPr/>
        </p:nvSpPr>
        <p:spPr>
          <a:xfrm>
            <a:off x="1835696" y="6011996"/>
            <a:ext cx="366895" cy="369332"/>
          </a:xfrm>
          <a:prstGeom prst="rect">
            <a:avLst/>
          </a:prstGeom>
          <a:noFill/>
        </p:spPr>
        <p:txBody>
          <a:bodyPr wrap="none" rtlCol="0">
            <a:spAutoFit/>
          </a:bodyPr>
          <a:lstStyle/>
          <a:p>
            <a:r>
              <a:rPr lang="fr-FR" dirty="0" smtClean="0"/>
              <a:t>V</a:t>
            </a:r>
            <a:r>
              <a:rPr lang="fr-FR" baseline="-25000" dirty="0" smtClean="0"/>
              <a:t>s</a:t>
            </a:r>
            <a:endParaRPr lang="fr-FR" baseline="-25000" dirty="0"/>
          </a:p>
        </p:txBody>
      </p:sp>
      <p:sp>
        <p:nvSpPr>
          <p:cNvPr id="17" name="ZoneTexte 16"/>
          <p:cNvSpPr txBox="1"/>
          <p:nvPr/>
        </p:nvSpPr>
        <p:spPr>
          <a:xfrm>
            <a:off x="4932040" y="4653136"/>
            <a:ext cx="377026" cy="369332"/>
          </a:xfrm>
          <a:prstGeom prst="rect">
            <a:avLst/>
          </a:prstGeom>
          <a:noFill/>
        </p:spPr>
        <p:txBody>
          <a:bodyPr wrap="none" rtlCol="0">
            <a:spAutoFit/>
          </a:bodyPr>
          <a:lstStyle/>
          <a:p>
            <a:r>
              <a:rPr lang="fr-FR" dirty="0" smtClean="0"/>
              <a:t>V</a:t>
            </a:r>
            <a:r>
              <a:rPr lang="fr-FR" baseline="-25000" dirty="0" smtClean="0"/>
              <a:t>a</a:t>
            </a:r>
            <a:endParaRPr lang="fr-FR" baseline="-25000" dirty="0"/>
          </a:p>
        </p:txBody>
      </p:sp>
      <p:sp>
        <p:nvSpPr>
          <p:cNvPr id="18" name="ZoneTexte 17"/>
          <p:cNvSpPr txBox="1"/>
          <p:nvPr/>
        </p:nvSpPr>
        <p:spPr>
          <a:xfrm rot="21439199">
            <a:off x="5372450" y="5312669"/>
            <a:ext cx="498855" cy="369332"/>
          </a:xfrm>
          <a:prstGeom prst="rect">
            <a:avLst/>
          </a:prstGeom>
          <a:noFill/>
        </p:spPr>
        <p:txBody>
          <a:bodyPr wrap="none" rtlCol="0">
            <a:spAutoFit/>
          </a:bodyPr>
          <a:lstStyle/>
          <a:p>
            <a:r>
              <a:rPr lang="fr-FR" dirty="0" err="1" smtClean="0"/>
              <a:t>R</a:t>
            </a:r>
            <a:r>
              <a:rPr lang="fr-FR" baseline="-25000" dirty="0" err="1" smtClean="0"/>
              <a:t>a</a:t>
            </a:r>
            <a:r>
              <a:rPr lang="fr-FR" dirty="0" err="1" smtClean="0"/>
              <a:t>.I</a:t>
            </a:r>
            <a:endParaRPr lang="fr-FR" dirty="0"/>
          </a:p>
        </p:txBody>
      </p:sp>
      <p:sp>
        <p:nvSpPr>
          <p:cNvPr id="19" name="Flèche vers le bas 18"/>
          <p:cNvSpPr/>
          <p:nvPr/>
        </p:nvSpPr>
        <p:spPr>
          <a:xfrm rot="5400000">
            <a:off x="3635896" y="2852936"/>
            <a:ext cx="216024" cy="28083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cxnSp>
        <p:nvCxnSpPr>
          <p:cNvPr id="21" name="Connecteur droit avec flèche 20"/>
          <p:cNvCxnSpPr/>
          <p:nvPr/>
        </p:nvCxnSpPr>
        <p:spPr>
          <a:xfrm>
            <a:off x="5220072" y="5085184"/>
            <a:ext cx="0" cy="1008112"/>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2" name="ZoneTexte 21"/>
          <p:cNvSpPr txBox="1"/>
          <p:nvPr/>
        </p:nvSpPr>
        <p:spPr>
          <a:xfrm>
            <a:off x="6084168" y="3645024"/>
            <a:ext cx="2616101" cy="369332"/>
          </a:xfrm>
          <a:prstGeom prst="rect">
            <a:avLst/>
          </a:prstGeom>
          <a:noFill/>
        </p:spPr>
        <p:txBody>
          <a:bodyPr wrap="none" rtlCol="0">
            <a:spAutoFit/>
          </a:bodyPr>
          <a:lstStyle/>
          <a:p>
            <a:r>
              <a:rPr lang="fr-FR" dirty="0" smtClean="0"/>
              <a:t>The soma </a:t>
            </a:r>
            <a:r>
              <a:rPr lang="fr-FR" dirty="0" err="1" smtClean="0"/>
              <a:t>is</a:t>
            </a:r>
            <a:r>
              <a:rPr lang="fr-FR" dirty="0" smtClean="0"/>
              <a:t> a </a:t>
            </a:r>
            <a:r>
              <a:rPr lang="fr-FR" dirty="0" err="1" smtClean="0"/>
              <a:t>current</a:t>
            </a:r>
            <a:r>
              <a:rPr lang="fr-FR" dirty="0" smtClean="0"/>
              <a:t> </a:t>
            </a:r>
            <a:r>
              <a:rPr lang="fr-FR" dirty="0" err="1" smtClean="0"/>
              <a:t>sink</a:t>
            </a:r>
            <a:endParaRPr lang="fr-FR" dirty="0"/>
          </a:p>
        </p:txBody>
      </p:sp>
      <p:sp>
        <p:nvSpPr>
          <p:cNvPr id="23" name="ZoneTexte 22"/>
          <p:cNvSpPr txBox="1"/>
          <p:nvPr/>
        </p:nvSpPr>
        <p:spPr>
          <a:xfrm>
            <a:off x="6084168" y="5445224"/>
            <a:ext cx="1297471" cy="369332"/>
          </a:xfrm>
          <a:prstGeom prst="rect">
            <a:avLst/>
          </a:prstGeom>
          <a:noFill/>
        </p:spPr>
        <p:txBody>
          <a:bodyPr wrap="none" rtlCol="0">
            <a:spAutoFit/>
          </a:bodyPr>
          <a:lstStyle/>
          <a:p>
            <a:r>
              <a:rPr lang="fr-FR" dirty="0" smtClean="0"/>
              <a:t>(</a:t>
            </a:r>
            <a:r>
              <a:rPr lang="fr-FR" dirty="0" err="1" smtClean="0"/>
              <a:t>Ohm’s</a:t>
            </a:r>
            <a:r>
              <a:rPr lang="fr-FR" dirty="0" smtClean="0"/>
              <a:t> </a:t>
            </a:r>
            <a:r>
              <a:rPr lang="fr-FR" dirty="0" err="1" smtClean="0"/>
              <a:t>law</a:t>
            </a:r>
            <a:r>
              <a:rPr lang="fr-FR" dirty="0" smtClean="0"/>
              <a:t>)</a:t>
            </a:r>
            <a:endParaRPr lang="fr-FR" dirty="0"/>
          </a:p>
        </p:txBody>
      </p:sp>
    </p:spTree>
    <p:extLst>
      <p:ext uri="{BB962C8B-B14F-4D97-AF65-F5344CB8AC3E}">
        <p14:creationId xmlns:p14="http://schemas.microsoft.com/office/powerpoint/2010/main" val="1313616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Resistive</a:t>
            </a:r>
            <a:r>
              <a:rPr lang="fr-FR" dirty="0" smtClean="0"/>
              <a:t> </a:t>
            </a:r>
            <a:r>
              <a:rPr lang="fr-FR" dirty="0" err="1" smtClean="0"/>
              <a:t>current</a:t>
            </a:r>
            <a:r>
              <a:rPr lang="fr-FR" dirty="0" smtClean="0"/>
              <a:t> = Na+ </a:t>
            </a:r>
            <a:r>
              <a:rPr lang="fr-FR" dirty="0" err="1" smtClean="0"/>
              <a:t>current</a:t>
            </a:r>
            <a:endParaRPr lang="fr-FR" dirty="0"/>
          </a:p>
        </p:txBody>
      </p:sp>
      <p:pic>
        <p:nvPicPr>
          <p:cNvPr id="3" name="Picture 3"/>
          <p:cNvPicPr>
            <a:picLocks noChangeAspect="1" noChangeArrowheads="1"/>
          </p:cNvPicPr>
          <p:nvPr/>
        </p:nvPicPr>
        <p:blipFill>
          <a:blip r:embed="rId2" cstate="print"/>
          <a:srcRect/>
          <a:stretch>
            <a:fillRect/>
          </a:stretch>
        </p:blipFill>
        <p:spPr bwMode="auto">
          <a:xfrm>
            <a:off x="0" y="1484784"/>
            <a:ext cx="5042695" cy="1512168"/>
          </a:xfrm>
          <a:prstGeom prst="rect">
            <a:avLst/>
          </a:prstGeom>
          <a:noFill/>
          <a:ln w="9525">
            <a:noFill/>
            <a:miter lim="800000"/>
            <a:headEnd/>
            <a:tailEnd/>
          </a:ln>
        </p:spPr>
      </p:pic>
      <p:sp>
        <p:nvSpPr>
          <p:cNvPr id="4" name="Cylindre 3"/>
          <p:cNvSpPr/>
          <p:nvPr/>
        </p:nvSpPr>
        <p:spPr>
          <a:xfrm rot="5400000">
            <a:off x="4463988" y="1880828"/>
            <a:ext cx="288032" cy="46805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V="1">
            <a:off x="2267744" y="5013176"/>
            <a:ext cx="2952328" cy="1142836"/>
          </a:xfrm>
          <a:prstGeom prst="line">
            <a:avLst/>
          </a:prstGeom>
        </p:spPr>
        <p:style>
          <a:lnRef idx="2">
            <a:schemeClr val="dk1"/>
          </a:lnRef>
          <a:fillRef idx="0">
            <a:schemeClr val="dk1"/>
          </a:fillRef>
          <a:effectRef idx="1">
            <a:schemeClr val="dk1"/>
          </a:effectRef>
          <a:fontRef idx="minor">
            <a:schemeClr val="tx1"/>
          </a:fontRef>
        </p:style>
      </p:cxnSp>
      <p:sp>
        <p:nvSpPr>
          <p:cNvPr id="9" name="ZoneTexte 8"/>
          <p:cNvSpPr txBox="1"/>
          <p:nvPr/>
        </p:nvSpPr>
        <p:spPr>
          <a:xfrm>
            <a:off x="1360505" y="4005064"/>
            <a:ext cx="691215" cy="369332"/>
          </a:xfrm>
          <a:prstGeom prst="rect">
            <a:avLst/>
          </a:prstGeom>
          <a:noFill/>
        </p:spPr>
        <p:txBody>
          <a:bodyPr wrap="none" rtlCol="0">
            <a:spAutoFit/>
          </a:bodyPr>
          <a:lstStyle/>
          <a:p>
            <a:r>
              <a:rPr lang="fr-FR" dirty="0" smtClean="0"/>
              <a:t>soma</a:t>
            </a:r>
            <a:endParaRPr lang="fr-FR" dirty="0"/>
          </a:p>
        </p:txBody>
      </p:sp>
      <p:sp>
        <p:nvSpPr>
          <p:cNvPr id="10" name="Flèche vers le bas 9"/>
          <p:cNvSpPr/>
          <p:nvPr/>
        </p:nvSpPr>
        <p:spPr>
          <a:xfrm>
            <a:off x="5004048" y="3645024"/>
            <a:ext cx="288032" cy="43204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1" name="ZoneTexte 10"/>
          <p:cNvSpPr txBox="1"/>
          <p:nvPr/>
        </p:nvSpPr>
        <p:spPr>
          <a:xfrm>
            <a:off x="4860032" y="3212976"/>
            <a:ext cx="761747" cy="369332"/>
          </a:xfrm>
          <a:prstGeom prst="rect">
            <a:avLst/>
          </a:prstGeom>
          <a:noFill/>
        </p:spPr>
        <p:txBody>
          <a:bodyPr wrap="none" rtlCol="0">
            <a:spAutoFit/>
          </a:bodyPr>
          <a:lstStyle/>
          <a:p>
            <a:r>
              <a:rPr lang="fr-FR" dirty="0" smtClean="0"/>
              <a:t>I=f(V</a:t>
            </a:r>
            <a:r>
              <a:rPr lang="fr-FR" baseline="-25000" dirty="0" smtClean="0"/>
              <a:t>a</a:t>
            </a:r>
            <a:r>
              <a:rPr lang="fr-FR" dirty="0" smtClean="0"/>
              <a:t>)</a:t>
            </a:r>
            <a:endParaRPr lang="fr-FR" dirty="0"/>
          </a:p>
        </p:txBody>
      </p:sp>
      <p:cxnSp>
        <p:nvCxnSpPr>
          <p:cNvPr id="14" name="Connecteur droit 13"/>
          <p:cNvCxnSpPr/>
          <p:nvPr/>
        </p:nvCxnSpPr>
        <p:spPr>
          <a:xfrm>
            <a:off x="5220072" y="5013176"/>
            <a:ext cx="1728192" cy="0"/>
          </a:xfrm>
          <a:prstGeom prst="line">
            <a:avLst/>
          </a:prstGeom>
        </p:spPr>
        <p:style>
          <a:lnRef idx="2">
            <a:schemeClr val="dk1"/>
          </a:lnRef>
          <a:fillRef idx="0">
            <a:schemeClr val="dk1"/>
          </a:fillRef>
          <a:effectRef idx="1">
            <a:schemeClr val="dk1"/>
          </a:effectRef>
          <a:fontRef idx="minor">
            <a:schemeClr val="tx1"/>
          </a:fontRef>
        </p:style>
      </p:cxnSp>
      <p:sp>
        <p:nvSpPr>
          <p:cNvPr id="15" name="ZoneTexte 14"/>
          <p:cNvSpPr txBox="1"/>
          <p:nvPr/>
        </p:nvSpPr>
        <p:spPr>
          <a:xfrm>
            <a:off x="1835696" y="6011996"/>
            <a:ext cx="366895" cy="369332"/>
          </a:xfrm>
          <a:prstGeom prst="rect">
            <a:avLst/>
          </a:prstGeom>
          <a:noFill/>
        </p:spPr>
        <p:txBody>
          <a:bodyPr wrap="none" rtlCol="0">
            <a:spAutoFit/>
          </a:bodyPr>
          <a:lstStyle/>
          <a:p>
            <a:r>
              <a:rPr lang="fr-FR" dirty="0" smtClean="0"/>
              <a:t>V</a:t>
            </a:r>
            <a:r>
              <a:rPr lang="fr-FR" baseline="-25000" dirty="0" smtClean="0"/>
              <a:t>s</a:t>
            </a:r>
            <a:endParaRPr lang="fr-FR" baseline="-25000" dirty="0"/>
          </a:p>
        </p:txBody>
      </p:sp>
      <p:sp>
        <p:nvSpPr>
          <p:cNvPr id="17" name="ZoneTexte 16"/>
          <p:cNvSpPr txBox="1"/>
          <p:nvPr/>
        </p:nvSpPr>
        <p:spPr>
          <a:xfrm>
            <a:off x="4932040" y="4653136"/>
            <a:ext cx="377026" cy="369332"/>
          </a:xfrm>
          <a:prstGeom prst="rect">
            <a:avLst/>
          </a:prstGeom>
          <a:noFill/>
        </p:spPr>
        <p:txBody>
          <a:bodyPr wrap="none" rtlCol="0">
            <a:spAutoFit/>
          </a:bodyPr>
          <a:lstStyle/>
          <a:p>
            <a:r>
              <a:rPr lang="fr-FR" dirty="0" smtClean="0"/>
              <a:t>V</a:t>
            </a:r>
            <a:r>
              <a:rPr lang="fr-FR" baseline="-25000" dirty="0" smtClean="0"/>
              <a:t>a</a:t>
            </a:r>
            <a:endParaRPr lang="fr-FR" baseline="-25000" dirty="0"/>
          </a:p>
        </p:txBody>
      </p:sp>
      <p:sp>
        <p:nvSpPr>
          <p:cNvPr id="18" name="ZoneTexte 17"/>
          <p:cNvSpPr txBox="1"/>
          <p:nvPr/>
        </p:nvSpPr>
        <p:spPr>
          <a:xfrm rot="21439199">
            <a:off x="5372450" y="5312669"/>
            <a:ext cx="498855" cy="369332"/>
          </a:xfrm>
          <a:prstGeom prst="rect">
            <a:avLst/>
          </a:prstGeom>
          <a:noFill/>
        </p:spPr>
        <p:txBody>
          <a:bodyPr wrap="none" rtlCol="0">
            <a:spAutoFit/>
          </a:bodyPr>
          <a:lstStyle/>
          <a:p>
            <a:r>
              <a:rPr lang="fr-FR" dirty="0" err="1" smtClean="0"/>
              <a:t>R</a:t>
            </a:r>
            <a:r>
              <a:rPr lang="fr-FR" baseline="-25000" dirty="0" err="1" smtClean="0"/>
              <a:t>a</a:t>
            </a:r>
            <a:r>
              <a:rPr lang="fr-FR" dirty="0" err="1" smtClean="0"/>
              <a:t>.I</a:t>
            </a:r>
            <a:endParaRPr lang="fr-FR" dirty="0"/>
          </a:p>
        </p:txBody>
      </p:sp>
      <p:sp>
        <p:nvSpPr>
          <p:cNvPr id="19" name="Flèche vers le bas 18"/>
          <p:cNvSpPr/>
          <p:nvPr/>
        </p:nvSpPr>
        <p:spPr>
          <a:xfrm rot="5400000">
            <a:off x="3635896" y="2852936"/>
            <a:ext cx="216024" cy="28083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cxnSp>
        <p:nvCxnSpPr>
          <p:cNvPr id="21" name="Connecteur droit avec flèche 20"/>
          <p:cNvCxnSpPr/>
          <p:nvPr/>
        </p:nvCxnSpPr>
        <p:spPr>
          <a:xfrm>
            <a:off x="5220072" y="5085184"/>
            <a:ext cx="0" cy="1008112"/>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20" name="Image 19" descr="courbe_activation_exp.png"/>
          <p:cNvPicPr>
            <a:picLocks noChangeAspect="1"/>
          </p:cNvPicPr>
          <p:nvPr/>
        </p:nvPicPr>
        <p:blipFill>
          <a:blip r:embed="rId3" cstate="print"/>
          <a:stretch>
            <a:fillRect/>
          </a:stretch>
        </p:blipFill>
        <p:spPr>
          <a:xfrm>
            <a:off x="6732240" y="1484784"/>
            <a:ext cx="2016224" cy="1443064"/>
          </a:xfrm>
          <a:prstGeom prst="rect">
            <a:avLst/>
          </a:prstGeom>
        </p:spPr>
      </p:pic>
      <p:sp>
        <p:nvSpPr>
          <p:cNvPr id="24" name="ZoneTexte 23"/>
          <p:cNvSpPr txBox="1"/>
          <p:nvPr/>
        </p:nvSpPr>
        <p:spPr>
          <a:xfrm>
            <a:off x="5868144" y="1844824"/>
            <a:ext cx="141827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r-FR" smtClean="0"/>
              <a:t>Na activation</a:t>
            </a:r>
            <a:endParaRPr lang="fr-FR"/>
          </a:p>
        </p:txBody>
      </p:sp>
    </p:spTree>
    <p:extLst>
      <p:ext uri="{BB962C8B-B14F-4D97-AF65-F5344CB8AC3E}">
        <p14:creationId xmlns:p14="http://schemas.microsoft.com/office/powerpoint/2010/main" val="2873506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Resistive</a:t>
            </a:r>
            <a:r>
              <a:rPr lang="fr-FR" dirty="0" smtClean="0"/>
              <a:t> </a:t>
            </a:r>
            <a:r>
              <a:rPr lang="fr-FR" dirty="0" err="1" smtClean="0"/>
              <a:t>current</a:t>
            </a:r>
            <a:r>
              <a:rPr lang="fr-FR" dirty="0" smtClean="0"/>
              <a:t> = Na+ </a:t>
            </a:r>
            <a:r>
              <a:rPr lang="fr-FR" dirty="0" err="1" smtClean="0"/>
              <a:t>current</a:t>
            </a:r>
            <a:endParaRPr lang="fr-FR" dirty="0"/>
          </a:p>
        </p:txBody>
      </p:sp>
      <p:sp>
        <p:nvSpPr>
          <p:cNvPr id="4" name="Cylindre 3"/>
          <p:cNvSpPr/>
          <p:nvPr/>
        </p:nvSpPr>
        <p:spPr>
          <a:xfrm rot="5400000">
            <a:off x="3311860" y="71336"/>
            <a:ext cx="288032" cy="46805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08377" y="2195572"/>
            <a:ext cx="691215" cy="369332"/>
          </a:xfrm>
          <a:prstGeom prst="rect">
            <a:avLst/>
          </a:prstGeom>
          <a:noFill/>
        </p:spPr>
        <p:txBody>
          <a:bodyPr wrap="none" rtlCol="0">
            <a:spAutoFit/>
          </a:bodyPr>
          <a:lstStyle/>
          <a:p>
            <a:r>
              <a:rPr lang="fr-FR" dirty="0" smtClean="0"/>
              <a:t>soma</a:t>
            </a:r>
            <a:endParaRPr lang="fr-FR" dirty="0"/>
          </a:p>
        </p:txBody>
      </p:sp>
      <p:sp>
        <p:nvSpPr>
          <p:cNvPr id="10" name="Flèche vers le bas 9"/>
          <p:cNvSpPr/>
          <p:nvPr/>
        </p:nvSpPr>
        <p:spPr>
          <a:xfrm>
            <a:off x="3851920" y="1835532"/>
            <a:ext cx="288032" cy="43204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1" name="ZoneTexte 10"/>
          <p:cNvSpPr txBox="1"/>
          <p:nvPr/>
        </p:nvSpPr>
        <p:spPr>
          <a:xfrm>
            <a:off x="3707904" y="1403484"/>
            <a:ext cx="761747" cy="369332"/>
          </a:xfrm>
          <a:prstGeom prst="rect">
            <a:avLst/>
          </a:prstGeom>
          <a:noFill/>
        </p:spPr>
        <p:txBody>
          <a:bodyPr wrap="none" rtlCol="0">
            <a:spAutoFit/>
          </a:bodyPr>
          <a:lstStyle/>
          <a:p>
            <a:r>
              <a:rPr lang="fr-FR" dirty="0" smtClean="0">
                <a:solidFill>
                  <a:srgbClr val="FF0000"/>
                </a:solidFill>
              </a:rPr>
              <a:t>I=f(V</a:t>
            </a:r>
            <a:r>
              <a:rPr lang="fr-FR" baseline="-25000" dirty="0" smtClean="0">
                <a:solidFill>
                  <a:srgbClr val="FF0000"/>
                </a:solidFill>
              </a:rPr>
              <a:t>a</a:t>
            </a:r>
            <a:r>
              <a:rPr lang="fr-FR" dirty="0" smtClean="0">
                <a:solidFill>
                  <a:srgbClr val="FF0000"/>
                </a:solidFill>
              </a:rPr>
              <a:t>)</a:t>
            </a:r>
            <a:endParaRPr lang="fr-FR" dirty="0">
              <a:solidFill>
                <a:srgbClr val="FF0000"/>
              </a:solidFill>
            </a:endParaRPr>
          </a:p>
        </p:txBody>
      </p:sp>
      <p:sp>
        <p:nvSpPr>
          <p:cNvPr id="19" name="Flèche vers le bas 18"/>
          <p:cNvSpPr/>
          <p:nvPr/>
        </p:nvSpPr>
        <p:spPr>
          <a:xfrm rot="5400000">
            <a:off x="2483768" y="1043444"/>
            <a:ext cx="216024" cy="28083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2" name="ZoneTexte 21"/>
          <p:cNvSpPr txBox="1"/>
          <p:nvPr/>
        </p:nvSpPr>
        <p:spPr>
          <a:xfrm>
            <a:off x="1619672" y="1835532"/>
            <a:ext cx="1269386" cy="369332"/>
          </a:xfrm>
          <a:prstGeom prst="rect">
            <a:avLst/>
          </a:prstGeom>
          <a:noFill/>
        </p:spPr>
        <p:txBody>
          <a:bodyPr wrap="none" rtlCol="0">
            <a:spAutoFit/>
          </a:bodyPr>
          <a:lstStyle/>
          <a:p>
            <a:r>
              <a:rPr lang="fr-FR" dirty="0" smtClean="0"/>
              <a:t>I=(V</a:t>
            </a:r>
            <a:r>
              <a:rPr lang="fr-FR" baseline="-25000" dirty="0" smtClean="0"/>
              <a:t>a</a:t>
            </a:r>
            <a:r>
              <a:rPr lang="fr-FR" dirty="0" smtClean="0"/>
              <a:t>-V</a:t>
            </a:r>
            <a:r>
              <a:rPr lang="fr-FR" baseline="-25000" dirty="0" smtClean="0"/>
              <a:t>s</a:t>
            </a:r>
            <a:r>
              <a:rPr lang="fr-FR" dirty="0" smtClean="0"/>
              <a:t>)/Ra</a:t>
            </a:r>
            <a:endParaRPr lang="fr-FR" dirty="0"/>
          </a:p>
        </p:txBody>
      </p:sp>
      <p:sp>
        <p:nvSpPr>
          <p:cNvPr id="23" name="ZoneTexte 22"/>
          <p:cNvSpPr txBox="1"/>
          <p:nvPr/>
        </p:nvSpPr>
        <p:spPr>
          <a:xfrm>
            <a:off x="820729" y="2564904"/>
            <a:ext cx="366895" cy="369332"/>
          </a:xfrm>
          <a:prstGeom prst="rect">
            <a:avLst/>
          </a:prstGeom>
          <a:noFill/>
        </p:spPr>
        <p:txBody>
          <a:bodyPr wrap="none" rtlCol="0">
            <a:spAutoFit/>
          </a:bodyPr>
          <a:lstStyle/>
          <a:p>
            <a:r>
              <a:rPr lang="fr-FR" dirty="0" smtClean="0"/>
              <a:t>V</a:t>
            </a:r>
            <a:r>
              <a:rPr lang="fr-FR" baseline="-25000" dirty="0" smtClean="0"/>
              <a:t>s</a:t>
            </a:r>
            <a:endParaRPr lang="fr-FR" baseline="-25000" dirty="0"/>
          </a:p>
        </p:txBody>
      </p:sp>
      <p:pic>
        <p:nvPicPr>
          <p:cNvPr id="401410" name="Picture 2"/>
          <p:cNvPicPr>
            <a:picLocks noChangeAspect="1" noChangeArrowheads="1"/>
          </p:cNvPicPr>
          <p:nvPr/>
        </p:nvPicPr>
        <p:blipFill>
          <a:blip r:embed="rId3" cstate="print"/>
          <a:srcRect/>
          <a:stretch>
            <a:fillRect/>
          </a:stretch>
        </p:blipFill>
        <p:spPr bwMode="auto">
          <a:xfrm>
            <a:off x="2195736" y="3356992"/>
            <a:ext cx="5295900" cy="2686050"/>
          </a:xfrm>
          <a:prstGeom prst="rect">
            <a:avLst/>
          </a:prstGeom>
          <a:noFill/>
          <a:ln w="9525">
            <a:noFill/>
            <a:miter lim="800000"/>
            <a:headEnd/>
            <a:tailEnd/>
          </a:ln>
        </p:spPr>
      </p:pic>
      <p:sp>
        <p:nvSpPr>
          <p:cNvPr id="26" name="ZoneTexte 25"/>
          <p:cNvSpPr txBox="1"/>
          <p:nvPr/>
        </p:nvSpPr>
        <p:spPr>
          <a:xfrm>
            <a:off x="1475656" y="4077072"/>
            <a:ext cx="691215" cy="369332"/>
          </a:xfrm>
          <a:prstGeom prst="rect">
            <a:avLst/>
          </a:prstGeom>
          <a:noFill/>
        </p:spPr>
        <p:txBody>
          <a:bodyPr wrap="none" rtlCol="0">
            <a:spAutoFit/>
          </a:bodyPr>
          <a:lstStyle/>
          <a:p>
            <a:r>
              <a:rPr lang="fr-FR" dirty="0" smtClean="0"/>
              <a:t>I </a:t>
            </a:r>
            <a:r>
              <a:rPr lang="fr-FR" smtClean="0"/>
              <a:t>(</a:t>
            </a:r>
            <a:r>
              <a:rPr lang="fr-FR" dirty="0" err="1" smtClean="0"/>
              <a:t>nA</a:t>
            </a:r>
            <a:r>
              <a:rPr lang="fr-FR" dirty="0" smtClean="0"/>
              <a:t>)</a:t>
            </a:r>
            <a:endParaRPr lang="fr-FR" dirty="0"/>
          </a:p>
        </p:txBody>
      </p:sp>
      <p:sp>
        <p:nvSpPr>
          <p:cNvPr id="27" name="ZoneTexte 26"/>
          <p:cNvSpPr txBox="1"/>
          <p:nvPr/>
        </p:nvSpPr>
        <p:spPr>
          <a:xfrm>
            <a:off x="6660232" y="3717032"/>
            <a:ext cx="761747" cy="369332"/>
          </a:xfrm>
          <a:prstGeom prst="rect">
            <a:avLst/>
          </a:prstGeom>
          <a:noFill/>
        </p:spPr>
        <p:txBody>
          <a:bodyPr wrap="none" rtlCol="0">
            <a:spAutoFit/>
          </a:bodyPr>
          <a:lstStyle/>
          <a:p>
            <a:r>
              <a:rPr lang="fr-FR" dirty="0" smtClean="0">
                <a:solidFill>
                  <a:srgbClr val="FF0000"/>
                </a:solidFill>
              </a:rPr>
              <a:t>I=f(V</a:t>
            </a:r>
            <a:r>
              <a:rPr lang="fr-FR" baseline="-25000" dirty="0" smtClean="0">
                <a:solidFill>
                  <a:srgbClr val="FF0000"/>
                </a:solidFill>
              </a:rPr>
              <a:t>a</a:t>
            </a:r>
            <a:r>
              <a:rPr lang="fr-FR" dirty="0" smtClean="0">
                <a:solidFill>
                  <a:srgbClr val="FF0000"/>
                </a:solidFill>
              </a:rPr>
              <a:t>)</a:t>
            </a:r>
            <a:endParaRPr lang="fr-FR" dirty="0">
              <a:solidFill>
                <a:srgbClr val="FF0000"/>
              </a:solidFill>
            </a:endParaRPr>
          </a:p>
        </p:txBody>
      </p:sp>
      <p:sp>
        <p:nvSpPr>
          <p:cNvPr id="28" name="ZoneTexte 27"/>
          <p:cNvSpPr txBox="1"/>
          <p:nvPr/>
        </p:nvSpPr>
        <p:spPr>
          <a:xfrm rot="19371594">
            <a:off x="4842786" y="4422821"/>
            <a:ext cx="1269386" cy="369332"/>
          </a:xfrm>
          <a:prstGeom prst="rect">
            <a:avLst/>
          </a:prstGeom>
          <a:noFill/>
        </p:spPr>
        <p:txBody>
          <a:bodyPr wrap="none" rtlCol="0">
            <a:spAutoFit/>
          </a:bodyPr>
          <a:lstStyle/>
          <a:p>
            <a:r>
              <a:rPr lang="fr-FR" dirty="0" smtClean="0"/>
              <a:t>I=(V</a:t>
            </a:r>
            <a:r>
              <a:rPr lang="fr-FR" baseline="-25000" dirty="0" smtClean="0"/>
              <a:t>a</a:t>
            </a:r>
            <a:r>
              <a:rPr lang="fr-FR" dirty="0" smtClean="0"/>
              <a:t>-V</a:t>
            </a:r>
            <a:r>
              <a:rPr lang="fr-FR" baseline="-25000" dirty="0" smtClean="0"/>
              <a:t>s</a:t>
            </a:r>
            <a:r>
              <a:rPr lang="fr-FR" dirty="0" smtClean="0"/>
              <a:t>)/Ra</a:t>
            </a:r>
            <a:endParaRPr lang="fr-FR" dirty="0"/>
          </a:p>
        </p:txBody>
      </p:sp>
      <p:cxnSp>
        <p:nvCxnSpPr>
          <p:cNvPr id="30" name="Connecteur droit avec flèche 29"/>
          <p:cNvCxnSpPr/>
          <p:nvPr/>
        </p:nvCxnSpPr>
        <p:spPr>
          <a:xfrm>
            <a:off x="5868144" y="3356992"/>
            <a:ext cx="7200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ZoneTexte 30"/>
          <p:cNvSpPr txBox="1"/>
          <p:nvPr/>
        </p:nvSpPr>
        <p:spPr>
          <a:xfrm>
            <a:off x="6156176" y="2987660"/>
            <a:ext cx="366895" cy="369332"/>
          </a:xfrm>
          <a:prstGeom prst="rect">
            <a:avLst/>
          </a:prstGeom>
          <a:noFill/>
        </p:spPr>
        <p:txBody>
          <a:bodyPr wrap="none" rtlCol="0">
            <a:spAutoFit/>
          </a:bodyPr>
          <a:lstStyle/>
          <a:p>
            <a:r>
              <a:rPr lang="fr-FR" dirty="0" smtClean="0"/>
              <a:t>V</a:t>
            </a:r>
            <a:r>
              <a:rPr lang="fr-FR" baseline="-25000" dirty="0" smtClean="0"/>
              <a:t>s</a:t>
            </a:r>
            <a:endParaRPr lang="fr-FR" baseline="-25000" dirty="0"/>
          </a:p>
        </p:txBody>
      </p:sp>
      <p:sp>
        <p:nvSpPr>
          <p:cNvPr id="32" name="ZoneTexte 31"/>
          <p:cNvSpPr txBox="1"/>
          <p:nvPr/>
        </p:nvSpPr>
        <p:spPr>
          <a:xfrm>
            <a:off x="5580112" y="1844824"/>
            <a:ext cx="3533788" cy="369332"/>
          </a:xfrm>
          <a:prstGeom prst="rect">
            <a:avLst/>
          </a:prstGeom>
          <a:noFill/>
        </p:spPr>
        <p:txBody>
          <a:bodyPr wrap="none" rtlCol="0">
            <a:spAutoFit/>
          </a:bodyPr>
          <a:lstStyle/>
          <a:p>
            <a:r>
              <a:rPr lang="fr-FR" smtClean="0"/>
              <a:t>Lateral</a:t>
            </a:r>
            <a:r>
              <a:rPr lang="fr-FR" dirty="0" smtClean="0"/>
              <a:t> and Na </a:t>
            </a:r>
            <a:r>
              <a:rPr lang="fr-FR" dirty="0" err="1" smtClean="0"/>
              <a:t>currents</a:t>
            </a:r>
            <a:r>
              <a:rPr lang="fr-FR" dirty="0" smtClean="0"/>
              <a:t> must match</a:t>
            </a:r>
            <a:endParaRPr lang="fr-FR" dirty="0"/>
          </a:p>
        </p:txBody>
      </p:sp>
      <p:sp>
        <p:nvSpPr>
          <p:cNvPr id="33" name="ZoneTexte 32"/>
          <p:cNvSpPr txBox="1"/>
          <p:nvPr/>
        </p:nvSpPr>
        <p:spPr>
          <a:xfrm>
            <a:off x="2977003" y="6170984"/>
            <a:ext cx="4540626" cy="369332"/>
          </a:xfrm>
          <a:prstGeom prst="rect">
            <a:avLst/>
          </a:prstGeom>
          <a:noFill/>
        </p:spPr>
        <p:txBody>
          <a:bodyPr wrap="none" rtlCol="0">
            <a:spAutoFit/>
          </a:bodyPr>
          <a:lstStyle/>
          <a:p>
            <a:r>
              <a:rPr lang="fr-FR" b="1" i="1" dirty="0" smtClean="0"/>
              <a:t>Bifurcation! = abrupt </a:t>
            </a:r>
            <a:r>
              <a:rPr lang="fr-FR" b="1" i="1" dirty="0" err="1" smtClean="0"/>
              <a:t>opening</a:t>
            </a:r>
            <a:r>
              <a:rPr lang="fr-FR" b="1" i="1" dirty="0" smtClean="0"/>
              <a:t> of Na </a:t>
            </a:r>
            <a:r>
              <a:rPr lang="fr-FR" b="1" i="1" dirty="0" err="1" smtClean="0"/>
              <a:t>channels</a:t>
            </a:r>
            <a:endParaRPr lang="fr-FR" b="1" i="1" dirty="0"/>
          </a:p>
        </p:txBody>
      </p:sp>
    </p:spTree>
    <p:extLst>
      <p:ext uri="{BB962C8B-B14F-4D97-AF65-F5344CB8AC3E}">
        <p14:creationId xmlns:p14="http://schemas.microsoft.com/office/powerpoint/2010/main" val="337555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4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a:t>
            </a:r>
            <a:r>
              <a:rPr lang="fr-FR" dirty="0" err="1" smtClean="0"/>
              <a:t>view</a:t>
            </a:r>
            <a:r>
              <a:rPr lang="fr-FR" dirty="0" smtClean="0"/>
              <a:t> </a:t>
            </a:r>
            <a:r>
              <a:rPr lang="fr-FR" dirty="0" err="1" smtClean="0"/>
              <a:t>from</a:t>
            </a:r>
            <a:r>
              <a:rPr lang="fr-FR" dirty="0" smtClean="0"/>
              <a:t> the soma</a:t>
            </a:r>
            <a:endParaRPr lang="fr-FR" dirty="0"/>
          </a:p>
        </p:txBody>
      </p:sp>
      <p:pic>
        <p:nvPicPr>
          <p:cNvPr id="402434" name="Picture 2"/>
          <p:cNvPicPr>
            <a:picLocks noChangeAspect="1" noChangeArrowheads="1"/>
          </p:cNvPicPr>
          <p:nvPr/>
        </p:nvPicPr>
        <p:blipFill>
          <a:blip r:embed="rId2" cstate="print"/>
          <a:srcRect/>
          <a:stretch>
            <a:fillRect/>
          </a:stretch>
        </p:blipFill>
        <p:spPr bwMode="auto">
          <a:xfrm>
            <a:off x="179512" y="1700808"/>
            <a:ext cx="4333875" cy="2076450"/>
          </a:xfrm>
          <a:prstGeom prst="rect">
            <a:avLst/>
          </a:prstGeom>
          <a:noFill/>
          <a:ln w="9525">
            <a:noFill/>
            <a:miter lim="800000"/>
            <a:headEnd/>
            <a:tailEnd/>
          </a:ln>
        </p:spPr>
      </p:pic>
      <p:pic>
        <p:nvPicPr>
          <p:cNvPr id="402435" name="Picture 3"/>
          <p:cNvPicPr>
            <a:picLocks noChangeAspect="1" noChangeArrowheads="1"/>
          </p:cNvPicPr>
          <p:nvPr/>
        </p:nvPicPr>
        <p:blipFill>
          <a:blip r:embed="rId3" cstate="print"/>
          <a:srcRect/>
          <a:stretch>
            <a:fillRect/>
          </a:stretch>
        </p:blipFill>
        <p:spPr bwMode="auto">
          <a:xfrm>
            <a:off x="395536" y="4509120"/>
            <a:ext cx="4152900" cy="2152650"/>
          </a:xfrm>
          <a:prstGeom prst="rect">
            <a:avLst/>
          </a:prstGeom>
          <a:noFill/>
          <a:ln w="9525">
            <a:noFill/>
            <a:miter lim="800000"/>
            <a:headEnd/>
            <a:tailEnd/>
          </a:ln>
        </p:spPr>
      </p:pic>
      <p:sp>
        <p:nvSpPr>
          <p:cNvPr id="6" name="ZoneTexte 5"/>
          <p:cNvSpPr txBox="1"/>
          <p:nvPr/>
        </p:nvSpPr>
        <p:spPr>
          <a:xfrm>
            <a:off x="146976" y="5157192"/>
            <a:ext cx="369012" cy="369332"/>
          </a:xfrm>
          <a:prstGeom prst="rect">
            <a:avLst/>
          </a:prstGeom>
          <a:noFill/>
        </p:spPr>
        <p:txBody>
          <a:bodyPr wrap="none" rtlCol="0">
            <a:spAutoFit/>
          </a:bodyPr>
          <a:lstStyle/>
          <a:p>
            <a:r>
              <a:rPr lang="fr-FR" smtClean="0"/>
              <a:t>m</a:t>
            </a:r>
            <a:endParaRPr lang="fr-FR"/>
          </a:p>
        </p:txBody>
      </p:sp>
      <p:sp>
        <p:nvSpPr>
          <p:cNvPr id="7" name="ZoneTexte 6"/>
          <p:cNvSpPr txBox="1"/>
          <p:nvPr/>
        </p:nvSpPr>
        <p:spPr>
          <a:xfrm>
            <a:off x="4810619" y="2195572"/>
            <a:ext cx="4009853" cy="646331"/>
          </a:xfrm>
          <a:prstGeom prst="rect">
            <a:avLst/>
          </a:prstGeom>
          <a:noFill/>
        </p:spPr>
        <p:txBody>
          <a:bodyPr wrap="square" rtlCol="0">
            <a:spAutoFit/>
          </a:bodyPr>
          <a:lstStyle/>
          <a:p>
            <a:r>
              <a:rPr lang="fr-FR" dirty="0" err="1" smtClean="0"/>
              <a:t>Lateral</a:t>
            </a:r>
            <a:r>
              <a:rPr lang="fr-FR" dirty="0" smtClean="0"/>
              <a:t> </a:t>
            </a:r>
            <a:r>
              <a:rPr lang="fr-FR" dirty="0" err="1" smtClean="0"/>
              <a:t>current</a:t>
            </a:r>
            <a:r>
              <a:rPr lang="fr-FR" dirty="0" smtClean="0"/>
              <a:t> </a:t>
            </a:r>
            <a:r>
              <a:rPr lang="fr-FR" dirty="0" err="1" smtClean="0"/>
              <a:t>flows</a:t>
            </a:r>
            <a:r>
              <a:rPr lang="fr-FR" dirty="0" smtClean="0"/>
              <a:t> </a:t>
            </a:r>
            <a:r>
              <a:rPr lang="fr-FR" dirty="0" err="1" smtClean="0"/>
              <a:t>abruptly</a:t>
            </a:r>
            <a:r>
              <a:rPr lang="fr-FR" dirty="0" smtClean="0"/>
              <a:t> </a:t>
            </a:r>
            <a:r>
              <a:rPr lang="fr-FR" dirty="0" err="1" smtClean="0"/>
              <a:t>when</a:t>
            </a:r>
            <a:r>
              <a:rPr lang="fr-FR" dirty="0" smtClean="0"/>
              <a:t> a voltage </a:t>
            </a:r>
            <a:r>
              <a:rPr lang="fr-FR" dirty="0" err="1" smtClean="0"/>
              <a:t>threshold</a:t>
            </a:r>
            <a:r>
              <a:rPr lang="fr-FR" dirty="0" smtClean="0"/>
              <a:t> </a:t>
            </a:r>
            <a:r>
              <a:rPr lang="fr-FR" dirty="0" err="1" smtClean="0"/>
              <a:t>is</a:t>
            </a:r>
            <a:r>
              <a:rPr lang="fr-FR" dirty="0" smtClean="0"/>
              <a:t> </a:t>
            </a:r>
            <a:r>
              <a:rPr lang="fr-FR" dirty="0" err="1" smtClean="0"/>
              <a:t>exceeded</a:t>
            </a:r>
            <a:endParaRPr lang="fr-FR" dirty="0"/>
          </a:p>
        </p:txBody>
      </p:sp>
      <p:sp>
        <p:nvSpPr>
          <p:cNvPr id="8" name="ZoneTexte 7"/>
          <p:cNvSpPr txBox="1"/>
          <p:nvPr/>
        </p:nvSpPr>
        <p:spPr>
          <a:xfrm>
            <a:off x="4788024" y="5147900"/>
            <a:ext cx="4206921" cy="369332"/>
          </a:xfrm>
          <a:prstGeom prst="rect">
            <a:avLst/>
          </a:prstGeom>
          <a:noFill/>
        </p:spPr>
        <p:txBody>
          <a:bodyPr wrap="none" rtlCol="0">
            <a:spAutoFit/>
          </a:bodyPr>
          <a:lstStyle/>
          <a:p>
            <a:r>
              <a:rPr lang="fr-FR" dirty="0" smtClean="0"/>
              <a:t>Na </a:t>
            </a:r>
            <a:r>
              <a:rPr lang="fr-FR" dirty="0" err="1" smtClean="0"/>
              <a:t>channels</a:t>
            </a:r>
            <a:r>
              <a:rPr lang="fr-FR" dirty="0" smtClean="0"/>
              <a:t> open in an all-or-none </a:t>
            </a:r>
            <a:r>
              <a:rPr lang="fr-FR" dirty="0" err="1" smtClean="0"/>
              <a:t>fashion</a:t>
            </a:r>
            <a:endParaRPr lang="fr-FR" dirty="0"/>
          </a:p>
        </p:txBody>
      </p:sp>
      <p:sp>
        <p:nvSpPr>
          <p:cNvPr id="3" name="ZoneTexte 2"/>
          <p:cNvSpPr txBox="1"/>
          <p:nvPr/>
        </p:nvSpPr>
        <p:spPr>
          <a:xfrm>
            <a:off x="5771966" y="5616481"/>
            <a:ext cx="1941557" cy="369332"/>
          </a:xfrm>
          <a:prstGeom prst="rect">
            <a:avLst/>
          </a:prstGeom>
          <a:noFill/>
        </p:spPr>
        <p:txBody>
          <a:bodyPr wrap="none" rtlCol="0">
            <a:spAutoFit/>
          </a:bodyPr>
          <a:lstStyle/>
          <a:p>
            <a:r>
              <a:rPr lang="fr-FR" dirty="0" smtClean="0"/>
              <a:t>« </a:t>
            </a:r>
            <a:r>
              <a:rPr lang="fr-FR" dirty="0" err="1" smtClean="0"/>
              <a:t>sharp</a:t>
            </a:r>
            <a:r>
              <a:rPr lang="fr-FR" dirty="0" smtClean="0"/>
              <a:t> initiation »</a:t>
            </a:r>
            <a:endParaRPr lang="fr-FR" dirty="0"/>
          </a:p>
        </p:txBody>
      </p:sp>
    </p:spTree>
    <p:extLst>
      <p:ext uri="{BB962C8B-B14F-4D97-AF65-F5344CB8AC3E}">
        <p14:creationId xmlns:p14="http://schemas.microsoft.com/office/powerpoint/2010/main" val="426761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24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a:t>
            </a:r>
            <a:r>
              <a:rPr lang="fr-FR" dirty="0" err="1" smtClean="0"/>
              <a:t>view</a:t>
            </a:r>
            <a:r>
              <a:rPr lang="fr-FR" dirty="0" smtClean="0"/>
              <a:t> </a:t>
            </a:r>
            <a:r>
              <a:rPr lang="fr-FR" dirty="0" err="1" smtClean="0"/>
              <a:t>from</a:t>
            </a:r>
            <a:r>
              <a:rPr lang="fr-FR" dirty="0" smtClean="0"/>
              <a:t> the soma</a:t>
            </a:r>
            <a:endParaRPr lang="fr-FR" dirty="0"/>
          </a:p>
        </p:txBody>
      </p:sp>
      <p:pic>
        <p:nvPicPr>
          <p:cNvPr id="402435" name="Picture 3"/>
          <p:cNvPicPr>
            <a:picLocks noChangeAspect="1" noChangeArrowheads="1"/>
          </p:cNvPicPr>
          <p:nvPr/>
        </p:nvPicPr>
        <p:blipFill>
          <a:blip r:embed="rId2" cstate="print"/>
          <a:srcRect/>
          <a:stretch>
            <a:fillRect/>
          </a:stretch>
        </p:blipFill>
        <p:spPr bwMode="auto">
          <a:xfrm>
            <a:off x="395536" y="4509120"/>
            <a:ext cx="4152900" cy="2152650"/>
          </a:xfrm>
          <a:prstGeom prst="rect">
            <a:avLst/>
          </a:prstGeom>
          <a:noFill/>
          <a:ln w="9525">
            <a:noFill/>
            <a:miter lim="800000"/>
            <a:headEnd/>
            <a:tailEnd/>
          </a:ln>
        </p:spPr>
      </p:pic>
      <p:sp>
        <p:nvSpPr>
          <p:cNvPr id="6" name="ZoneTexte 5"/>
          <p:cNvSpPr txBox="1"/>
          <p:nvPr/>
        </p:nvSpPr>
        <p:spPr>
          <a:xfrm>
            <a:off x="146976" y="5157192"/>
            <a:ext cx="369012" cy="369332"/>
          </a:xfrm>
          <a:prstGeom prst="rect">
            <a:avLst/>
          </a:prstGeom>
          <a:noFill/>
        </p:spPr>
        <p:txBody>
          <a:bodyPr wrap="none" rtlCol="0">
            <a:spAutoFit/>
          </a:bodyPr>
          <a:lstStyle/>
          <a:p>
            <a:r>
              <a:rPr lang="fr-FR" smtClean="0"/>
              <a:t>m</a:t>
            </a:r>
            <a:endParaRPr lang="fr-FR"/>
          </a:p>
        </p:txBody>
      </p:sp>
      <p:sp>
        <p:nvSpPr>
          <p:cNvPr id="3" name="Flèche vers le bas 2"/>
          <p:cNvSpPr/>
          <p:nvPr/>
        </p:nvSpPr>
        <p:spPr>
          <a:xfrm>
            <a:off x="4139952" y="4077072"/>
            <a:ext cx="216024" cy="6480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e bas 8"/>
          <p:cNvSpPr/>
          <p:nvPr/>
        </p:nvSpPr>
        <p:spPr>
          <a:xfrm>
            <a:off x="2411760" y="4077072"/>
            <a:ext cx="216024" cy="64807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4" name="ZoneTexte 3"/>
          <p:cNvSpPr txBox="1"/>
          <p:nvPr/>
        </p:nvSpPr>
        <p:spPr>
          <a:xfrm>
            <a:off x="3347864" y="3645024"/>
            <a:ext cx="3056320" cy="369332"/>
          </a:xfrm>
          <a:prstGeom prst="rect">
            <a:avLst/>
          </a:prstGeom>
          <a:noFill/>
        </p:spPr>
        <p:txBody>
          <a:bodyPr wrap="none" rtlCol="0">
            <a:spAutoFit/>
          </a:bodyPr>
          <a:lstStyle/>
          <a:p>
            <a:r>
              <a:rPr lang="fr-FR" dirty="0" smtClean="0"/>
              <a:t>single </a:t>
            </a:r>
            <a:r>
              <a:rPr lang="fr-FR" dirty="0" err="1" smtClean="0"/>
              <a:t>compartment</a:t>
            </a:r>
            <a:r>
              <a:rPr lang="fr-FR" dirty="0" smtClean="0"/>
              <a:t> HH model</a:t>
            </a:r>
            <a:endParaRPr lang="fr-FR" dirty="0"/>
          </a:p>
        </p:txBody>
      </p:sp>
      <p:sp>
        <p:nvSpPr>
          <p:cNvPr id="5" name="ZoneTexte 4"/>
          <p:cNvSpPr txBox="1"/>
          <p:nvPr/>
        </p:nvSpPr>
        <p:spPr>
          <a:xfrm>
            <a:off x="1835696" y="3430741"/>
            <a:ext cx="1584176" cy="646331"/>
          </a:xfrm>
          <a:prstGeom prst="rect">
            <a:avLst/>
          </a:prstGeom>
          <a:noFill/>
        </p:spPr>
        <p:txBody>
          <a:bodyPr wrap="square" rtlCol="0">
            <a:spAutoFit/>
          </a:bodyPr>
          <a:lstStyle/>
          <a:p>
            <a:r>
              <a:rPr lang="fr-FR" dirty="0" err="1" smtClean="0"/>
              <a:t>with</a:t>
            </a:r>
            <a:r>
              <a:rPr lang="fr-FR" dirty="0" smtClean="0"/>
              <a:t> </a:t>
            </a:r>
            <a:r>
              <a:rPr lang="fr-FR" dirty="0" err="1" smtClean="0"/>
              <a:t>axonal</a:t>
            </a:r>
            <a:r>
              <a:rPr lang="fr-FR" dirty="0" smtClean="0"/>
              <a:t> initiation</a:t>
            </a:r>
            <a:endParaRPr lang="fr-FR" dirty="0"/>
          </a:p>
        </p:txBody>
      </p:sp>
      <p:sp>
        <p:nvSpPr>
          <p:cNvPr id="10" name="ZoneTexte 9"/>
          <p:cNvSpPr txBox="1"/>
          <p:nvPr/>
        </p:nvSpPr>
        <p:spPr>
          <a:xfrm>
            <a:off x="251520" y="1628800"/>
            <a:ext cx="4801314" cy="923330"/>
          </a:xfrm>
          <a:prstGeom prst="rect">
            <a:avLst/>
          </a:prstGeom>
          <a:noFill/>
        </p:spPr>
        <p:txBody>
          <a:bodyPr wrap="none" rtlCol="0">
            <a:spAutoFit/>
          </a:bodyPr>
          <a:lstStyle/>
          <a:p>
            <a:r>
              <a:rPr lang="fr-FR" dirty="0" smtClean="0"/>
              <a:t>A </a:t>
            </a:r>
            <a:r>
              <a:rPr lang="fr-FR" dirty="0" err="1" smtClean="0"/>
              <a:t>fairly</a:t>
            </a:r>
            <a:r>
              <a:rPr lang="fr-FR" dirty="0" smtClean="0"/>
              <a:t> good </a:t>
            </a:r>
            <a:r>
              <a:rPr lang="fr-FR" dirty="0" err="1" smtClean="0"/>
              <a:t>phenomenological</a:t>
            </a:r>
            <a:r>
              <a:rPr lang="fr-FR" dirty="0" smtClean="0"/>
              <a:t> description:</a:t>
            </a:r>
          </a:p>
          <a:p>
            <a:pPr marL="285750" indent="-285750">
              <a:buFontTx/>
              <a:buChar char="-"/>
            </a:pPr>
            <a:r>
              <a:rPr lang="fr-FR" dirty="0" err="1" smtClean="0"/>
              <a:t>below</a:t>
            </a:r>
            <a:r>
              <a:rPr lang="fr-FR" dirty="0" smtClean="0"/>
              <a:t> </a:t>
            </a:r>
            <a:r>
              <a:rPr lang="fr-FR" dirty="0" err="1" smtClean="0"/>
              <a:t>V</a:t>
            </a:r>
            <a:r>
              <a:rPr lang="fr-FR" baseline="-25000" dirty="0" err="1" smtClean="0"/>
              <a:t>t</a:t>
            </a:r>
            <a:r>
              <a:rPr lang="fr-FR" dirty="0" smtClean="0"/>
              <a:t>, no sodium </a:t>
            </a:r>
            <a:r>
              <a:rPr lang="fr-FR" dirty="0" err="1" smtClean="0"/>
              <a:t>current</a:t>
            </a:r>
            <a:endParaRPr lang="fr-FR" dirty="0" smtClean="0"/>
          </a:p>
          <a:p>
            <a:pPr marL="285750" indent="-285750">
              <a:buFontTx/>
              <a:buChar char="-"/>
            </a:pPr>
            <a:r>
              <a:rPr lang="fr-FR" dirty="0" err="1" smtClean="0"/>
              <a:t>when</a:t>
            </a:r>
            <a:r>
              <a:rPr lang="fr-FR" dirty="0" smtClean="0"/>
              <a:t> </a:t>
            </a:r>
            <a:r>
              <a:rPr lang="fr-FR" dirty="0" err="1" smtClean="0"/>
              <a:t>Vm</a:t>
            </a:r>
            <a:r>
              <a:rPr lang="fr-FR" dirty="0" smtClean="0"/>
              <a:t> </a:t>
            </a:r>
            <a:r>
              <a:rPr lang="fr-FR" dirty="0" err="1" smtClean="0"/>
              <a:t>reaches</a:t>
            </a:r>
            <a:r>
              <a:rPr lang="fr-FR" dirty="0" smtClean="0"/>
              <a:t> </a:t>
            </a:r>
            <a:r>
              <a:rPr lang="fr-FR" dirty="0" err="1" smtClean="0"/>
              <a:t>V</a:t>
            </a:r>
            <a:r>
              <a:rPr lang="fr-FR" baseline="-25000" dirty="0" err="1" smtClean="0"/>
              <a:t>t</a:t>
            </a:r>
            <a:r>
              <a:rPr lang="fr-FR" dirty="0" smtClean="0"/>
              <a:t>: all </a:t>
            </a:r>
            <a:r>
              <a:rPr lang="fr-FR" dirty="0" err="1" smtClean="0"/>
              <a:t>channels</a:t>
            </a:r>
            <a:r>
              <a:rPr lang="fr-FR" dirty="0" smtClean="0"/>
              <a:t> open (</a:t>
            </a:r>
            <a:r>
              <a:rPr lang="fr-FR" dirty="0" err="1" smtClean="0"/>
              <a:t>spike</a:t>
            </a:r>
            <a:r>
              <a:rPr lang="fr-FR" dirty="0" smtClean="0"/>
              <a:t>)</a:t>
            </a:r>
            <a:endParaRPr lang="fr-FR" dirty="0"/>
          </a:p>
        </p:txBody>
      </p:sp>
      <p:cxnSp>
        <p:nvCxnSpPr>
          <p:cNvPr id="12" name="Connecteur droit 11"/>
          <p:cNvCxnSpPr/>
          <p:nvPr/>
        </p:nvCxnSpPr>
        <p:spPr>
          <a:xfrm flipV="1">
            <a:off x="2411760" y="4293096"/>
            <a:ext cx="0" cy="1944216"/>
          </a:xfrm>
          <a:prstGeom prst="line">
            <a:avLst/>
          </a:prstGeom>
          <a:ln>
            <a:solidFill>
              <a:srgbClr val="C0504D"/>
            </a:solidFill>
            <a:prstDash val="sysDash"/>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2044577" y="4221088"/>
            <a:ext cx="367183" cy="369332"/>
          </a:xfrm>
          <a:prstGeom prst="rect">
            <a:avLst/>
          </a:prstGeom>
          <a:noFill/>
        </p:spPr>
        <p:txBody>
          <a:bodyPr wrap="none" rtlCol="0">
            <a:spAutoFit/>
          </a:bodyPr>
          <a:lstStyle/>
          <a:p>
            <a:r>
              <a:rPr lang="fr-FR" dirty="0" err="1" smtClean="0">
                <a:solidFill>
                  <a:schemeClr val="accent2"/>
                </a:solidFill>
              </a:rPr>
              <a:t>V</a:t>
            </a:r>
            <a:r>
              <a:rPr lang="fr-FR" baseline="-25000" dirty="0" err="1" smtClean="0">
                <a:solidFill>
                  <a:schemeClr val="accent2"/>
                </a:solidFill>
              </a:rPr>
              <a:t>t</a:t>
            </a:r>
            <a:endParaRPr lang="fr-FR" baseline="-25000" dirty="0">
              <a:solidFill>
                <a:schemeClr val="accent2"/>
              </a:solidFill>
            </a:endParaRPr>
          </a:p>
        </p:txBody>
      </p:sp>
      <p:sp>
        <p:nvSpPr>
          <p:cNvPr id="15" name="ZoneTexte 14"/>
          <p:cNvSpPr txBox="1"/>
          <p:nvPr/>
        </p:nvSpPr>
        <p:spPr>
          <a:xfrm>
            <a:off x="3851920" y="2780928"/>
            <a:ext cx="3698336" cy="369332"/>
          </a:xfrm>
          <a:prstGeom prst="rect">
            <a:avLst/>
          </a:prstGeom>
          <a:noFill/>
        </p:spPr>
        <p:txBody>
          <a:bodyPr wrap="none" rtlCol="0">
            <a:spAutoFit/>
          </a:bodyPr>
          <a:lstStyle/>
          <a:p>
            <a:r>
              <a:rPr lang="fr-FR" b="1" i="1" dirty="0" err="1" smtClean="0"/>
              <a:t>a.k.a</a:t>
            </a:r>
            <a:r>
              <a:rPr lang="fr-FR" b="1" i="1" dirty="0" smtClean="0"/>
              <a:t>. the </a:t>
            </a:r>
            <a:r>
              <a:rPr lang="fr-FR" b="1" i="1" dirty="0" err="1" smtClean="0"/>
              <a:t>integrate</a:t>
            </a:r>
            <a:r>
              <a:rPr lang="fr-FR" b="1" i="1" dirty="0" smtClean="0"/>
              <a:t>-and-</a:t>
            </a:r>
            <a:r>
              <a:rPr lang="fr-FR" b="1" i="1" dirty="0" err="1" smtClean="0"/>
              <a:t>fire</a:t>
            </a:r>
            <a:r>
              <a:rPr lang="fr-FR" b="1" i="1" dirty="0" smtClean="0"/>
              <a:t> model !</a:t>
            </a:r>
            <a:endParaRPr lang="fr-FR" b="1" i="1" dirty="0"/>
          </a:p>
        </p:txBody>
      </p:sp>
      <p:sp>
        <p:nvSpPr>
          <p:cNvPr id="7" name="Rectangle 6"/>
          <p:cNvSpPr/>
          <p:nvPr/>
        </p:nvSpPr>
        <p:spPr>
          <a:xfrm>
            <a:off x="4548436" y="6342849"/>
            <a:ext cx="4572000" cy="400110"/>
          </a:xfrm>
          <a:prstGeom prst="rect">
            <a:avLst/>
          </a:prstGeom>
        </p:spPr>
        <p:txBody>
          <a:bodyPr>
            <a:spAutoFit/>
          </a:bodyPr>
          <a:lstStyle/>
          <a:p>
            <a:r>
              <a:rPr lang="fr-FR" sz="1000" i="1" dirty="0" smtClean="0"/>
              <a:t>Brette R (2015). </a:t>
            </a:r>
            <a:r>
              <a:rPr lang="fr-FR" sz="1000" i="1" dirty="0" err="1" smtClean="0"/>
              <a:t>What</a:t>
            </a:r>
            <a:r>
              <a:rPr lang="fr-FR" sz="1000" i="1" dirty="0" smtClean="0"/>
              <a:t> Is the Most </a:t>
            </a:r>
            <a:r>
              <a:rPr lang="fr-FR" sz="1000" i="1" dirty="0" err="1" smtClean="0"/>
              <a:t>Realistic</a:t>
            </a:r>
            <a:r>
              <a:rPr lang="fr-FR" sz="1000" i="1" dirty="0" smtClean="0"/>
              <a:t> Single-</a:t>
            </a:r>
            <a:r>
              <a:rPr lang="fr-FR" sz="1000" i="1" dirty="0" err="1" smtClean="0"/>
              <a:t>Compartment</a:t>
            </a:r>
            <a:r>
              <a:rPr lang="fr-FR" sz="1000" i="1" dirty="0" smtClean="0"/>
              <a:t> Model of Spike Initiation</a:t>
            </a:r>
            <a:r>
              <a:rPr lang="fr-FR" sz="1000" i="1" dirty="0" smtClean="0"/>
              <a:t>?</a:t>
            </a:r>
            <a:endParaRPr lang="fr-FR" sz="1000" i="1" dirty="0"/>
          </a:p>
        </p:txBody>
      </p:sp>
    </p:spTree>
    <p:extLst>
      <p:ext uri="{BB962C8B-B14F-4D97-AF65-F5344CB8AC3E}">
        <p14:creationId xmlns:p14="http://schemas.microsoft.com/office/powerpoint/2010/main" val="6976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a:t>
            </a:r>
            <a:r>
              <a:rPr lang="fr-FR" dirty="0" err="1" smtClean="0"/>
              <a:t>threshold</a:t>
            </a:r>
            <a:r>
              <a:rPr lang="fr-FR" dirty="0" smtClean="0"/>
              <a:t> </a:t>
            </a:r>
            <a:r>
              <a:rPr lang="fr-FR" dirty="0" err="1" smtClean="0"/>
              <a:t>equation</a:t>
            </a:r>
            <a:endParaRPr lang="fr-FR" dirty="0"/>
          </a:p>
        </p:txBody>
      </p:sp>
      <p:pic>
        <p:nvPicPr>
          <p:cNvPr id="7" name="Picture 2"/>
          <p:cNvPicPr>
            <a:picLocks noChangeAspect="1" noChangeArrowheads="1"/>
          </p:cNvPicPr>
          <p:nvPr/>
        </p:nvPicPr>
        <p:blipFill>
          <a:blip r:embed="rId4" cstate="print"/>
          <a:srcRect/>
          <a:stretch>
            <a:fillRect/>
          </a:stretch>
        </p:blipFill>
        <p:spPr bwMode="auto">
          <a:xfrm>
            <a:off x="5796136" y="1812886"/>
            <a:ext cx="3024336" cy="1533926"/>
          </a:xfrm>
          <a:prstGeom prst="rect">
            <a:avLst/>
          </a:prstGeom>
          <a:noFill/>
          <a:ln w="9525">
            <a:noFill/>
            <a:miter lim="800000"/>
            <a:headEnd/>
            <a:tailEnd/>
          </a:ln>
        </p:spPr>
      </p:pic>
      <p:sp>
        <p:nvSpPr>
          <p:cNvPr id="8" name="Rectangle 7"/>
          <p:cNvSpPr/>
          <p:nvPr/>
        </p:nvSpPr>
        <p:spPr>
          <a:xfrm>
            <a:off x="1763688" y="2204864"/>
            <a:ext cx="1890454" cy="400110"/>
          </a:xfrm>
          <a:prstGeom prst="rect">
            <a:avLst/>
          </a:prstGeom>
        </p:spPr>
        <p:txBody>
          <a:bodyPr wrap="none">
            <a:spAutoFit/>
          </a:bodyPr>
          <a:lstStyle/>
          <a:p>
            <a:r>
              <a:rPr lang="fr-FR" sz="2000" dirty="0" smtClean="0">
                <a:solidFill>
                  <a:srgbClr val="FF0000"/>
                </a:solidFill>
              </a:rPr>
              <a:t>f(V</a:t>
            </a:r>
            <a:r>
              <a:rPr lang="fr-FR" sz="2000" baseline="-25000" dirty="0" smtClean="0">
                <a:solidFill>
                  <a:srgbClr val="FF0000"/>
                </a:solidFill>
              </a:rPr>
              <a:t>a</a:t>
            </a:r>
            <a:r>
              <a:rPr lang="fr-FR" sz="2000" dirty="0" smtClean="0">
                <a:solidFill>
                  <a:srgbClr val="FF0000"/>
                </a:solidFill>
              </a:rPr>
              <a:t>) </a:t>
            </a:r>
            <a:r>
              <a:rPr lang="fr-FR" sz="2000" dirty="0" smtClean="0"/>
              <a:t>= (V</a:t>
            </a:r>
            <a:r>
              <a:rPr lang="fr-FR" sz="2000" baseline="-25000" dirty="0" smtClean="0"/>
              <a:t>a</a:t>
            </a:r>
            <a:r>
              <a:rPr lang="fr-FR" sz="2000" dirty="0" smtClean="0"/>
              <a:t>-V</a:t>
            </a:r>
            <a:r>
              <a:rPr lang="fr-FR" sz="2000" baseline="-25000" dirty="0" smtClean="0"/>
              <a:t>s</a:t>
            </a:r>
            <a:r>
              <a:rPr lang="fr-FR" sz="2000" dirty="0" smtClean="0"/>
              <a:t>)/Ra</a:t>
            </a:r>
            <a:endParaRPr lang="fr-FR" sz="2000" dirty="0"/>
          </a:p>
        </p:txBody>
      </p:sp>
      <p:sp>
        <p:nvSpPr>
          <p:cNvPr id="9" name="ZoneTexte 8"/>
          <p:cNvSpPr txBox="1"/>
          <p:nvPr/>
        </p:nvSpPr>
        <p:spPr>
          <a:xfrm>
            <a:off x="1619672" y="1844824"/>
            <a:ext cx="2326021" cy="400110"/>
          </a:xfrm>
          <a:prstGeom prst="rect">
            <a:avLst/>
          </a:prstGeom>
          <a:noFill/>
        </p:spPr>
        <p:txBody>
          <a:bodyPr wrap="none" rtlCol="0">
            <a:spAutoFit/>
          </a:bodyPr>
          <a:lstStyle/>
          <a:p>
            <a:r>
              <a:rPr lang="fr-FR" sz="2000" u="sng" dirty="0" err="1" smtClean="0"/>
              <a:t>Fixed</a:t>
            </a:r>
            <a:r>
              <a:rPr lang="fr-FR" sz="2000" u="sng" dirty="0" smtClean="0"/>
              <a:t> point </a:t>
            </a:r>
            <a:r>
              <a:rPr lang="fr-FR" sz="2000" u="sng" dirty="0" err="1" smtClean="0"/>
              <a:t>equation</a:t>
            </a:r>
            <a:endParaRPr lang="fr-FR" sz="2000" u="sng" dirty="0"/>
          </a:p>
        </p:txBody>
      </p:sp>
      <p:pic>
        <p:nvPicPr>
          <p:cNvPr id="10" name="Image 9" descr="courbe_activation_exp.png"/>
          <p:cNvPicPr>
            <a:picLocks noChangeAspect="1"/>
          </p:cNvPicPr>
          <p:nvPr/>
        </p:nvPicPr>
        <p:blipFill>
          <a:blip r:embed="rId5" cstate="print"/>
          <a:stretch>
            <a:fillRect/>
          </a:stretch>
        </p:blipFill>
        <p:spPr>
          <a:xfrm>
            <a:off x="611560" y="3901118"/>
            <a:ext cx="2232248" cy="1597678"/>
          </a:xfrm>
          <a:prstGeom prst="rect">
            <a:avLst/>
          </a:prstGeom>
        </p:spPr>
      </p:pic>
      <p:sp>
        <p:nvSpPr>
          <p:cNvPr id="11" name="ZoneTexte 10"/>
          <p:cNvSpPr txBox="1"/>
          <p:nvPr/>
        </p:nvSpPr>
        <p:spPr>
          <a:xfrm>
            <a:off x="179512" y="3541078"/>
            <a:ext cx="1279389"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r-FR" sz="1600" smtClean="0"/>
              <a:t>Na activation</a:t>
            </a:r>
            <a:endParaRPr lang="fr-FR" sz="1600"/>
          </a:p>
        </p:txBody>
      </p:sp>
      <p:sp>
        <p:nvSpPr>
          <p:cNvPr id="12" name="ZoneTexte 11"/>
          <p:cNvSpPr txBox="1"/>
          <p:nvPr/>
        </p:nvSpPr>
        <p:spPr>
          <a:xfrm>
            <a:off x="1237050" y="2820998"/>
            <a:ext cx="3406958" cy="646331"/>
          </a:xfrm>
          <a:prstGeom prst="rect">
            <a:avLst/>
          </a:prstGeom>
          <a:noFill/>
        </p:spPr>
        <p:txBody>
          <a:bodyPr wrap="none" rtlCol="0">
            <a:spAutoFit/>
          </a:bodyPr>
          <a:lstStyle/>
          <a:p>
            <a:r>
              <a:rPr lang="fr-FR" dirty="0" smtClean="0"/>
              <a:t>Spike </a:t>
            </a:r>
            <a:r>
              <a:rPr lang="fr-FR" dirty="0" err="1" smtClean="0"/>
              <a:t>threshold</a:t>
            </a:r>
            <a:r>
              <a:rPr lang="fr-FR" dirty="0" smtClean="0"/>
              <a:t> = </a:t>
            </a:r>
            <a:r>
              <a:rPr lang="fr-FR" i="1" dirty="0" smtClean="0"/>
              <a:t>bifurcation point</a:t>
            </a:r>
            <a:endParaRPr lang="fr-FR" dirty="0" smtClean="0"/>
          </a:p>
          <a:p>
            <a:r>
              <a:rPr lang="fr-FR" dirty="0" smtClean="0"/>
              <a:t>(= V</a:t>
            </a:r>
            <a:r>
              <a:rPr lang="fr-FR" baseline="-25000" dirty="0" smtClean="0"/>
              <a:t>s</a:t>
            </a:r>
            <a:r>
              <a:rPr lang="fr-FR" dirty="0" smtClean="0"/>
              <a:t> </a:t>
            </a:r>
            <a:r>
              <a:rPr lang="fr-FR" dirty="0" err="1" smtClean="0"/>
              <a:t>when</a:t>
            </a:r>
            <a:r>
              <a:rPr lang="fr-FR" dirty="0" smtClean="0"/>
              <a:t> solution </a:t>
            </a:r>
            <a:r>
              <a:rPr lang="fr-FR" dirty="0" err="1" smtClean="0"/>
              <a:t>jumps</a:t>
            </a:r>
            <a:r>
              <a:rPr lang="fr-FR" dirty="0" smtClean="0"/>
              <a:t>)</a:t>
            </a:r>
            <a:endParaRPr lang="fr-FR" dirty="0"/>
          </a:p>
        </p:txBody>
      </p:sp>
      <p:sp>
        <p:nvSpPr>
          <p:cNvPr id="13" name="ZoneTexte 12"/>
          <p:cNvSpPr txBox="1"/>
          <p:nvPr/>
        </p:nvSpPr>
        <p:spPr>
          <a:xfrm>
            <a:off x="5148064" y="2100918"/>
            <a:ext cx="633507" cy="338554"/>
          </a:xfrm>
          <a:prstGeom prst="rect">
            <a:avLst/>
          </a:prstGeom>
          <a:noFill/>
        </p:spPr>
        <p:txBody>
          <a:bodyPr wrap="none" rtlCol="0">
            <a:spAutoFit/>
          </a:bodyPr>
          <a:lstStyle/>
          <a:p>
            <a:r>
              <a:rPr lang="fr-FR" sz="1600" dirty="0" smtClean="0"/>
              <a:t>I </a:t>
            </a:r>
            <a:r>
              <a:rPr lang="fr-FR" sz="1600" smtClean="0"/>
              <a:t>(</a:t>
            </a:r>
            <a:r>
              <a:rPr lang="fr-FR" sz="1600" dirty="0" err="1" smtClean="0"/>
              <a:t>nA</a:t>
            </a:r>
            <a:r>
              <a:rPr lang="fr-FR" sz="1600" dirty="0" smtClean="0"/>
              <a:t>)</a:t>
            </a:r>
            <a:endParaRPr lang="fr-FR" sz="1600" dirty="0"/>
          </a:p>
        </p:txBody>
      </p:sp>
      <p:graphicFrame>
        <p:nvGraphicFramePr>
          <p:cNvPr id="14" name="Objet 13"/>
          <p:cNvGraphicFramePr>
            <a:graphicFrameLocks noChangeAspect="1"/>
          </p:cNvGraphicFramePr>
          <p:nvPr>
            <p:extLst>
              <p:ext uri="{D42A27DB-BD31-4B8C-83A1-F6EECF244321}">
                <p14:modId xmlns:p14="http://schemas.microsoft.com/office/powerpoint/2010/main" val="2180197972"/>
              </p:ext>
            </p:extLst>
          </p:nvPr>
        </p:nvGraphicFramePr>
        <p:xfrm>
          <a:off x="3928123" y="4693206"/>
          <a:ext cx="5016557" cy="432048"/>
        </p:xfrm>
        <a:graphic>
          <a:graphicData uri="http://schemas.openxmlformats.org/presentationml/2006/ole">
            <mc:AlternateContent xmlns:mc="http://schemas.openxmlformats.org/markup-compatibility/2006">
              <mc:Choice xmlns:v="urn:schemas-microsoft-com:vml" Requires="v">
                <p:oleObj spid="_x0000_s16491" name="Équation" r:id="rId6" imgW="2654280" imgH="228600" progId="Equation.3">
                  <p:embed/>
                </p:oleObj>
              </mc:Choice>
              <mc:Fallback>
                <p:oleObj name="Équation" r:id="rId6" imgW="26542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8123" y="4693206"/>
                        <a:ext cx="5016557" cy="43204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 name="ZoneTexte 14"/>
          <p:cNvSpPr txBox="1"/>
          <p:nvPr/>
        </p:nvSpPr>
        <p:spPr>
          <a:xfrm>
            <a:off x="5220072" y="4189150"/>
            <a:ext cx="2621872" cy="400110"/>
          </a:xfrm>
          <a:prstGeom prst="rect">
            <a:avLst/>
          </a:prstGeom>
          <a:noFill/>
        </p:spPr>
        <p:txBody>
          <a:bodyPr wrap="none" rtlCol="0">
            <a:spAutoFit/>
          </a:bodyPr>
          <a:lstStyle/>
          <a:p>
            <a:r>
              <a:rPr lang="fr-FR" sz="2000" u="sng" dirty="0" smtClean="0"/>
              <a:t>The </a:t>
            </a:r>
            <a:r>
              <a:rPr lang="fr-FR" sz="2000" u="sng" dirty="0" err="1" smtClean="0"/>
              <a:t>threshold</a:t>
            </a:r>
            <a:r>
              <a:rPr lang="fr-FR" sz="2000" u="sng" dirty="0" smtClean="0"/>
              <a:t> </a:t>
            </a:r>
            <a:r>
              <a:rPr lang="fr-FR" sz="2000" u="sng" dirty="0" err="1" smtClean="0"/>
              <a:t>equation</a:t>
            </a:r>
            <a:endParaRPr lang="fr-FR" sz="2000" u="sng" dirty="0"/>
          </a:p>
        </p:txBody>
      </p:sp>
      <p:cxnSp>
        <p:nvCxnSpPr>
          <p:cNvPr id="16" name="Connecteur droit 15"/>
          <p:cNvCxnSpPr/>
          <p:nvPr/>
        </p:nvCxnSpPr>
        <p:spPr>
          <a:xfrm>
            <a:off x="2123728" y="4693206"/>
            <a:ext cx="0" cy="864096"/>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Connecteur droit 16"/>
          <p:cNvCxnSpPr/>
          <p:nvPr/>
        </p:nvCxnSpPr>
        <p:spPr>
          <a:xfrm flipH="1">
            <a:off x="1835696" y="4693206"/>
            <a:ext cx="288032" cy="792088"/>
          </a:xfrm>
          <a:prstGeom prst="line">
            <a:avLst/>
          </a:prstGeom>
        </p:spPr>
        <p:style>
          <a:lnRef idx="2">
            <a:schemeClr val="accent2"/>
          </a:lnRef>
          <a:fillRef idx="0">
            <a:schemeClr val="accent2"/>
          </a:fillRef>
          <a:effectRef idx="1">
            <a:schemeClr val="accent2"/>
          </a:effectRef>
          <a:fontRef idx="minor">
            <a:schemeClr val="tx1"/>
          </a:fontRef>
        </p:style>
      </p:cxnSp>
      <p:sp>
        <p:nvSpPr>
          <p:cNvPr id="18" name="ZoneTexte 17"/>
          <p:cNvSpPr txBox="1"/>
          <p:nvPr/>
        </p:nvSpPr>
        <p:spPr>
          <a:xfrm>
            <a:off x="2095266" y="5376610"/>
            <a:ext cx="532518" cy="369332"/>
          </a:xfrm>
          <a:prstGeom prst="rect">
            <a:avLst/>
          </a:prstGeom>
          <a:noFill/>
        </p:spPr>
        <p:txBody>
          <a:bodyPr wrap="none" rtlCol="0">
            <a:spAutoFit/>
          </a:bodyPr>
          <a:lstStyle/>
          <a:p>
            <a:r>
              <a:rPr lang="fr-FR" dirty="0" smtClean="0"/>
              <a:t>V</a:t>
            </a:r>
            <a:r>
              <a:rPr lang="fr-FR" baseline="-25000" dirty="0" smtClean="0"/>
              <a:t>1/2</a:t>
            </a:r>
            <a:endParaRPr lang="fr-FR" baseline="-25000" dirty="0"/>
          </a:p>
        </p:txBody>
      </p:sp>
      <p:sp>
        <p:nvSpPr>
          <p:cNvPr id="19" name="ZoneTexte 18"/>
          <p:cNvSpPr txBox="1"/>
          <p:nvPr/>
        </p:nvSpPr>
        <p:spPr>
          <a:xfrm>
            <a:off x="1763688" y="5376610"/>
            <a:ext cx="358624" cy="369332"/>
          </a:xfrm>
          <a:prstGeom prst="rect">
            <a:avLst/>
          </a:prstGeom>
          <a:noFill/>
        </p:spPr>
        <p:txBody>
          <a:bodyPr wrap="none" rtlCol="0">
            <a:spAutoFit/>
          </a:bodyPr>
          <a:lstStyle/>
          <a:p>
            <a:r>
              <a:rPr lang="fr-FR" dirty="0" smtClean="0"/>
              <a:t>k</a:t>
            </a:r>
            <a:r>
              <a:rPr lang="fr-FR" baseline="-25000" dirty="0" smtClean="0"/>
              <a:t>a</a:t>
            </a:r>
            <a:endParaRPr lang="fr-FR" baseline="-25000" dirty="0"/>
          </a:p>
        </p:txBody>
      </p:sp>
      <p:cxnSp>
        <p:nvCxnSpPr>
          <p:cNvPr id="20" name="Connecteur droit avec flèche 19"/>
          <p:cNvCxnSpPr/>
          <p:nvPr/>
        </p:nvCxnSpPr>
        <p:spPr>
          <a:xfrm>
            <a:off x="1835696" y="5413286"/>
            <a:ext cx="288032"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463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a:t>
            </a:r>
            <a:r>
              <a:rPr lang="fr-FR" dirty="0" err="1" smtClean="0"/>
              <a:t>sharpness</a:t>
            </a:r>
            <a:r>
              <a:rPr lang="fr-FR" dirty="0" smtClean="0"/>
              <a:t> condition</a:t>
            </a:r>
            <a:endParaRPr lang="fr-FR" dirty="0"/>
          </a:p>
        </p:txBody>
      </p:sp>
      <p:pic>
        <p:nvPicPr>
          <p:cNvPr id="10" name="Image 9"/>
          <p:cNvPicPr>
            <a:picLocks noChangeAspect="1"/>
          </p:cNvPicPr>
          <p:nvPr/>
        </p:nvPicPr>
        <p:blipFill>
          <a:blip r:embed="rId2"/>
          <a:stretch>
            <a:fillRect/>
          </a:stretch>
        </p:blipFill>
        <p:spPr>
          <a:xfrm>
            <a:off x="578812" y="2664516"/>
            <a:ext cx="3288141" cy="1445042"/>
          </a:xfrm>
          <a:prstGeom prst="rect">
            <a:avLst/>
          </a:prstGeom>
        </p:spPr>
      </p:pic>
      <p:sp>
        <p:nvSpPr>
          <p:cNvPr id="11" name="Cylindre 10"/>
          <p:cNvSpPr/>
          <p:nvPr/>
        </p:nvSpPr>
        <p:spPr>
          <a:xfrm rot="5400000">
            <a:off x="2265232" y="504147"/>
            <a:ext cx="156221" cy="286173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1837035" y="1588557"/>
            <a:ext cx="176107" cy="23433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5" name="Flèche vers le bas 14"/>
          <p:cNvSpPr/>
          <p:nvPr/>
        </p:nvSpPr>
        <p:spPr>
          <a:xfrm rot="5400000">
            <a:off x="1399220" y="1453240"/>
            <a:ext cx="83150" cy="96858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 name="ZoneTexte 16"/>
          <p:cNvSpPr txBox="1"/>
          <p:nvPr/>
        </p:nvSpPr>
        <p:spPr>
          <a:xfrm>
            <a:off x="732177" y="2018164"/>
            <a:ext cx="224325" cy="200316"/>
          </a:xfrm>
          <a:prstGeom prst="rect">
            <a:avLst/>
          </a:prstGeom>
          <a:noFill/>
        </p:spPr>
        <p:txBody>
          <a:bodyPr wrap="none" rtlCol="0">
            <a:spAutoFit/>
          </a:bodyPr>
          <a:lstStyle/>
          <a:p>
            <a:r>
              <a:rPr lang="fr-FR" dirty="0" smtClean="0"/>
              <a:t>V</a:t>
            </a:r>
            <a:r>
              <a:rPr lang="fr-FR" baseline="-25000" dirty="0" smtClean="0"/>
              <a:t>s</a:t>
            </a:r>
            <a:endParaRPr lang="fr-FR" baseline="-25000" dirty="0"/>
          </a:p>
        </p:txBody>
      </p:sp>
      <p:sp>
        <p:nvSpPr>
          <p:cNvPr id="18" name="ZoneTexte 17"/>
          <p:cNvSpPr txBox="1"/>
          <p:nvPr/>
        </p:nvSpPr>
        <p:spPr>
          <a:xfrm>
            <a:off x="138545" y="3055068"/>
            <a:ext cx="577577" cy="307777"/>
          </a:xfrm>
          <a:prstGeom prst="rect">
            <a:avLst/>
          </a:prstGeom>
          <a:noFill/>
        </p:spPr>
        <p:txBody>
          <a:bodyPr wrap="none" rtlCol="0">
            <a:spAutoFit/>
          </a:bodyPr>
          <a:lstStyle/>
          <a:p>
            <a:r>
              <a:rPr lang="fr-FR" sz="1400" dirty="0" smtClean="0"/>
              <a:t>I </a:t>
            </a:r>
            <a:r>
              <a:rPr lang="fr-FR" sz="1400" smtClean="0"/>
              <a:t>(</a:t>
            </a:r>
            <a:r>
              <a:rPr lang="fr-FR" sz="1400" dirty="0" err="1" smtClean="0"/>
              <a:t>nA</a:t>
            </a:r>
            <a:r>
              <a:rPr lang="fr-FR" sz="1400" dirty="0" smtClean="0"/>
              <a:t>)</a:t>
            </a:r>
            <a:endParaRPr lang="fr-FR" sz="1400" dirty="0"/>
          </a:p>
        </p:txBody>
      </p:sp>
      <p:sp>
        <p:nvSpPr>
          <p:cNvPr id="19" name="ZoneTexte 18"/>
          <p:cNvSpPr txBox="1"/>
          <p:nvPr/>
        </p:nvSpPr>
        <p:spPr>
          <a:xfrm>
            <a:off x="3253547" y="2763682"/>
            <a:ext cx="642185" cy="307777"/>
          </a:xfrm>
          <a:prstGeom prst="rect">
            <a:avLst/>
          </a:prstGeom>
          <a:noFill/>
        </p:spPr>
        <p:txBody>
          <a:bodyPr wrap="none" rtlCol="0">
            <a:spAutoFit/>
          </a:bodyPr>
          <a:lstStyle/>
          <a:p>
            <a:r>
              <a:rPr lang="fr-FR" sz="1400" dirty="0" smtClean="0">
                <a:solidFill>
                  <a:srgbClr val="FF0000"/>
                </a:solidFill>
              </a:rPr>
              <a:t>I=f(V</a:t>
            </a:r>
            <a:r>
              <a:rPr lang="fr-FR" sz="1400" baseline="-25000" dirty="0" smtClean="0">
                <a:solidFill>
                  <a:srgbClr val="FF0000"/>
                </a:solidFill>
              </a:rPr>
              <a:t>a</a:t>
            </a:r>
            <a:r>
              <a:rPr lang="fr-FR" sz="1400" dirty="0" smtClean="0">
                <a:solidFill>
                  <a:srgbClr val="FF0000"/>
                </a:solidFill>
              </a:rPr>
              <a:t>)</a:t>
            </a:r>
            <a:endParaRPr lang="fr-FR" sz="1400" dirty="0">
              <a:solidFill>
                <a:srgbClr val="FF0000"/>
              </a:solidFill>
            </a:endParaRPr>
          </a:p>
        </p:txBody>
      </p:sp>
      <p:sp>
        <p:nvSpPr>
          <p:cNvPr id="20" name="ZoneTexte 19"/>
          <p:cNvSpPr txBox="1"/>
          <p:nvPr/>
        </p:nvSpPr>
        <p:spPr>
          <a:xfrm rot="18041940">
            <a:off x="1106384" y="2972925"/>
            <a:ext cx="1043863" cy="307777"/>
          </a:xfrm>
          <a:prstGeom prst="rect">
            <a:avLst/>
          </a:prstGeom>
          <a:noFill/>
        </p:spPr>
        <p:txBody>
          <a:bodyPr wrap="none" rtlCol="0">
            <a:spAutoFit/>
          </a:bodyPr>
          <a:lstStyle/>
          <a:p>
            <a:r>
              <a:rPr lang="fr-FR" sz="1400" dirty="0" smtClean="0"/>
              <a:t>I=(V</a:t>
            </a:r>
            <a:r>
              <a:rPr lang="fr-FR" sz="1400" baseline="-25000" dirty="0" smtClean="0"/>
              <a:t>a</a:t>
            </a:r>
            <a:r>
              <a:rPr lang="fr-FR" sz="1400" dirty="0" smtClean="0"/>
              <a:t>-V</a:t>
            </a:r>
            <a:r>
              <a:rPr lang="fr-FR" sz="1400" baseline="-25000" dirty="0" smtClean="0"/>
              <a:t>s</a:t>
            </a:r>
            <a:r>
              <a:rPr lang="fr-FR" sz="1400" dirty="0" smtClean="0"/>
              <a:t>)/Ra</a:t>
            </a:r>
            <a:endParaRPr lang="fr-FR" sz="1400" dirty="0"/>
          </a:p>
        </p:txBody>
      </p:sp>
      <p:cxnSp>
        <p:nvCxnSpPr>
          <p:cNvPr id="21" name="Connecteur droit avec flèche 20"/>
          <p:cNvCxnSpPr/>
          <p:nvPr/>
        </p:nvCxnSpPr>
        <p:spPr>
          <a:xfrm>
            <a:off x="2824173" y="2664516"/>
            <a:ext cx="44026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ZoneTexte 21"/>
          <p:cNvSpPr txBox="1"/>
          <p:nvPr/>
        </p:nvSpPr>
        <p:spPr>
          <a:xfrm>
            <a:off x="2924765" y="2361225"/>
            <a:ext cx="333344" cy="307777"/>
          </a:xfrm>
          <a:prstGeom prst="rect">
            <a:avLst/>
          </a:prstGeom>
          <a:noFill/>
        </p:spPr>
        <p:txBody>
          <a:bodyPr wrap="none" rtlCol="0">
            <a:spAutoFit/>
          </a:bodyPr>
          <a:lstStyle/>
          <a:p>
            <a:r>
              <a:rPr lang="fr-FR" sz="1400" dirty="0" smtClean="0"/>
              <a:t>V</a:t>
            </a:r>
            <a:r>
              <a:rPr lang="fr-FR" sz="1400" baseline="-25000" dirty="0" smtClean="0"/>
              <a:t>s</a:t>
            </a:r>
            <a:endParaRPr lang="fr-FR" sz="1400" baseline="-25000" dirty="0"/>
          </a:p>
        </p:txBody>
      </p:sp>
      <p:sp>
        <p:nvSpPr>
          <p:cNvPr id="25" name="Cylindre 24"/>
          <p:cNvSpPr/>
          <p:nvPr/>
        </p:nvSpPr>
        <p:spPr>
          <a:xfrm rot="5400000">
            <a:off x="6467902" y="539380"/>
            <a:ext cx="156221" cy="286173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vers le bas 25"/>
          <p:cNvSpPr/>
          <p:nvPr/>
        </p:nvSpPr>
        <p:spPr>
          <a:xfrm>
            <a:off x="6646377" y="1622573"/>
            <a:ext cx="176107" cy="23433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7" name="Flèche vers le bas 26"/>
          <p:cNvSpPr/>
          <p:nvPr/>
        </p:nvSpPr>
        <p:spPr>
          <a:xfrm rot="5400000">
            <a:off x="5903314" y="1187049"/>
            <a:ext cx="86974" cy="157526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8" name="ZoneTexte 27"/>
          <p:cNvSpPr txBox="1"/>
          <p:nvPr/>
        </p:nvSpPr>
        <p:spPr>
          <a:xfrm>
            <a:off x="4934847" y="2053397"/>
            <a:ext cx="224325" cy="200316"/>
          </a:xfrm>
          <a:prstGeom prst="rect">
            <a:avLst/>
          </a:prstGeom>
          <a:noFill/>
        </p:spPr>
        <p:txBody>
          <a:bodyPr wrap="none" rtlCol="0">
            <a:spAutoFit/>
          </a:bodyPr>
          <a:lstStyle/>
          <a:p>
            <a:r>
              <a:rPr lang="fr-FR" dirty="0" smtClean="0"/>
              <a:t>V</a:t>
            </a:r>
            <a:r>
              <a:rPr lang="fr-FR" baseline="-25000" dirty="0" smtClean="0"/>
              <a:t>s</a:t>
            </a:r>
            <a:endParaRPr lang="fr-FR" baseline="-25000" dirty="0"/>
          </a:p>
        </p:txBody>
      </p:sp>
      <p:pic>
        <p:nvPicPr>
          <p:cNvPr id="29" name="Picture 2"/>
          <p:cNvPicPr>
            <a:picLocks noChangeAspect="1" noChangeArrowheads="1"/>
          </p:cNvPicPr>
          <p:nvPr/>
        </p:nvPicPr>
        <p:blipFill>
          <a:blip r:embed="rId3" cstate="print"/>
          <a:srcRect/>
          <a:stretch>
            <a:fillRect/>
          </a:stretch>
        </p:blipFill>
        <p:spPr bwMode="auto">
          <a:xfrm>
            <a:off x="4837505" y="2637796"/>
            <a:ext cx="3139375" cy="1542907"/>
          </a:xfrm>
          <a:prstGeom prst="rect">
            <a:avLst/>
          </a:prstGeom>
          <a:noFill/>
          <a:ln w="9525">
            <a:noFill/>
            <a:miter lim="800000"/>
            <a:headEnd/>
            <a:tailEnd/>
          </a:ln>
        </p:spPr>
      </p:pic>
      <p:sp>
        <p:nvSpPr>
          <p:cNvPr id="30" name="ZoneTexte 29"/>
          <p:cNvSpPr txBox="1"/>
          <p:nvPr/>
        </p:nvSpPr>
        <p:spPr>
          <a:xfrm>
            <a:off x="4369455" y="3051420"/>
            <a:ext cx="577577" cy="307777"/>
          </a:xfrm>
          <a:prstGeom prst="rect">
            <a:avLst/>
          </a:prstGeom>
          <a:noFill/>
        </p:spPr>
        <p:txBody>
          <a:bodyPr wrap="none" rtlCol="0">
            <a:spAutoFit/>
          </a:bodyPr>
          <a:lstStyle/>
          <a:p>
            <a:r>
              <a:rPr lang="fr-FR" sz="1400" dirty="0" smtClean="0"/>
              <a:t>I (</a:t>
            </a:r>
            <a:r>
              <a:rPr lang="fr-FR" sz="1400" dirty="0" err="1" smtClean="0"/>
              <a:t>nA</a:t>
            </a:r>
            <a:r>
              <a:rPr lang="fr-FR" sz="1400" dirty="0" smtClean="0"/>
              <a:t>)</a:t>
            </a:r>
            <a:endParaRPr lang="fr-FR" sz="1400" dirty="0"/>
          </a:p>
        </p:txBody>
      </p:sp>
      <p:sp>
        <p:nvSpPr>
          <p:cNvPr id="31" name="ZoneTexte 30"/>
          <p:cNvSpPr txBox="1"/>
          <p:nvPr/>
        </p:nvSpPr>
        <p:spPr>
          <a:xfrm>
            <a:off x="7415379" y="2733423"/>
            <a:ext cx="642185" cy="307777"/>
          </a:xfrm>
          <a:prstGeom prst="rect">
            <a:avLst/>
          </a:prstGeom>
          <a:noFill/>
        </p:spPr>
        <p:txBody>
          <a:bodyPr wrap="none" rtlCol="0">
            <a:spAutoFit/>
          </a:bodyPr>
          <a:lstStyle/>
          <a:p>
            <a:r>
              <a:rPr lang="fr-FR" sz="1400" dirty="0" smtClean="0">
                <a:solidFill>
                  <a:srgbClr val="FF0000"/>
                </a:solidFill>
              </a:rPr>
              <a:t>I=f(V</a:t>
            </a:r>
            <a:r>
              <a:rPr lang="fr-FR" sz="1400" baseline="-25000" dirty="0" smtClean="0">
                <a:solidFill>
                  <a:srgbClr val="FF0000"/>
                </a:solidFill>
              </a:rPr>
              <a:t>a</a:t>
            </a:r>
            <a:r>
              <a:rPr lang="fr-FR" sz="1400" dirty="0" smtClean="0">
                <a:solidFill>
                  <a:srgbClr val="FF0000"/>
                </a:solidFill>
              </a:rPr>
              <a:t>)</a:t>
            </a:r>
            <a:endParaRPr lang="fr-FR" sz="1400" dirty="0">
              <a:solidFill>
                <a:srgbClr val="FF0000"/>
              </a:solidFill>
            </a:endParaRPr>
          </a:p>
        </p:txBody>
      </p:sp>
      <p:sp>
        <p:nvSpPr>
          <p:cNvPr id="32" name="ZoneTexte 31"/>
          <p:cNvSpPr txBox="1"/>
          <p:nvPr/>
        </p:nvSpPr>
        <p:spPr>
          <a:xfrm rot="19371594">
            <a:off x="6260969" y="3202210"/>
            <a:ext cx="1043863" cy="307777"/>
          </a:xfrm>
          <a:prstGeom prst="rect">
            <a:avLst/>
          </a:prstGeom>
          <a:noFill/>
        </p:spPr>
        <p:txBody>
          <a:bodyPr wrap="none" rtlCol="0">
            <a:spAutoFit/>
          </a:bodyPr>
          <a:lstStyle/>
          <a:p>
            <a:r>
              <a:rPr lang="fr-FR" sz="1400" dirty="0" smtClean="0"/>
              <a:t>I=(V</a:t>
            </a:r>
            <a:r>
              <a:rPr lang="fr-FR" sz="1400" baseline="-25000" dirty="0" smtClean="0"/>
              <a:t>a</a:t>
            </a:r>
            <a:r>
              <a:rPr lang="fr-FR" sz="1400" dirty="0" smtClean="0"/>
              <a:t>-V</a:t>
            </a:r>
            <a:r>
              <a:rPr lang="fr-FR" sz="1400" baseline="-25000" dirty="0" smtClean="0"/>
              <a:t>s</a:t>
            </a:r>
            <a:r>
              <a:rPr lang="fr-FR" sz="1400" dirty="0" smtClean="0"/>
              <a:t>)/Ra</a:t>
            </a:r>
            <a:endParaRPr lang="fr-FR" sz="1400" dirty="0"/>
          </a:p>
        </p:txBody>
      </p:sp>
      <p:cxnSp>
        <p:nvCxnSpPr>
          <p:cNvPr id="33" name="Connecteur droit avec flèche 32"/>
          <p:cNvCxnSpPr/>
          <p:nvPr/>
        </p:nvCxnSpPr>
        <p:spPr>
          <a:xfrm>
            <a:off x="7014484" y="2637796"/>
            <a:ext cx="42685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4" name="ZoneTexte 33"/>
          <p:cNvSpPr txBox="1"/>
          <p:nvPr/>
        </p:nvSpPr>
        <p:spPr>
          <a:xfrm>
            <a:off x="7185228" y="2330019"/>
            <a:ext cx="333344" cy="307777"/>
          </a:xfrm>
          <a:prstGeom prst="rect">
            <a:avLst/>
          </a:prstGeom>
          <a:noFill/>
        </p:spPr>
        <p:txBody>
          <a:bodyPr wrap="none" rtlCol="0">
            <a:spAutoFit/>
          </a:bodyPr>
          <a:lstStyle/>
          <a:p>
            <a:r>
              <a:rPr lang="fr-FR" sz="1400" dirty="0" smtClean="0"/>
              <a:t>V</a:t>
            </a:r>
            <a:r>
              <a:rPr lang="fr-FR" sz="1400" baseline="-25000" dirty="0" smtClean="0"/>
              <a:t>s</a:t>
            </a:r>
            <a:endParaRPr lang="fr-FR" sz="1400" baseline="-25000" dirty="0"/>
          </a:p>
        </p:txBody>
      </p:sp>
      <p:sp>
        <p:nvSpPr>
          <p:cNvPr id="36" name="ZoneTexte 35"/>
          <p:cNvSpPr txBox="1"/>
          <p:nvPr/>
        </p:nvSpPr>
        <p:spPr>
          <a:xfrm>
            <a:off x="6113937" y="4327609"/>
            <a:ext cx="708547" cy="369332"/>
          </a:xfrm>
          <a:prstGeom prst="rect">
            <a:avLst/>
          </a:prstGeom>
          <a:noFill/>
        </p:spPr>
        <p:txBody>
          <a:bodyPr wrap="none" rtlCol="0">
            <a:spAutoFit/>
          </a:bodyPr>
          <a:lstStyle/>
          <a:p>
            <a:r>
              <a:rPr lang="fr-FR" dirty="0" err="1" smtClean="0"/>
              <a:t>sharp</a:t>
            </a:r>
            <a:endParaRPr lang="fr-FR" dirty="0"/>
          </a:p>
        </p:txBody>
      </p:sp>
      <p:sp>
        <p:nvSpPr>
          <p:cNvPr id="37" name="ZoneTexte 36"/>
          <p:cNvSpPr txBox="1"/>
          <p:nvPr/>
        </p:nvSpPr>
        <p:spPr>
          <a:xfrm>
            <a:off x="1743115" y="4327609"/>
            <a:ext cx="1081058" cy="369332"/>
          </a:xfrm>
          <a:prstGeom prst="rect">
            <a:avLst/>
          </a:prstGeom>
          <a:noFill/>
        </p:spPr>
        <p:txBody>
          <a:bodyPr wrap="none" rtlCol="0">
            <a:spAutoFit/>
          </a:bodyPr>
          <a:lstStyle/>
          <a:p>
            <a:r>
              <a:rPr lang="fr-FR" dirty="0" smtClean="0"/>
              <a:t>not </a:t>
            </a:r>
            <a:r>
              <a:rPr lang="fr-FR" dirty="0" err="1" smtClean="0"/>
              <a:t>sharp</a:t>
            </a:r>
            <a:endParaRPr lang="fr-FR" dirty="0"/>
          </a:p>
        </p:txBody>
      </p:sp>
      <p:sp>
        <p:nvSpPr>
          <p:cNvPr id="38" name="ZoneTexte 37"/>
          <p:cNvSpPr txBox="1"/>
          <p:nvPr/>
        </p:nvSpPr>
        <p:spPr>
          <a:xfrm>
            <a:off x="3133289" y="5003925"/>
            <a:ext cx="2736647" cy="369332"/>
          </a:xfrm>
          <a:prstGeom prst="rect">
            <a:avLst/>
          </a:prstGeom>
          <a:noFill/>
        </p:spPr>
        <p:txBody>
          <a:bodyPr wrap="none" rtlCol="0">
            <a:spAutoFit/>
          </a:bodyPr>
          <a:lstStyle/>
          <a:p>
            <a:r>
              <a:rPr lang="fr-FR" dirty="0" err="1" smtClean="0"/>
              <a:t>Critical</a:t>
            </a:r>
            <a:r>
              <a:rPr lang="fr-FR" dirty="0" smtClean="0"/>
              <a:t> point: f’(V</a:t>
            </a:r>
            <a:r>
              <a:rPr lang="fr-FR" baseline="-25000" dirty="0" smtClean="0"/>
              <a:t>1/2</a:t>
            </a:r>
            <a:r>
              <a:rPr lang="fr-FR" dirty="0" smtClean="0"/>
              <a:t>) = 1/R</a:t>
            </a:r>
            <a:r>
              <a:rPr lang="fr-FR" baseline="-25000" dirty="0" smtClean="0"/>
              <a:t>a</a:t>
            </a:r>
            <a:endParaRPr lang="fr-FR" baseline="-25000" dirty="0"/>
          </a:p>
        </p:txBody>
      </p:sp>
      <p:sp>
        <p:nvSpPr>
          <p:cNvPr id="39" name="ZoneTexte 38"/>
          <p:cNvSpPr txBox="1"/>
          <p:nvPr/>
        </p:nvSpPr>
        <p:spPr>
          <a:xfrm>
            <a:off x="3367575" y="5900199"/>
            <a:ext cx="2221957" cy="369332"/>
          </a:xfrm>
          <a:prstGeom prst="rect">
            <a:avLst/>
          </a:prstGeom>
          <a:noFill/>
        </p:spPr>
        <p:txBody>
          <a:bodyPr wrap="none" rtlCol="0">
            <a:spAutoFit/>
          </a:bodyPr>
          <a:lstStyle/>
          <a:p>
            <a:r>
              <a:rPr lang="fr-FR" dirty="0" err="1" smtClean="0"/>
              <a:t>Roughly</a:t>
            </a:r>
            <a:r>
              <a:rPr lang="fr-FR" dirty="0" smtClean="0"/>
              <a:t>: </a:t>
            </a:r>
            <a:r>
              <a:rPr lang="fr-FR" dirty="0" err="1" smtClean="0"/>
              <a:t>R</a:t>
            </a:r>
            <a:r>
              <a:rPr lang="fr-FR" baseline="-25000" dirty="0" err="1" smtClean="0"/>
              <a:t>a</a:t>
            </a:r>
            <a:r>
              <a:rPr lang="fr-FR" dirty="0" err="1" smtClean="0"/>
              <a:t>.g</a:t>
            </a:r>
            <a:r>
              <a:rPr lang="fr-FR" baseline="-25000" dirty="0" err="1" smtClean="0"/>
              <a:t>Na</a:t>
            </a:r>
            <a:r>
              <a:rPr lang="fr-FR" dirty="0" smtClean="0"/>
              <a:t> &gt; 0.27</a:t>
            </a:r>
            <a:endParaRPr lang="fr-FR" dirty="0"/>
          </a:p>
        </p:txBody>
      </p:sp>
    </p:spTree>
    <p:extLst>
      <p:ext uri="{BB962C8B-B14F-4D97-AF65-F5344CB8AC3E}">
        <p14:creationId xmlns:p14="http://schemas.microsoft.com/office/powerpoint/2010/main" val="3533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Experimental</a:t>
            </a:r>
            <a:r>
              <a:rPr lang="fr-FR" dirty="0" smtClean="0"/>
              <a:t> </a:t>
            </a:r>
            <a:r>
              <a:rPr lang="fr-FR" dirty="0" err="1" smtClean="0"/>
              <a:t>evidence</a:t>
            </a:r>
            <a:r>
              <a:rPr lang="fr-FR" dirty="0" smtClean="0"/>
              <a:t/>
            </a:r>
            <a:br>
              <a:rPr lang="fr-FR" dirty="0" smtClean="0"/>
            </a:br>
            <a:r>
              <a:rPr lang="fr-FR" dirty="0" smtClean="0"/>
              <a:t>1) </a:t>
            </a:r>
            <a:r>
              <a:rPr lang="fr-FR" dirty="0" err="1" smtClean="0"/>
              <a:t>Dipole</a:t>
            </a:r>
            <a:r>
              <a:rPr lang="fr-FR" dirty="0" smtClean="0"/>
              <a:t> formation</a:t>
            </a:r>
            <a:endParaRPr lang="fr-FR" dirty="0"/>
          </a:p>
        </p:txBody>
      </p:sp>
      <p:pic>
        <p:nvPicPr>
          <p:cNvPr id="4" name="Image 3"/>
          <p:cNvPicPr>
            <a:picLocks noChangeAspect="1"/>
          </p:cNvPicPr>
          <p:nvPr/>
        </p:nvPicPr>
        <p:blipFill>
          <a:blip r:embed="rId3"/>
          <a:stretch>
            <a:fillRect/>
          </a:stretch>
        </p:blipFill>
        <p:spPr>
          <a:xfrm>
            <a:off x="4068836" y="2598913"/>
            <a:ext cx="1535748" cy="1349162"/>
          </a:xfrm>
          <a:prstGeom prst="rect">
            <a:avLst/>
          </a:prstGeom>
        </p:spPr>
      </p:pic>
      <p:sp>
        <p:nvSpPr>
          <p:cNvPr id="5" name="ZoneTexte 4"/>
          <p:cNvSpPr txBox="1"/>
          <p:nvPr/>
        </p:nvSpPr>
        <p:spPr>
          <a:xfrm rot="16200000">
            <a:off x="2749106" y="3396821"/>
            <a:ext cx="2211776" cy="261610"/>
          </a:xfrm>
          <a:prstGeom prst="rect">
            <a:avLst/>
          </a:prstGeom>
          <a:noFill/>
        </p:spPr>
        <p:txBody>
          <a:bodyPr wrap="none" rtlCol="0">
            <a:spAutoFit/>
          </a:bodyPr>
          <a:lstStyle/>
          <a:p>
            <a:r>
              <a:rPr lang="fr-FR" sz="1100" dirty="0" err="1" smtClean="0"/>
              <a:t>Chorev</a:t>
            </a:r>
            <a:r>
              <a:rPr lang="fr-FR" sz="1100" dirty="0" smtClean="0"/>
              <a:t> &amp; Brecht (J </a:t>
            </a:r>
            <a:r>
              <a:rPr lang="fr-FR" sz="1100" dirty="0" err="1" smtClean="0"/>
              <a:t>Neurophy</a:t>
            </a:r>
            <a:r>
              <a:rPr lang="fr-FR" sz="1100" dirty="0" smtClean="0"/>
              <a:t> 2012)</a:t>
            </a:r>
            <a:endParaRPr lang="fr-FR" sz="1100" dirty="0"/>
          </a:p>
        </p:txBody>
      </p:sp>
      <p:pic>
        <p:nvPicPr>
          <p:cNvPr id="6" name="Image 5"/>
          <p:cNvPicPr>
            <a:picLocks noChangeAspect="1"/>
          </p:cNvPicPr>
          <p:nvPr/>
        </p:nvPicPr>
        <p:blipFill>
          <a:blip r:embed="rId4"/>
          <a:stretch>
            <a:fillRect/>
          </a:stretch>
        </p:blipFill>
        <p:spPr>
          <a:xfrm>
            <a:off x="6486194" y="2244562"/>
            <a:ext cx="2103814" cy="1726804"/>
          </a:xfrm>
          <a:prstGeom prst="rect">
            <a:avLst/>
          </a:prstGeom>
        </p:spPr>
      </p:pic>
      <p:sp>
        <p:nvSpPr>
          <p:cNvPr id="7" name="ZoneTexte 6"/>
          <p:cNvSpPr txBox="1"/>
          <p:nvPr/>
        </p:nvSpPr>
        <p:spPr>
          <a:xfrm rot="16200000">
            <a:off x="5236586" y="3232560"/>
            <a:ext cx="2237606" cy="261610"/>
          </a:xfrm>
          <a:prstGeom prst="rect">
            <a:avLst/>
          </a:prstGeom>
          <a:noFill/>
        </p:spPr>
        <p:txBody>
          <a:bodyPr wrap="none" rtlCol="0">
            <a:spAutoFit/>
          </a:bodyPr>
          <a:lstStyle/>
          <a:p>
            <a:r>
              <a:rPr lang="fr-FR" sz="1100" dirty="0" smtClean="0"/>
              <a:t>Palmer and Stuart (J </a:t>
            </a:r>
            <a:r>
              <a:rPr lang="fr-FR" sz="1100" dirty="0" err="1" smtClean="0"/>
              <a:t>Neurosci</a:t>
            </a:r>
            <a:r>
              <a:rPr lang="fr-FR" sz="1100" dirty="0" smtClean="0"/>
              <a:t> 2006)</a:t>
            </a:r>
            <a:endParaRPr lang="fr-FR" sz="1100" dirty="0"/>
          </a:p>
        </p:txBody>
      </p:sp>
      <p:grpSp>
        <p:nvGrpSpPr>
          <p:cNvPr id="10" name="Grouper 9"/>
          <p:cNvGrpSpPr/>
          <p:nvPr/>
        </p:nvGrpSpPr>
        <p:grpSpPr>
          <a:xfrm>
            <a:off x="719908" y="2246145"/>
            <a:ext cx="2662294" cy="3049509"/>
            <a:chOff x="305622" y="1582485"/>
            <a:chExt cx="2181272" cy="2523358"/>
          </a:xfrm>
        </p:grpSpPr>
        <p:pic>
          <p:nvPicPr>
            <p:cNvPr id="8" name="Image 7"/>
            <p:cNvPicPr>
              <a:picLocks noChangeAspect="1"/>
            </p:cNvPicPr>
            <p:nvPr/>
          </p:nvPicPr>
          <p:blipFill>
            <a:blip r:embed="rId5"/>
            <a:stretch>
              <a:fillRect/>
            </a:stretch>
          </p:blipFill>
          <p:spPr>
            <a:xfrm>
              <a:off x="305622" y="1582485"/>
              <a:ext cx="2181272" cy="1216792"/>
            </a:xfrm>
            <a:prstGeom prst="rect">
              <a:avLst/>
            </a:prstGeom>
          </p:spPr>
        </p:pic>
        <p:pic>
          <p:nvPicPr>
            <p:cNvPr id="9" name="Image 8"/>
            <p:cNvPicPr>
              <a:picLocks noChangeAspect="1"/>
            </p:cNvPicPr>
            <p:nvPr/>
          </p:nvPicPr>
          <p:blipFill>
            <a:blip r:embed="rId6"/>
            <a:stretch>
              <a:fillRect/>
            </a:stretch>
          </p:blipFill>
          <p:spPr>
            <a:xfrm>
              <a:off x="305622" y="2824908"/>
              <a:ext cx="2181272" cy="1280935"/>
            </a:xfrm>
            <a:prstGeom prst="rect">
              <a:avLst/>
            </a:prstGeom>
          </p:spPr>
        </p:pic>
      </p:grpSp>
      <p:sp>
        <p:nvSpPr>
          <p:cNvPr id="11" name="ZoneTexte 10"/>
          <p:cNvSpPr txBox="1"/>
          <p:nvPr/>
        </p:nvSpPr>
        <p:spPr>
          <a:xfrm>
            <a:off x="1596022" y="1969146"/>
            <a:ext cx="1084326" cy="276999"/>
          </a:xfrm>
          <a:prstGeom prst="rect">
            <a:avLst/>
          </a:prstGeom>
          <a:noFill/>
        </p:spPr>
        <p:txBody>
          <a:bodyPr wrap="none" rtlCol="0">
            <a:spAutoFit/>
          </a:bodyPr>
          <a:lstStyle/>
          <a:p>
            <a:r>
              <a:rPr lang="fr-FR" sz="1200" dirty="0" err="1" smtClean="0"/>
              <a:t>depolarization</a:t>
            </a:r>
            <a:endParaRPr lang="fr-FR" sz="1200" dirty="0"/>
          </a:p>
        </p:txBody>
      </p:sp>
      <p:sp>
        <p:nvSpPr>
          <p:cNvPr id="12" name="ZoneTexte 11"/>
          <p:cNvSpPr txBox="1"/>
          <p:nvPr/>
        </p:nvSpPr>
        <p:spPr>
          <a:xfrm>
            <a:off x="1596022" y="3526005"/>
            <a:ext cx="1057125" cy="276999"/>
          </a:xfrm>
          <a:prstGeom prst="rect">
            <a:avLst/>
          </a:prstGeom>
          <a:noFill/>
        </p:spPr>
        <p:txBody>
          <a:bodyPr wrap="none" rtlCol="0">
            <a:spAutoFit/>
          </a:bodyPr>
          <a:lstStyle/>
          <a:p>
            <a:r>
              <a:rPr lang="fr-FR" sz="1200" dirty="0" err="1" smtClean="0"/>
              <a:t>repolarization</a:t>
            </a:r>
            <a:endParaRPr lang="fr-FR" sz="1200" dirty="0"/>
          </a:p>
        </p:txBody>
      </p:sp>
      <p:sp>
        <p:nvSpPr>
          <p:cNvPr id="13" name="ZoneTexte 12"/>
          <p:cNvSpPr txBox="1"/>
          <p:nvPr/>
        </p:nvSpPr>
        <p:spPr>
          <a:xfrm>
            <a:off x="4068836" y="2260606"/>
            <a:ext cx="864853" cy="307777"/>
          </a:xfrm>
          <a:prstGeom prst="rect">
            <a:avLst/>
          </a:prstGeom>
          <a:noFill/>
        </p:spPr>
        <p:txBody>
          <a:bodyPr wrap="none" rtlCol="0">
            <a:spAutoFit/>
          </a:bodyPr>
          <a:lstStyle/>
          <a:p>
            <a:r>
              <a:rPr lang="fr-FR" sz="1400" dirty="0" err="1" smtClean="0"/>
              <a:t>Vm</a:t>
            </a:r>
            <a:r>
              <a:rPr lang="fr-FR" sz="1400" dirty="0" smtClean="0"/>
              <a:t> soma</a:t>
            </a:r>
            <a:endParaRPr lang="fr-FR" sz="1400" dirty="0"/>
          </a:p>
        </p:txBody>
      </p:sp>
      <p:sp>
        <p:nvSpPr>
          <p:cNvPr id="14" name="ZoneTexte 13"/>
          <p:cNvSpPr txBox="1"/>
          <p:nvPr/>
        </p:nvSpPr>
        <p:spPr>
          <a:xfrm>
            <a:off x="4109588" y="3948075"/>
            <a:ext cx="810764" cy="307777"/>
          </a:xfrm>
          <a:prstGeom prst="rect">
            <a:avLst/>
          </a:prstGeom>
          <a:noFill/>
        </p:spPr>
        <p:txBody>
          <a:bodyPr wrap="none" rtlCol="0">
            <a:spAutoFit/>
          </a:bodyPr>
          <a:lstStyle/>
          <a:p>
            <a:r>
              <a:rPr lang="fr-FR" sz="1400" dirty="0" smtClean="0"/>
              <a:t>Ve soma</a:t>
            </a:r>
            <a:endParaRPr lang="fr-FR" sz="1400" dirty="0"/>
          </a:p>
        </p:txBody>
      </p:sp>
      <p:sp>
        <p:nvSpPr>
          <p:cNvPr id="15" name="ZoneTexte 14"/>
          <p:cNvSpPr txBox="1"/>
          <p:nvPr/>
        </p:nvSpPr>
        <p:spPr>
          <a:xfrm>
            <a:off x="7175572" y="1969146"/>
            <a:ext cx="648059" cy="307777"/>
          </a:xfrm>
          <a:prstGeom prst="rect">
            <a:avLst/>
          </a:prstGeom>
          <a:noFill/>
        </p:spPr>
        <p:txBody>
          <a:bodyPr wrap="none" rtlCol="0">
            <a:spAutoFit/>
          </a:bodyPr>
          <a:lstStyle/>
          <a:p>
            <a:r>
              <a:rPr lang="fr-FR" sz="1400" dirty="0" smtClean="0"/>
              <a:t>Ve AIS</a:t>
            </a:r>
            <a:endParaRPr lang="fr-FR" sz="1400" dirty="0"/>
          </a:p>
        </p:txBody>
      </p:sp>
      <p:sp>
        <p:nvSpPr>
          <p:cNvPr id="16" name="Rectangle 15"/>
          <p:cNvSpPr/>
          <p:nvPr/>
        </p:nvSpPr>
        <p:spPr>
          <a:xfrm>
            <a:off x="633268" y="5295654"/>
            <a:ext cx="2995464" cy="415498"/>
          </a:xfrm>
          <a:prstGeom prst="rect">
            <a:avLst/>
          </a:prstGeom>
        </p:spPr>
        <p:txBody>
          <a:bodyPr wrap="square">
            <a:spAutoFit/>
          </a:bodyPr>
          <a:lstStyle/>
          <a:p>
            <a:r>
              <a:rPr lang="fr-FR" sz="1050" i="1" dirty="0" err="1" smtClean="0"/>
              <a:t>Teleńczuk</a:t>
            </a:r>
            <a:r>
              <a:rPr lang="fr-FR" sz="1050" i="1" dirty="0" smtClean="0"/>
              <a:t> M, Fontaine B, Brette R (2016). The basis of </a:t>
            </a:r>
            <a:r>
              <a:rPr lang="fr-FR" sz="1050" i="1" dirty="0" err="1" smtClean="0"/>
              <a:t>sharp</a:t>
            </a:r>
            <a:r>
              <a:rPr lang="fr-FR" sz="1050" i="1" dirty="0" smtClean="0"/>
              <a:t> </a:t>
            </a:r>
            <a:r>
              <a:rPr lang="fr-FR" sz="1050" i="1" dirty="0" err="1" smtClean="0"/>
              <a:t>spike</a:t>
            </a:r>
            <a:r>
              <a:rPr lang="fr-FR" sz="1050" i="1" dirty="0" smtClean="0"/>
              <a:t> </a:t>
            </a:r>
            <a:r>
              <a:rPr lang="fr-FR" sz="1050" i="1" dirty="0" err="1" smtClean="0"/>
              <a:t>onset</a:t>
            </a:r>
            <a:r>
              <a:rPr lang="fr-FR" sz="1050" i="1" dirty="0" smtClean="0"/>
              <a:t> in standard </a:t>
            </a:r>
            <a:r>
              <a:rPr lang="fr-FR" sz="1050" i="1" dirty="0" err="1" smtClean="0"/>
              <a:t>biophysical</a:t>
            </a:r>
            <a:r>
              <a:rPr lang="fr-FR" sz="1050" i="1" dirty="0" smtClean="0"/>
              <a:t> </a:t>
            </a:r>
            <a:r>
              <a:rPr lang="fr-FR" sz="1050" i="1" dirty="0" err="1" smtClean="0"/>
              <a:t>models</a:t>
            </a:r>
            <a:r>
              <a:rPr lang="fr-FR" sz="1050" i="1" dirty="0" smtClean="0"/>
              <a:t>.</a:t>
            </a:r>
            <a:endParaRPr lang="fr-FR" sz="1050" i="1" dirty="0" smtClean="0"/>
          </a:p>
        </p:txBody>
      </p:sp>
    </p:spTree>
    <p:extLst>
      <p:ext uri="{BB962C8B-B14F-4D97-AF65-F5344CB8AC3E}">
        <p14:creationId xmlns:p14="http://schemas.microsoft.com/office/powerpoint/2010/main" val="3556664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Experimental</a:t>
            </a:r>
            <a:r>
              <a:rPr lang="fr-FR" dirty="0" smtClean="0"/>
              <a:t> </a:t>
            </a:r>
            <a:r>
              <a:rPr lang="fr-FR" dirty="0" err="1" smtClean="0"/>
              <a:t>evidence</a:t>
            </a:r>
            <a:r>
              <a:rPr lang="fr-FR" dirty="0"/>
              <a:t/>
            </a:r>
            <a:br>
              <a:rPr lang="fr-FR" dirty="0"/>
            </a:br>
            <a:r>
              <a:rPr lang="fr-FR" dirty="0"/>
              <a:t>2</a:t>
            </a:r>
            <a:r>
              <a:rPr lang="fr-FR" dirty="0" smtClean="0"/>
              <a:t>) Sharp </a:t>
            </a:r>
            <a:r>
              <a:rPr lang="fr-FR" dirty="0" err="1" smtClean="0"/>
              <a:t>spike</a:t>
            </a:r>
            <a:r>
              <a:rPr lang="fr-FR" dirty="0" smtClean="0"/>
              <a:t> initiation</a:t>
            </a:r>
            <a:endParaRPr lang="fr-FR" dirty="0"/>
          </a:p>
        </p:txBody>
      </p:sp>
      <p:pic>
        <p:nvPicPr>
          <p:cNvPr id="4" name="Image 3"/>
          <p:cNvPicPr>
            <a:picLocks noChangeAspect="1"/>
          </p:cNvPicPr>
          <p:nvPr/>
        </p:nvPicPr>
        <p:blipFill>
          <a:blip r:embed="rId2"/>
          <a:stretch>
            <a:fillRect/>
          </a:stretch>
        </p:blipFill>
        <p:spPr>
          <a:xfrm>
            <a:off x="755576" y="1988840"/>
            <a:ext cx="2016224" cy="1859223"/>
          </a:xfrm>
          <a:prstGeom prst="rect">
            <a:avLst/>
          </a:prstGeom>
        </p:spPr>
      </p:pic>
      <p:sp>
        <p:nvSpPr>
          <p:cNvPr id="5" name="ZoneTexte 4"/>
          <p:cNvSpPr txBox="1"/>
          <p:nvPr/>
        </p:nvSpPr>
        <p:spPr>
          <a:xfrm>
            <a:off x="395536" y="3717032"/>
            <a:ext cx="2218877" cy="307777"/>
          </a:xfrm>
          <a:prstGeom prst="rect">
            <a:avLst/>
          </a:prstGeom>
          <a:noFill/>
        </p:spPr>
        <p:txBody>
          <a:bodyPr wrap="none" rtlCol="0">
            <a:spAutoFit/>
          </a:bodyPr>
          <a:lstStyle/>
          <a:p>
            <a:r>
              <a:rPr lang="fr-FR" sz="1400" i="1" dirty="0" err="1" smtClean="0"/>
              <a:t>Milescu</a:t>
            </a:r>
            <a:r>
              <a:rPr lang="fr-FR" sz="1400" i="1" dirty="0" smtClean="0"/>
              <a:t>, Bean, Smith </a:t>
            </a:r>
            <a:r>
              <a:rPr lang="fr-FR" sz="1400" i="1" dirty="0" smtClean="0"/>
              <a:t>(2010</a:t>
            </a:r>
            <a:r>
              <a:rPr lang="fr-FR" sz="1400" i="1" dirty="0" smtClean="0"/>
              <a:t>)</a:t>
            </a:r>
            <a:endParaRPr lang="fr-FR" sz="1400" i="1" dirty="0"/>
          </a:p>
        </p:txBody>
      </p:sp>
      <p:sp>
        <p:nvSpPr>
          <p:cNvPr id="6" name="ZoneTexte 5"/>
          <p:cNvSpPr txBox="1"/>
          <p:nvPr/>
        </p:nvSpPr>
        <p:spPr>
          <a:xfrm>
            <a:off x="403032" y="1556792"/>
            <a:ext cx="3736920" cy="307777"/>
          </a:xfrm>
          <a:prstGeom prst="rect">
            <a:avLst/>
          </a:prstGeom>
          <a:noFill/>
        </p:spPr>
        <p:txBody>
          <a:bodyPr wrap="none" rtlCol="0">
            <a:spAutoFit/>
          </a:bodyPr>
          <a:lstStyle/>
          <a:p>
            <a:r>
              <a:rPr lang="fr-FR" sz="1400" b="1" dirty="0" err="1" smtClean="0"/>
              <a:t>Somatic</a:t>
            </a:r>
            <a:r>
              <a:rPr lang="fr-FR" sz="1400" b="1" dirty="0" smtClean="0"/>
              <a:t> voltage-clamp </a:t>
            </a:r>
            <a:r>
              <a:rPr lang="fr-FR" sz="1400" b="1" dirty="0" err="1" smtClean="0"/>
              <a:t>recordings</a:t>
            </a:r>
            <a:r>
              <a:rPr lang="fr-FR" sz="1400" b="1" dirty="0" smtClean="0"/>
              <a:t> of Na </a:t>
            </a:r>
            <a:r>
              <a:rPr lang="fr-FR" sz="1400" b="1" dirty="0" err="1" smtClean="0"/>
              <a:t>current</a:t>
            </a:r>
            <a:endParaRPr lang="fr-FR" sz="1400" b="1" dirty="0"/>
          </a:p>
        </p:txBody>
      </p:sp>
      <p:sp>
        <p:nvSpPr>
          <p:cNvPr id="7" name="ZoneTexte 6"/>
          <p:cNvSpPr txBox="1"/>
          <p:nvPr/>
        </p:nvSpPr>
        <p:spPr>
          <a:xfrm>
            <a:off x="2699793" y="2348880"/>
            <a:ext cx="1944216" cy="523220"/>
          </a:xfrm>
          <a:prstGeom prst="rect">
            <a:avLst/>
          </a:prstGeom>
          <a:noFill/>
        </p:spPr>
        <p:txBody>
          <a:bodyPr wrap="square" rtlCol="0">
            <a:spAutoFit/>
          </a:bodyPr>
          <a:lstStyle/>
          <a:p>
            <a:r>
              <a:rPr lang="fr-FR" sz="1400" i="1" dirty="0" err="1" smtClean="0"/>
              <a:t>Axonal</a:t>
            </a:r>
            <a:r>
              <a:rPr lang="fr-FR" sz="1400" i="1" dirty="0" smtClean="0"/>
              <a:t> Na </a:t>
            </a:r>
            <a:r>
              <a:rPr lang="fr-FR" sz="1400" i="1" dirty="0" err="1" smtClean="0"/>
              <a:t>channels</a:t>
            </a:r>
            <a:r>
              <a:rPr lang="fr-FR" sz="1400" i="1" dirty="0" smtClean="0"/>
              <a:t> </a:t>
            </a:r>
            <a:r>
              <a:rPr lang="fr-FR" sz="1400" i="1" dirty="0" err="1" smtClean="0"/>
              <a:t>inactivated</a:t>
            </a:r>
            <a:endParaRPr lang="fr-FR" sz="1400" i="1" dirty="0"/>
          </a:p>
        </p:txBody>
      </p:sp>
      <p:cxnSp>
        <p:nvCxnSpPr>
          <p:cNvPr id="9" name="Connecteur droit avec flèche 8"/>
          <p:cNvCxnSpPr/>
          <p:nvPr/>
        </p:nvCxnSpPr>
        <p:spPr>
          <a:xfrm flipH="1">
            <a:off x="1619672" y="2636912"/>
            <a:ext cx="108012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p:nvPicPr>
        <p:blipFill>
          <a:blip r:embed="rId3" cstate="print"/>
          <a:srcRect r="47898"/>
          <a:stretch>
            <a:fillRect/>
          </a:stretch>
        </p:blipFill>
        <p:spPr bwMode="auto">
          <a:xfrm>
            <a:off x="4644081" y="1979299"/>
            <a:ext cx="1928539" cy="4399457"/>
          </a:xfrm>
          <a:prstGeom prst="rect">
            <a:avLst/>
          </a:prstGeom>
          <a:noFill/>
          <a:ln w="9525">
            <a:noFill/>
            <a:miter lim="800000"/>
            <a:headEnd/>
            <a:tailEnd/>
          </a:ln>
        </p:spPr>
      </p:pic>
      <p:sp>
        <p:nvSpPr>
          <p:cNvPr id="12" name="ZoneTexte 11"/>
          <p:cNvSpPr txBox="1"/>
          <p:nvPr/>
        </p:nvSpPr>
        <p:spPr>
          <a:xfrm>
            <a:off x="4371726" y="6443795"/>
            <a:ext cx="2628348" cy="307777"/>
          </a:xfrm>
          <a:prstGeom prst="rect">
            <a:avLst/>
          </a:prstGeom>
          <a:noFill/>
        </p:spPr>
        <p:txBody>
          <a:bodyPr wrap="none" rtlCol="0">
            <a:spAutoFit/>
          </a:bodyPr>
          <a:lstStyle/>
          <a:p>
            <a:r>
              <a:rPr lang="fr-FR" sz="1400" i="1" dirty="0" smtClean="0"/>
              <a:t>Naundorf, Wolf, </a:t>
            </a:r>
            <a:r>
              <a:rPr lang="fr-FR" sz="1400" i="1" dirty="0" err="1" smtClean="0"/>
              <a:t>Volgushev</a:t>
            </a:r>
            <a:r>
              <a:rPr lang="fr-FR" sz="1400" i="1" dirty="0" smtClean="0"/>
              <a:t> </a:t>
            </a:r>
            <a:r>
              <a:rPr lang="fr-FR" sz="1400" i="1" dirty="0" smtClean="0"/>
              <a:t>(2006</a:t>
            </a:r>
            <a:r>
              <a:rPr lang="fr-FR" sz="1400" i="1" dirty="0" smtClean="0"/>
              <a:t>)</a:t>
            </a:r>
            <a:endParaRPr lang="fr-FR" sz="1400" i="1" dirty="0"/>
          </a:p>
        </p:txBody>
      </p:sp>
      <p:sp>
        <p:nvSpPr>
          <p:cNvPr id="13" name="Rectangle 12"/>
          <p:cNvSpPr/>
          <p:nvPr/>
        </p:nvSpPr>
        <p:spPr>
          <a:xfrm>
            <a:off x="827585" y="6505599"/>
            <a:ext cx="2880320" cy="30777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r>
              <a:rPr lang="fr-FR" sz="1400" i="1" dirty="0" err="1" smtClean="0">
                <a:solidFill>
                  <a:prstClr val="black"/>
                </a:solidFill>
              </a:rPr>
              <a:t>Badel</a:t>
            </a:r>
            <a:r>
              <a:rPr lang="fr-FR" sz="1400" i="1" dirty="0" smtClean="0">
                <a:solidFill>
                  <a:prstClr val="black"/>
                </a:solidFill>
              </a:rPr>
              <a:t> et al. </a:t>
            </a:r>
            <a:r>
              <a:rPr lang="fr-FR" sz="1400" i="1" dirty="0" smtClean="0">
                <a:solidFill>
                  <a:prstClr val="black"/>
                </a:solidFill>
              </a:rPr>
              <a:t>(2008</a:t>
            </a:r>
            <a:r>
              <a:rPr lang="fr-FR" sz="1400" i="1" dirty="0" smtClean="0">
                <a:solidFill>
                  <a:prstClr val="black"/>
                </a:solidFill>
              </a:rPr>
              <a:t>)</a:t>
            </a:r>
            <a:endParaRPr lang="fr-FR" sz="1400" i="1" dirty="0">
              <a:solidFill>
                <a:prstClr val="black"/>
              </a:solidFill>
            </a:endParaRPr>
          </a:p>
        </p:txBody>
      </p:sp>
      <p:grpSp>
        <p:nvGrpSpPr>
          <p:cNvPr id="14" name="Groupe 35"/>
          <p:cNvGrpSpPr/>
          <p:nvPr/>
        </p:nvGrpSpPr>
        <p:grpSpPr>
          <a:xfrm>
            <a:off x="899593" y="4631111"/>
            <a:ext cx="2664296" cy="1955208"/>
            <a:chOff x="5500694" y="2357430"/>
            <a:chExt cx="3512424" cy="2934424"/>
          </a:xfrm>
        </p:grpSpPr>
        <p:grpSp>
          <p:nvGrpSpPr>
            <p:cNvPr id="15" name="Groupe 33"/>
            <p:cNvGrpSpPr/>
            <p:nvPr/>
          </p:nvGrpSpPr>
          <p:grpSpPr>
            <a:xfrm>
              <a:off x="5500694" y="2357430"/>
              <a:ext cx="3512424" cy="2934424"/>
              <a:chOff x="5500694" y="2357430"/>
              <a:chExt cx="3512424" cy="2934424"/>
            </a:xfrm>
          </p:grpSpPr>
          <p:grpSp>
            <p:nvGrpSpPr>
              <p:cNvPr id="17" name="Groupe 30"/>
              <p:cNvGrpSpPr/>
              <p:nvPr/>
            </p:nvGrpSpPr>
            <p:grpSpPr>
              <a:xfrm>
                <a:off x="5500694" y="2357430"/>
                <a:ext cx="3512424" cy="2762254"/>
                <a:chOff x="5500694" y="2357430"/>
                <a:chExt cx="3512424" cy="2762254"/>
              </a:xfrm>
            </p:grpSpPr>
            <p:pic>
              <p:nvPicPr>
                <p:cNvPr id="19" name="Picture 6"/>
                <p:cNvPicPr>
                  <a:picLocks noChangeAspect="1" noChangeArrowheads="1"/>
                </p:cNvPicPr>
                <p:nvPr/>
              </p:nvPicPr>
              <p:blipFill>
                <a:blip r:embed="rId4" cstate="print"/>
                <a:srcRect/>
                <a:stretch>
                  <a:fillRect/>
                </a:stretch>
              </p:blipFill>
              <p:spPr bwMode="auto">
                <a:xfrm>
                  <a:off x="5500694" y="2357430"/>
                  <a:ext cx="3512424" cy="2762254"/>
                </a:xfrm>
                <a:prstGeom prst="rect">
                  <a:avLst/>
                </a:prstGeom>
                <a:noFill/>
                <a:ln w="9525">
                  <a:noFill/>
                  <a:miter lim="800000"/>
                  <a:headEnd/>
                  <a:tailEnd/>
                </a:ln>
                <a:effectLst/>
              </p:spPr>
            </p:pic>
            <p:sp>
              <p:nvSpPr>
                <p:cNvPr id="20" name="Rectangle 19"/>
                <p:cNvSpPr/>
                <p:nvPr/>
              </p:nvSpPr>
              <p:spPr>
                <a:xfrm>
                  <a:off x="6429388" y="2857496"/>
                  <a:ext cx="1857388" cy="12858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sp>
            <p:nvSpPr>
              <p:cNvPr id="18" name="ZoneTexte 17"/>
              <p:cNvSpPr txBox="1"/>
              <p:nvPr/>
            </p:nvSpPr>
            <p:spPr>
              <a:xfrm>
                <a:off x="8443536" y="4876127"/>
                <a:ext cx="378701" cy="415727"/>
              </a:xfrm>
              <a:prstGeom prst="rect">
                <a:avLst/>
              </a:prstGeom>
              <a:noFill/>
            </p:spPr>
            <p:txBody>
              <a:bodyPr wrap="none" rtlCol="0">
                <a:spAutoFit/>
              </a:bodyPr>
              <a:lstStyle/>
              <a:p>
                <a:r>
                  <a:rPr lang="fr-FR" sz="1200" dirty="0" smtClean="0"/>
                  <a:t>V</a:t>
                </a:r>
                <a:endParaRPr lang="fr-FR" sz="1200" dirty="0"/>
              </a:p>
            </p:txBody>
          </p:sp>
        </p:grpSp>
        <p:pic>
          <p:nvPicPr>
            <p:cNvPr id="16" name="Picture 7"/>
            <p:cNvPicPr>
              <a:picLocks noChangeAspect="1" noChangeArrowheads="1"/>
            </p:cNvPicPr>
            <p:nvPr/>
          </p:nvPicPr>
          <p:blipFill>
            <a:blip r:embed="rId5" cstate="print"/>
            <a:srcRect/>
            <a:stretch>
              <a:fillRect/>
            </a:stretch>
          </p:blipFill>
          <p:spPr bwMode="auto">
            <a:xfrm>
              <a:off x="7000892" y="2786058"/>
              <a:ext cx="1309740" cy="1228725"/>
            </a:xfrm>
            <a:prstGeom prst="rect">
              <a:avLst/>
            </a:prstGeom>
            <a:noFill/>
            <a:ln w="9525">
              <a:noFill/>
              <a:miter lim="800000"/>
              <a:headEnd/>
              <a:tailEnd/>
            </a:ln>
            <a:effectLst/>
          </p:spPr>
        </p:pic>
      </p:grpSp>
      <p:sp>
        <p:nvSpPr>
          <p:cNvPr id="21" name="Rectangle 20"/>
          <p:cNvSpPr/>
          <p:nvPr/>
        </p:nvSpPr>
        <p:spPr>
          <a:xfrm>
            <a:off x="386515" y="4293096"/>
            <a:ext cx="4113477" cy="307777"/>
          </a:xfrm>
          <a:prstGeom prst="rect">
            <a:avLst/>
          </a:prstGeom>
        </p:spPr>
        <p:txBody>
          <a:bodyPr wrap="square">
            <a:spAutoFit/>
          </a:bodyPr>
          <a:lstStyle/>
          <a:p>
            <a:r>
              <a:rPr lang="fr-FR" sz="1400" b="1" dirty="0" smtClean="0"/>
              <a:t>Sharp I</a:t>
            </a:r>
            <a:r>
              <a:rPr lang="fr-FR" sz="1400" b="1" dirty="0"/>
              <a:t>-V </a:t>
            </a:r>
            <a:r>
              <a:rPr lang="fr-FR" sz="1400" b="1" dirty="0" err="1"/>
              <a:t>relationship</a:t>
            </a:r>
            <a:r>
              <a:rPr lang="fr-FR" sz="1400" b="1" dirty="0"/>
              <a:t> </a:t>
            </a:r>
            <a:r>
              <a:rPr lang="fr-FR" sz="1400" b="1" dirty="0" err="1"/>
              <a:t>at</a:t>
            </a:r>
            <a:r>
              <a:rPr lang="fr-FR" sz="1400" b="1" dirty="0"/>
              <a:t> soma </a:t>
            </a:r>
          </a:p>
        </p:txBody>
      </p:sp>
      <p:sp>
        <p:nvSpPr>
          <p:cNvPr id="22" name="Rectangle 21"/>
          <p:cNvSpPr/>
          <p:nvPr/>
        </p:nvSpPr>
        <p:spPr>
          <a:xfrm>
            <a:off x="4932113" y="1547251"/>
            <a:ext cx="1582484" cy="307777"/>
          </a:xfrm>
          <a:prstGeom prst="rect">
            <a:avLst/>
          </a:prstGeom>
        </p:spPr>
        <p:txBody>
          <a:bodyPr wrap="none">
            <a:spAutoFit/>
          </a:bodyPr>
          <a:lstStyle/>
          <a:p>
            <a:r>
              <a:rPr lang="fr-FR" sz="1400" b="1" dirty="0" smtClean="0"/>
              <a:t>Sharp </a:t>
            </a:r>
            <a:r>
              <a:rPr lang="fr-FR" sz="1400" b="1" dirty="0" err="1" smtClean="0"/>
              <a:t>spike</a:t>
            </a:r>
            <a:r>
              <a:rPr lang="fr-FR" sz="1400" b="1" dirty="0" smtClean="0"/>
              <a:t> </a:t>
            </a:r>
            <a:r>
              <a:rPr lang="fr-FR" sz="1400" b="1" dirty="0" err="1"/>
              <a:t>onsets</a:t>
            </a:r>
            <a:r>
              <a:rPr lang="fr-FR" sz="1400" b="1" dirty="0"/>
              <a:t> </a:t>
            </a:r>
          </a:p>
        </p:txBody>
      </p:sp>
      <p:pic>
        <p:nvPicPr>
          <p:cNvPr id="23" name="Image 22"/>
          <p:cNvPicPr>
            <a:picLocks noChangeAspect="1"/>
          </p:cNvPicPr>
          <p:nvPr/>
        </p:nvPicPr>
        <p:blipFill rotWithShape="1">
          <a:blip r:embed="rId6"/>
          <a:srcRect b="42620"/>
          <a:stretch/>
        </p:blipFill>
        <p:spPr>
          <a:xfrm>
            <a:off x="6898229" y="3417386"/>
            <a:ext cx="2173780" cy="995127"/>
          </a:xfrm>
          <a:prstGeom prst="rect">
            <a:avLst/>
          </a:prstGeom>
        </p:spPr>
      </p:pic>
      <p:sp>
        <p:nvSpPr>
          <p:cNvPr id="24" name="ZoneTexte 23"/>
          <p:cNvSpPr txBox="1"/>
          <p:nvPr/>
        </p:nvSpPr>
        <p:spPr>
          <a:xfrm>
            <a:off x="6898229" y="2103705"/>
            <a:ext cx="1970091" cy="954107"/>
          </a:xfrm>
          <a:prstGeom prst="rect">
            <a:avLst/>
          </a:prstGeom>
          <a:noFill/>
        </p:spPr>
        <p:txBody>
          <a:bodyPr wrap="square" rtlCol="0">
            <a:spAutoFit/>
          </a:bodyPr>
          <a:lstStyle/>
          <a:p>
            <a:r>
              <a:rPr lang="fr-FR" sz="1400" b="1" dirty="0" err="1" smtClean="0"/>
              <a:t>Fast</a:t>
            </a:r>
            <a:r>
              <a:rPr lang="fr-FR" sz="1400" b="1" dirty="0" smtClean="0"/>
              <a:t> </a:t>
            </a:r>
            <a:r>
              <a:rPr lang="fr-FR" sz="1400" b="1" dirty="0" err="1" smtClean="0"/>
              <a:t>response</a:t>
            </a:r>
            <a:r>
              <a:rPr lang="fr-FR" sz="1400" b="1" dirty="0" smtClean="0"/>
              <a:t> to </a:t>
            </a:r>
            <a:r>
              <a:rPr lang="fr-FR" sz="1400" b="1" dirty="0" err="1" smtClean="0"/>
              <a:t>current</a:t>
            </a:r>
            <a:r>
              <a:rPr lang="fr-FR" sz="1400" b="1" dirty="0" smtClean="0"/>
              <a:t> changes</a:t>
            </a:r>
            <a:r>
              <a:rPr lang="fr-FR" sz="1400" dirty="0" smtClean="0"/>
              <a:t>,</a:t>
            </a:r>
          </a:p>
          <a:p>
            <a:r>
              <a:rPr lang="fr-FR" sz="1400" dirty="0" smtClean="0"/>
              <a:t>as in </a:t>
            </a:r>
            <a:r>
              <a:rPr lang="fr-FR" sz="1400" dirty="0" err="1" smtClean="0"/>
              <a:t>integrate</a:t>
            </a:r>
            <a:r>
              <a:rPr lang="fr-FR" sz="1400" dirty="0" smtClean="0"/>
              <a:t>-and-</a:t>
            </a:r>
            <a:r>
              <a:rPr lang="fr-FR" sz="1400" dirty="0" err="1" smtClean="0"/>
              <a:t>fire</a:t>
            </a:r>
            <a:r>
              <a:rPr lang="fr-FR" sz="1400" dirty="0" smtClean="0"/>
              <a:t> </a:t>
            </a:r>
            <a:r>
              <a:rPr lang="fr-FR" sz="1400" dirty="0" err="1" smtClean="0"/>
              <a:t>models</a:t>
            </a:r>
            <a:r>
              <a:rPr lang="fr-FR" sz="1400" dirty="0" smtClean="0"/>
              <a:t>!</a:t>
            </a:r>
            <a:endParaRPr lang="fr-FR" sz="1400" dirty="0"/>
          </a:p>
        </p:txBody>
      </p:sp>
      <p:sp>
        <p:nvSpPr>
          <p:cNvPr id="25" name="ZoneTexte 24"/>
          <p:cNvSpPr txBox="1"/>
          <p:nvPr/>
        </p:nvSpPr>
        <p:spPr>
          <a:xfrm>
            <a:off x="6922893" y="4502162"/>
            <a:ext cx="1325106" cy="307777"/>
          </a:xfrm>
          <a:prstGeom prst="rect">
            <a:avLst/>
          </a:prstGeom>
          <a:noFill/>
        </p:spPr>
        <p:txBody>
          <a:bodyPr wrap="none" rtlCol="0">
            <a:spAutoFit/>
          </a:bodyPr>
          <a:lstStyle/>
          <a:p>
            <a:r>
              <a:rPr lang="fr-FR" sz="1400" i="1" dirty="0" err="1" smtClean="0"/>
              <a:t>Ilin</a:t>
            </a:r>
            <a:r>
              <a:rPr lang="fr-FR" sz="1400" i="1" dirty="0" smtClean="0"/>
              <a:t> et al. </a:t>
            </a:r>
            <a:r>
              <a:rPr lang="fr-FR" sz="1400" i="1" dirty="0" smtClean="0"/>
              <a:t>(2013</a:t>
            </a:r>
            <a:r>
              <a:rPr lang="fr-FR" sz="1400" i="1" dirty="0" smtClean="0"/>
              <a:t>)</a:t>
            </a:r>
            <a:endParaRPr lang="fr-FR" sz="1400" i="1" dirty="0"/>
          </a:p>
        </p:txBody>
      </p:sp>
    </p:spTree>
    <p:extLst>
      <p:ext uri="{BB962C8B-B14F-4D97-AF65-F5344CB8AC3E}">
        <p14:creationId xmlns:p14="http://schemas.microsoft.com/office/powerpoint/2010/main" val="91275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animBg="1"/>
      <p:bldP spid="21" grpId="0"/>
      <p:bldP spid="22"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Experimental</a:t>
            </a:r>
            <a:r>
              <a:rPr lang="fr-FR" dirty="0" smtClean="0"/>
              <a:t> </a:t>
            </a:r>
            <a:r>
              <a:rPr lang="fr-FR" dirty="0" err="1" smtClean="0"/>
              <a:t>evidence</a:t>
            </a:r>
            <a:r>
              <a:rPr lang="fr-FR" dirty="0"/>
              <a:t/>
            </a:r>
            <a:br>
              <a:rPr lang="fr-FR" dirty="0"/>
            </a:br>
            <a:r>
              <a:rPr lang="fr-FR" dirty="0"/>
              <a:t>2</a:t>
            </a:r>
            <a:r>
              <a:rPr lang="fr-FR" dirty="0" smtClean="0"/>
              <a:t>) Sharp </a:t>
            </a:r>
            <a:r>
              <a:rPr lang="fr-FR" dirty="0" err="1" smtClean="0"/>
              <a:t>spike</a:t>
            </a:r>
            <a:r>
              <a:rPr lang="fr-FR" dirty="0" smtClean="0"/>
              <a:t> initiation</a:t>
            </a:r>
            <a:endParaRPr lang="fr-FR" dirty="0"/>
          </a:p>
        </p:txBody>
      </p:sp>
      <p:pic>
        <p:nvPicPr>
          <p:cNvPr id="23" name="Image 22"/>
          <p:cNvPicPr>
            <a:picLocks noChangeAspect="1"/>
          </p:cNvPicPr>
          <p:nvPr/>
        </p:nvPicPr>
        <p:blipFill rotWithShape="1">
          <a:blip r:embed="rId2"/>
          <a:srcRect b="42620"/>
          <a:stretch/>
        </p:blipFill>
        <p:spPr>
          <a:xfrm>
            <a:off x="323528" y="1556792"/>
            <a:ext cx="3096344" cy="1417464"/>
          </a:xfrm>
          <a:prstGeom prst="rect">
            <a:avLst/>
          </a:prstGeom>
        </p:spPr>
      </p:pic>
      <p:pic>
        <p:nvPicPr>
          <p:cNvPr id="24" name="Image 23"/>
          <p:cNvPicPr>
            <a:picLocks noChangeAspect="1"/>
          </p:cNvPicPr>
          <p:nvPr/>
        </p:nvPicPr>
        <p:blipFill rotWithShape="1">
          <a:blip r:embed="rId2"/>
          <a:srcRect t="92005"/>
          <a:stretch/>
        </p:blipFill>
        <p:spPr>
          <a:xfrm>
            <a:off x="323528" y="2996951"/>
            <a:ext cx="3096344" cy="197500"/>
          </a:xfrm>
          <a:prstGeom prst="rect">
            <a:avLst/>
          </a:prstGeom>
        </p:spPr>
      </p:pic>
      <p:sp>
        <p:nvSpPr>
          <p:cNvPr id="25" name="ZoneTexte 24"/>
          <p:cNvSpPr txBox="1"/>
          <p:nvPr/>
        </p:nvSpPr>
        <p:spPr>
          <a:xfrm>
            <a:off x="3707904" y="1700808"/>
            <a:ext cx="3041217" cy="584776"/>
          </a:xfrm>
          <a:prstGeom prst="rect">
            <a:avLst/>
          </a:prstGeom>
          <a:noFill/>
        </p:spPr>
        <p:txBody>
          <a:bodyPr wrap="none" rtlCol="0">
            <a:spAutoFit/>
          </a:bodyPr>
          <a:lstStyle/>
          <a:p>
            <a:r>
              <a:rPr lang="fr-FR" sz="1600" b="1" dirty="0" err="1" smtClean="0"/>
              <a:t>Fast</a:t>
            </a:r>
            <a:r>
              <a:rPr lang="fr-FR" sz="1600" b="1" dirty="0" smtClean="0"/>
              <a:t> </a:t>
            </a:r>
            <a:r>
              <a:rPr lang="fr-FR" sz="1600" b="1" dirty="0" err="1" smtClean="0"/>
              <a:t>response</a:t>
            </a:r>
            <a:r>
              <a:rPr lang="fr-FR" sz="1600" b="1" dirty="0" smtClean="0"/>
              <a:t> to </a:t>
            </a:r>
            <a:r>
              <a:rPr lang="fr-FR" sz="1600" b="1" dirty="0" err="1" smtClean="0"/>
              <a:t>current</a:t>
            </a:r>
            <a:r>
              <a:rPr lang="fr-FR" sz="1600" b="1" dirty="0" smtClean="0"/>
              <a:t> changes</a:t>
            </a:r>
            <a:r>
              <a:rPr lang="fr-FR" sz="1600" dirty="0" smtClean="0"/>
              <a:t>,</a:t>
            </a:r>
          </a:p>
          <a:p>
            <a:r>
              <a:rPr lang="fr-FR" sz="1600" dirty="0" smtClean="0"/>
              <a:t>as in </a:t>
            </a:r>
            <a:r>
              <a:rPr lang="fr-FR" sz="1600" dirty="0" err="1" smtClean="0"/>
              <a:t>integrate</a:t>
            </a:r>
            <a:r>
              <a:rPr lang="fr-FR" sz="1600" dirty="0" smtClean="0"/>
              <a:t>-and-</a:t>
            </a:r>
            <a:r>
              <a:rPr lang="fr-FR" sz="1600" dirty="0" err="1" smtClean="0"/>
              <a:t>fire</a:t>
            </a:r>
            <a:r>
              <a:rPr lang="fr-FR" sz="1600" dirty="0" smtClean="0"/>
              <a:t> </a:t>
            </a:r>
            <a:r>
              <a:rPr lang="fr-FR" sz="1600" dirty="0" err="1" smtClean="0"/>
              <a:t>models</a:t>
            </a:r>
            <a:r>
              <a:rPr lang="fr-FR" sz="1600" dirty="0" smtClean="0"/>
              <a:t>!</a:t>
            </a:r>
            <a:endParaRPr lang="fr-FR" sz="1600" dirty="0"/>
          </a:p>
        </p:txBody>
      </p:sp>
      <p:sp>
        <p:nvSpPr>
          <p:cNvPr id="26" name="ZoneTexte 25"/>
          <p:cNvSpPr txBox="1"/>
          <p:nvPr/>
        </p:nvSpPr>
        <p:spPr>
          <a:xfrm>
            <a:off x="5292080" y="2276872"/>
            <a:ext cx="1924701" cy="307777"/>
          </a:xfrm>
          <a:prstGeom prst="rect">
            <a:avLst/>
          </a:prstGeom>
          <a:noFill/>
        </p:spPr>
        <p:txBody>
          <a:bodyPr wrap="none" rtlCol="0">
            <a:spAutoFit/>
          </a:bodyPr>
          <a:lstStyle/>
          <a:p>
            <a:r>
              <a:rPr lang="fr-FR" sz="1400" i="1" dirty="0" smtClean="0"/>
              <a:t>Brunel et al. (PRL 2001)</a:t>
            </a:r>
            <a:endParaRPr lang="fr-FR" sz="1400" i="1" dirty="0"/>
          </a:p>
        </p:txBody>
      </p:sp>
      <p:sp>
        <p:nvSpPr>
          <p:cNvPr id="27" name="ZoneTexte 26"/>
          <p:cNvSpPr txBox="1"/>
          <p:nvPr/>
        </p:nvSpPr>
        <p:spPr>
          <a:xfrm>
            <a:off x="1763688" y="2996952"/>
            <a:ext cx="2139215" cy="307777"/>
          </a:xfrm>
          <a:prstGeom prst="rect">
            <a:avLst/>
          </a:prstGeom>
          <a:noFill/>
        </p:spPr>
        <p:txBody>
          <a:bodyPr wrap="none" rtlCol="0">
            <a:spAutoFit/>
          </a:bodyPr>
          <a:lstStyle/>
          <a:p>
            <a:r>
              <a:rPr lang="fr-FR" sz="1400" i="1" dirty="0" err="1" smtClean="0"/>
              <a:t>Ilin</a:t>
            </a:r>
            <a:r>
              <a:rPr lang="fr-FR" sz="1400" i="1" dirty="0" smtClean="0"/>
              <a:t> et al. (J </a:t>
            </a:r>
            <a:r>
              <a:rPr lang="fr-FR" sz="1400" i="1" dirty="0" err="1" smtClean="0"/>
              <a:t>Neurosci</a:t>
            </a:r>
            <a:r>
              <a:rPr lang="fr-FR" sz="1400" i="1" dirty="0" smtClean="0"/>
              <a:t> 2013)</a:t>
            </a:r>
            <a:endParaRPr lang="fr-FR" sz="1400" i="1" dirty="0"/>
          </a:p>
        </p:txBody>
      </p:sp>
      <p:pic>
        <p:nvPicPr>
          <p:cNvPr id="28" name="Image 27"/>
          <p:cNvPicPr>
            <a:picLocks noChangeAspect="1"/>
          </p:cNvPicPr>
          <p:nvPr/>
        </p:nvPicPr>
        <p:blipFill>
          <a:blip r:embed="rId3"/>
          <a:stretch>
            <a:fillRect/>
          </a:stretch>
        </p:blipFill>
        <p:spPr>
          <a:xfrm>
            <a:off x="251520" y="4581128"/>
            <a:ext cx="3456384" cy="1849138"/>
          </a:xfrm>
          <a:prstGeom prst="rect">
            <a:avLst/>
          </a:prstGeom>
        </p:spPr>
      </p:pic>
      <p:pic>
        <p:nvPicPr>
          <p:cNvPr id="29" name="Image 28"/>
          <p:cNvPicPr>
            <a:picLocks noChangeAspect="1"/>
          </p:cNvPicPr>
          <p:nvPr/>
        </p:nvPicPr>
        <p:blipFill>
          <a:blip r:embed="rId4"/>
          <a:stretch>
            <a:fillRect/>
          </a:stretch>
        </p:blipFill>
        <p:spPr>
          <a:xfrm>
            <a:off x="4211960" y="4509120"/>
            <a:ext cx="1800200" cy="1754543"/>
          </a:xfrm>
          <a:prstGeom prst="rect">
            <a:avLst/>
          </a:prstGeom>
        </p:spPr>
      </p:pic>
      <p:sp>
        <p:nvSpPr>
          <p:cNvPr id="3" name="ZoneTexte 2"/>
          <p:cNvSpPr txBox="1"/>
          <p:nvPr/>
        </p:nvSpPr>
        <p:spPr>
          <a:xfrm>
            <a:off x="395536" y="4149080"/>
            <a:ext cx="4104456" cy="338554"/>
          </a:xfrm>
          <a:prstGeom prst="rect">
            <a:avLst/>
          </a:prstGeom>
          <a:noFill/>
        </p:spPr>
        <p:txBody>
          <a:bodyPr wrap="square" rtlCol="0">
            <a:spAutoFit/>
          </a:bodyPr>
          <a:lstStyle/>
          <a:p>
            <a:r>
              <a:rPr lang="fr-FR" sz="1600" b="1" dirty="0" smtClean="0"/>
              <a:t>Transmission of </a:t>
            </a:r>
            <a:r>
              <a:rPr lang="fr-FR" sz="1600" b="1" dirty="0" err="1" smtClean="0"/>
              <a:t>high</a:t>
            </a:r>
            <a:r>
              <a:rPr lang="fr-FR" sz="1600" b="1" dirty="0" smtClean="0"/>
              <a:t> </a:t>
            </a:r>
            <a:r>
              <a:rPr lang="fr-FR" sz="1600" b="1" dirty="0" err="1" smtClean="0"/>
              <a:t>frequency</a:t>
            </a:r>
            <a:r>
              <a:rPr lang="fr-FR" sz="1600" b="1" dirty="0" smtClean="0"/>
              <a:t> inputs</a:t>
            </a:r>
            <a:endParaRPr lang="fr-FR" sz="1600" b="1" dirty="0"/>
          </a:p>
        </p:txBody>
      </p:sp>
      <p:sp>
        <p:nvSpPr>
          <p:cNvPr id="30" name="ZoneTexte 29"/>
          <p:cNvSpPr txBox="1"/>
          <p:nvPr/>
        </p:nvSpPr>
        <p:spPr>
          <a:xfrm>
            <a:off x="3779912" y="6381328"/>
            <a:ext cx="2139215" cy="307777"/>
          </a:xfrm>
          <a:prstGeom prst="rect">
            <a:avLst/>
          </a:prstGeom>
          <a:noFill/>
        </p:spPr>
        <p:txBody>
          <a:bodyPr wrap="none" rtlCol="0">
            <a:spAutoFit/>
          </a:bodyPr>
          <a:lstStyle/>
          <a:p>
            <a:r>
              <a:rPr lang="fr-FR" sz="1400" i="1" dirty="0" err="1" smtClean="0"/>
              <a:t>Ilin</a:t>
            </a:r>
            <a:r>
              <a:rPr lang="fr-FR" sz="1400" i="1" dirty="0" smtClean="0"/>
              <a:t> et al. (J </a:t>
            </a:r>
            <a:r>
              <a:rPr lang="fr-FR" sz="1400" i="1" dirty="0" err="1" smtClean="0"/>
              <a:t>Neurosci</a:t>
            </a:r>
            <a:r>
              <a:rPr lang="fr-FR" sz="1400" i="1" dirty="0" smtClean="0"/>
              <a:t> 2013)</a:t>
            </a:r>
            <a:endParaRPr lang="fr-FR" sz="1400" i="1" dirty="0"/>
          </a:p>
        </p:txBody>
      </p:sp>
      <p:pic>
        <p:nvPicPr>
          <p:cNvPr id="31" name="Image 30"/>
          <p:cNvPicPr>
            <a:picLocks noChangeAspect="1"/>
          </p:cNvPicPr>
          <p:nvPr/>
        </p:nvPicPr>
        <p:blipFill>
          <a:blip r:embed="rId5"/>
          <a:stretch>
            <a:fillRect/>
          </a:stretch>
        </p:blipFill>
        <p:spPr>
          <a:xfrm>
            <a:off x="6226944" y="4581128"/>
            <a:ext cx="2917056" cy="2057292"/>
          </a:xfrm>
          <a:prstGeom prst="rect">
            <a:avLst/>
          </a:prstGeom>
        </p:spPr>
      </p:pic>
    </p:spTree>
    <p:extLst>
      <p:ext uri="{BB962C8B-B14F-4D97-AF65-F5344CB8AC3E}">
        <p14:creationId xmlns:p14="http://schemas.microsoft.com/office/powerpoint/2010/main" val="575037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Classic</a:t>
            </a:r>
            <a:r>
              <a:rPr lang="fr-FR" dirty="0" smtClean="0"/>
              <a:t> </a:t>
            </a:r>
            <a:r>
              <a:rPr lang="fr-FR" dirty="0" err="1" smtClean="0"/>
              <a:t>theory</a:t>
            </a:r>
            <a:r>
              <a:rPr lang="fr-FR" dirty="0" smtClean="0"/>
              <a:t> of </a:t>
            </a:r>
            <a:r>
              <a:rPr lang="fr-FR" dirty="0" err="1" smtClean="0"/>
              <a:t>excitability</a:t>
            </a:r>
            <a:endParaRPr lang="fr-F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365625"/>
            <a:ext cx="538162"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4365625"/>
            <a:ext cx="536575"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7"/>
          <p:cNvSpPr txBox="1">
            <a:spLocks noChangeArrowheads="1"/>
          </p:cNvSpPr>
          <p:nvPr/>
        </p:nvSpPr>
        <p:spPr bwMode="auto">
          <a:xfrm>
            <a:off x="332581" y="5119688"/>
            <a:ext cx="13446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100"/>
              <a:t>Hodgkin &amp; Huxley</a:t>
            </a:r>
          </a:p>
          <a:p>
            <a:pPr eaLnBrk="1" hangingPunct="1"/>
            <a:r>
              <a:rPr lang="fr-FR" sz="1100" dirty="0"/>
              <a:t>(Nobel </a:t>
            </a:r>
            <a:r>
              <a:rPr lang="fr-FR" sz="1100" dirty="0" err="1"/>
              <a:t>prize</a:t>
            </a:r>
            <a:r>
              <a:rPr lang="fr-FR" sz="1100" dirty="0"/>
              <a:t> 1963)</a:t>
            </a:r>
          </a:p>
        </p:txBody>
      </p:sp>
      <p:pic>
        <p:nvPicPr>
          <p:cNvPr id="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3337">
            <a:off x="1276350" y="1516063"/>
            <a:ext cx="3968750" cy="216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ZoneTexte 1"/>
          <p:cNvSpPr txBox="1">
            <a:spLocks noChangeArrowheads="1"/>
          </p:cNvSpPr>
          <p:nvPr/>
        </p:nvSpPr>
        <p:spPr bwMode="auto">
          <a:xfrm>
            <a:off x="179388" y="3594100"/>
            <a:ext cx="21383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i="1"/>
              <a:t>The squid giant axon</a:t>
            </a:r>
          </a:p>
        </p:txBody>
      </p:sp>
      <p:sp>
        <p:nvSpPr>
          <p:cNvPr id="9" name="ZoneTexte 17"/>
          <p:cNvSpPr txBox="1">
            <a:spLocks noChangeArrowheads="1"/>
          </p:cNvSpPr>
          <p:nvPr/>
        </p:nvSpPr>
        <p:spPr bwMode="auto">
          <a:xfrm>
            <a:off x="3276600" y="3995738"/>
            <a:ext cx="54721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i="1" u="sng"/>
              <a:t>A model of excitation of a homogeneous membrane</a:t>
            </a:r>
          </a:p>
        </p:txBody>
      </p:sp>
      <p:pic>
        <p:nvPicPr>
          <p:cNvPr id="10" name="Picture 5" descr="C:\Boulot\Cours\Cours ENS\2009\Spike.jpg"/>
          <p:cNvPicPr>
            <a:picLocks noChangeAspect="1" noChangeArrowheads="1"/>
          </p:cNvPicPr>
          <p:nvPr/>
        </p:nvPicPr>
        <p:blipFill>
          <a:blip r:embed="rId5">
            <a:extLst>
              <a:ext uri="{28A0092B-C50C-407E-A947-70E740481C1C}">
                <a14:useLocalDpi xmlns:a14="http://schemas.microsoft.com/office/drawing/2010/main" val="0"/>
              </a:ext>
            </a:extLst>
          </a:blip>
          <a:srcRect l="2940" t="6897" r="2940" b="27586"/>
          <a:stretch>
            <a:fillRect/>
          </a:stretch>
        </p:blipFill>
        <p:spPr bwMode="auto">
          <a:xfrm>
            <a:off x="5919788" y="1628775"/>
            <a:ext cx="2668587"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Image 1" descr="young.tiff"/>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0236" t="28761"/>
          <a:stretch>
            <a:fillRect/>
          </a:stretch>
        </p:blipFill>
        <p:spPr bwMode="auto">
          <a:xfrm>
            <a:off x="5364163" y="4868863"/>
            <a:ext cx="3362325" cy="163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ZoneTexte 6"/>
          <p:cNvSpPr txBox="1">
            <a:spLocks noChangeArrowheads="1"/>
          </p:cNvSpPr>
          <p:nvPr/>
        </p:nvSpPr>
        <p:spPr bwMode="auto">
          <a:xfrm>
            <a:off x="5219700" y="5300663"/>
            <a:ext cx="5746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axon</a:t>
            </a:r>
          </a:p>
        </p:txBody>
      </p:sp>
      <p:sp>
        <p:nvSpPr>
          <p:cNvPr id="13" name="ZoneTexte 7"/>
          <p:cNvSpPr txBox="1">
            <a:spLocks noChangeArrowheads="1"/>
          </p:cNvSpPr>
          <p:nvPr/>
        </p:nvSpPr>
        <p:spPr bwMode="auto">
          <a:xfrm>
            <a:off x="7570788" y="6381750"/>
            <a:ext cx="10334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cell bodies</a:t>
            </a:r>
          </a:p>
        </p:txBody>
      </p:sp>
      <p:sp>
        <p:nvSpPr>
          <p:cNvPr id="14" name="ZoneTexte 2"/>
          <p:cNvSpPr txBox="1">
            <a:spLocks noChangeArrowheads="1"/>
          </p:cNvSpPr>
          <p:nvPr/>
        </p:nvSpPr>
        <p:spPr bwMode="auto">
          <a:xfrm>
            <a:off x="1979613" y="1844675"/>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FF0000"/>
                </a:solidFill>
              </a:rPr>
              <a:t>Na+</a:t>
            </a:r>
          </a:p>
        </p:txBody>
      </p:sp>
      <p:sp>
        <p:nvSpPr>
          <p:cNvPr id="15" name="Flèche vers le bas 14"/>
          <p:cNvSpPr/>
          <p:nvPr/>
        </p:nvSpPr>
        <p:spPr>
          <a:xfrm>
            <a:off x="2124075" y="2205038"/>
            <a:ext cx="144463" cy="215900"/>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fr-FR">
              <a:solidFill>
                <a:srgbClr val="FF0000"/>
              </a:solidFill>
            </a:endParaRPr>
          </a:p>
        </p:txBody>
      </p:sp>
      <p:sp>
        <p:nvSpPr>
          <p:cNvPr id="16" name="ZoneTexte 24"/>
          <p:cNvSpPr txBox="1">
            <a:spLocks noChangeArrowheads="1"/>
          </p:cNvSpPr>
          <p:nvPr/>
        </p:nvSpPr>
        <p:spPr bwMode="auto">
          <a:xfrm>
            <a:off x="6357938" y="1844675"/>
            <a:ext cx="482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solidFill>
                  <a:srgbClr val="FF0000"/>
                </a:solidFill>
              </a:rPr>
              <a:t>Na</a:t>
            </a:r>
            <a:r>
              <a:rPr lang="fr-FR" sz="1400" baseline="30000">
                <a:solidFill>
                  <a:srgbClr val="FF0000"/>
                </a:solidFill>
              </a:rPr>
              <a:t>+</a:t>
            </a:r>
          </a:p>
        </p:txBody>
      </p:sp>
      <p:sp>
        <p:nvSpPr>
          <p:cNvPr id="17" name="Flèche vers le bas 16"/>
          <p:cNvSpPr/>
          <p:nvPr/>
        </p:nvSpPr>
        <p:spPr>
          <a:xfrm flipV="1">
            <a:off x="6732588" y="1844675"/>
            <a:ext cx="71437" cy="1444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fr-FR">
              <a:solidFill>
                <a:srgbClr val="FF0000"/>
              </a:solidFill>
            </a:endParaRPr>
          </a:p>
        </p:txBody>
      </p:sp>
      <p:sp>
        <p:nvSpPr>
          <p:cNvPr id="18" name="ZoneTexte 3"/>
          <p:cNvSpPr txBox="1">
            <a:spLocks noChangeArrowheads="1"/>
          </p:cNvSpPr>
          <p:nvPr/>
        </p:nvSpPr>
        <p:spPr bwMode="auto">
          <a:xfrm>
            <a:off x="1619250" y="2266950"/>
            <a:ext cx="4794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FF0000"/>
                </a:solidFill>
              </a:rPr>
              <a:t>K+</a:t>
            </a:r>
          </a:p>
        </p:txBody>
      </p:sp>
      <p:sp>
        <p:nvSpPr>
          <p:cNvPr id="19" name="Flèche vers le bas 18"/>
          <p:cNvSpPr/>
          <p:nvPr/>
        </p:nvSpPr>
        <p:spPr>
          <a:xfrm flipV="1">
            <a:off x="1835150" y="2133600"/>
            <a:ext cx="144463" cy="215900"/>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fr-FR">
              <a:solidFill>
                <a:srgbClr val="FF0000"/>
              </a:solidFill>
            </a:endParaRPr>
          </a:p>
        </p:txBody>
      </p:sp>
      <p:sp>
        <p:nvSpPr>
          <p:cNvPr id="20" name="ZoneTexte 26"/>
          <p:cNvSpPr txBox="1">
            <a:spLocks noChangeArrowheads="1"/>
          </p:cNvSpPr>
          <p:nvPr/>
        </p:nvSpPr>
        <p:spPr bwMode="auto">
          <a:xfrm>
            <a:off x="6875463" y="1844675"/>
            <a:ext cx="3746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solidFill>
                  <a:srgbClr val="FF0000"/>
                </a:solidFill>
              </a:rPr>
              <a:t>K</a:t>
            </a:r>
            <a:r>
              <a:rPr lang="fr-FR" sz="1400" baseline="30000">
                <a:solidFill>
                  <a:srgbClr val="FF0000"/>
                </a:solidFill>
              </a:rPr>
              <a:t>+</a:t>
            </a:r>
          </a:p>
        </p:txBody>
      </p:sp>
      <p:sp>
        <p:nvSpPr>
          <p:cNvPr id="21" name="Flèche vers le bas 20"/>
          <p:cNvSpPr/>
          <p:nvPr/>
        </p:nvSpPr>
        <p:spPr>
          <a:xfrm flipV="1">
            <a:off x="7164388" y="1844675"/>
            <a:ext cx="71437" cy="1444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fr-FR">
              <a:solidFill>
                <a:srgbClr val="FF0000"/>
              </a:solidFill>
            </a:endParaRPr>
          </a:p>
        </p:txBody>
      </p:sp>
    </p:spTree>
    <p:extLst>
      <p:ext uri="{BB962C8B-B14F-4D97-AF65-F5344CB8AC3E}">
        <p14:creationId xmlns:p14="http://schemas.microsoft.com/office/powerpoint/2010/main" val="224599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4" grpId="1"/>
      <p:bldP spid="15" grpId="0" animBg="1"/>
      <p:bldP spid="15" grpId="1" animBg="1"/>
      <p:bldP spid="16" grpId="0"/>
      <p:bldP spid="16" grpId="1"/>
      <p:bldP spid="17" grpId="0" animBg="1"/>
      <p:bldP spid="17" grpId="1" animBg="1"/>
      <p:bldP spid="18" grpId="0"/>
      <p:bldP spid="18" grpId="1"/>
      <p:bldP spid="19" grpId="0" animBg="1"/>
      <p:bldP spid="19" grpId="1" animBg="1"/>
      <p:bldP spid="20" grpId="0"/>
      <p:bldP spid="20" grpId="1"/>
      <p:bldP spid="21" grpId="0" animBg="1"/>
      <p:bldP spid="21" grpId="1"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a:t>Experimental</a:t>
            </a:r>
            <a:r>
              <a:rPr lang="fr-FR" dirty="0"/>
              <a:t> </a:t>
            </a:r>
            <a:r>
              <a:rPr lang="fr-FR" dirty="0" err="1"/>
              <a:t>evidence</a:t>
            </a:r>
            <a:r>
              <a:rPr lang="fr-FR" dirty="0"/>
              <a:t/>
            </a:r>
            <a:br>
              <a:rPr lang="fr-FR" dirty="0"/>
            </a:br>
            <a:r>
              <a:rPr lang="fr-FR" dirty="0"/>
              <a:t>2) Sharp </a:t>
            </a:r>
            <a:r>
              <a:rPr lang="fr-FR" dirty="0" err="1"/>
              <a:t>spike</a:t>
            </a:r>
            <a:r>
              <a:rPr lang="fr-FR" dirty="0"/>
              <a:t> initiation</a:t>
            </a:r>
          </a:p>
        </p:txBody>
      </p:sp>
      <p:pic>
        <p:nvPicPr>
          <p:cNvPr id="4" name="Image 3"/>
          <p:cNvPicPr>
            <a:picLocks noChangeAspect="1"/>
          </p:cNvPicPr>
          <p:nvPr/>
        </p:nvPicPr>
        <p:blipFill>
          <a:blip r:embed="rId3"/>
          <a:stretch>
            <a:fillRect/>
          </a:stretch>
        </p:blipFill>
        <p:spPr>
          <a:xfrm>
            <a:off x="313123" y="2466922"/>
            <a:ext cx="3820139" cy="2323147"/>
          </a:xfrm>
          <a:prstGeom prst="rect">
            <a:avLst/>
          </a:prstGeom>
        </p:spPr>
      </p:pic>
      <p:sp>
        <p:nvSpPr>
          <p:cNvPr id="5" name="ZoneTexte 4"/>
          <p:cNvSpPr txBox="1"/>
          <p:nvPr/>
        </p:nvSpPr>
        <p:spPr>
          <a:xfrm>
            <a:off x="179024" y="4651569"/>
            <a:ext cx="2205752" cy="276999"/>
          </a:xfrm>
          <a:prstGeom prst="rect">
            <a:avLst/>
          </a:prstGeom>
          <a:noFill/>
        </p:spPr>
        <p:txBody>
          <a:bodyPr wrap="none" rtlCol="0">
            <a:spAutoFit/>
          </a:bodyPr>
          <a:lstStyle/>
          <a:p>
            <a:r>
              <a:rPr lang="fr-FR" sz="1200" i="1" dirty="0" smtClean="0"/>
              <a:t>Gerstner &amp; </a:t>
            </a:r>
            <a:r>
              <a:rPr lang="fr-FR" sz="1200" i="1" dirty="0" err="1" smtClean="0"/>
              <a:t>Naud</a:t>
            </a:r>
            <a:r>
              <a:rPr lang="fr-FR" sz="1200" i="1" dirty="0" smtClean="0"/>
              <a:t> (Science 2009)</a:t>
            </a:r>
            <a:endParaRPr lang="fr-FR" sz="1200" i="1" dirty="0"/>
          </a:p>
        </p:txBody>
      </p:sp>
      <p:sp>
        <p:nvSpPr>
          <p:cNvPr id="6" name="ZoneTexte 5"/>
          <p:cNvSpPr txBox="1"/>
          <p:nvPr/>
        </p:nvSpPr>
        <p:spPr>
          <a:xfrm>
            <a:off x="1398959" y="2097590"/>
            <a:ext cx="2214030" cy="369332"/>
          </a:xfrm>
          <a:prstGeom prst="rect">
            <a:avLst/>
          </a:prstGeom>
          <a:noFill/>
        </p:spPr>
        <p:txBody>
          <a:bodyPr wrap="none" rtlCol="0">
            <a:spAutoFit/>
          </a:bodyPr>
          <a:lstStyle/>
          <a:p>
            <a:r>
              <a:rPr lang="fr-FR" dirty="0" smtClean="0"/>
              <a:t>The INCF </a:t>
            </a:r>
            <a:r>
              <a:rPr lang="fr-FR" dirty="0" err="1" smtClean="0"/>
              <a:t>competition</a:t>
            </a:r>
            <a:endParaRPr lang="fr-FR" dirty="0"/>
          </a:p>
        </p:txBody>
      </p:sp>
      <p:grpSp>
        <p:nvGrpSpPr>
          <p:cNvPr id="13" name="Grouper 12"/>
          <p:cNvGrpSpPr/>
          <p:nvPr/>
        </p:nvGrpSpPr>
        <p:grpSpPr>
          <a:xfrm>
            <a:off x="4580473" y="2737194"/>
            <a:ext cx="4426253" cy="1502927"/>
            <a:chOff x="395536" y="2101489"/>
            <a:chExt cx="9504821" cy="3922696"/>
          </a:xfrm>
        </p:grpSpPr>
        <p:pic>
          <p:nvPicPr>
            <p:cNvPr id="7" name="Image 6"/>
            <p:cNvPicPr>
              <a:picLocks noChangeAspect="1"/>
            </p:cNvPicPr>
            <p:nvPr/>
          </p:nvPicPr>
          <p:blipFill>
            <a:blip r:embed="rId4"/>
            <a:stretch>
              <a:fillRect/>
            </a:stretch>
          </p:blipFill>
          <p:spPr>
            <a:xfrm>
              <a:off x="395536" y="2101489"/>
              <a:ext cx="6516216" cy="3919799"/>
            </a:xfrm>
            <a:prstGeom prst="rect">
              <a:avLst/>
            </a:prstGeom>
          </p:spPr>
        </p:pic>
        <p:sp>
          <p:nvSpPr>
            <p:cNvPr id="8" name="ZoneTexte 7"/>
            <p:cNvSpPr txBox="1"/>
            <p:nvPr/>
          </p:nvSpPr>
          <p:spPr>
            <a:xfrm>
              <a:off x="7308305" y="2348879"/>
              <a:ext cx="2433175" cy="722978"/>
            </a:xfrm>
            <a:prstGeom prst="rect">
              <a:avLst/>
            </a:prstGeom>
            <a:noFill/>
          </p:spPr>
          <p:txBody>
            <a:bodyPr wrap="none" rtlCol="0">
              <a:spAutoFit/>
            </a:bodyPr>
            <a:lstStyle/>
            <a:p>
              <a:r>
                <a:rPr lang="fr-FR" sz="1200" dirty="0" smtClean="0"/>
                <a:t>cortical </a:t>
              </a:r>
              <a:r>
                <a:rPr lang="fr-FR" sz="1200" dirty="0" err="1" smtClean="0"/>
                <a:t>neuron</a:t>
              </a:r>
              <a:endParaRPr lang="fr-FR" sz="1200" dirty="0"/>
            </a:p>
          </p:txBody>
        </p:sp>
        <p:sp>
          <p:nvSpPr>
            <p:cNvPr id="9" name="ZoneTexte 8"/>
            <p:cNvSpPr txBox="1"/>
            <p:nvPr/>
          </p:nvSpPr>
          <p:spPr>
            <a:xfrm>
              <a:off x="7380313" y="3491715"/>
              <a:ext cx="2045114" cy="722978"/>
            </a:xfrm>
            <a:prstGeom prst="rect">
              <a:avLst/>
            </a:prstGeom>
            <a:noFill/>
          </p:spPr>
          <p:txBody>
            <a:bodyPr wrap="none" rtlCol="0">
              <a:spAutoFit/>
            </a:bodyPr>
            <a:lstStyle/>
            <a:p>
              <a:r>
                <a:rPr lang="fr-FR" sz="1200" dirty="0" smtClean="0">
                  <a:solidFill>
                    <a:schemeClr val="tx2"/>
                  </a:solidFill>
                </a:rPr>
                <a:t>MAT2 (86%)</a:t>
              </a:r>
              <a:endParaRPr lang="fr-FR" sz="1200" dirty="0">
                <a:solidFill>
                  <a:schemeClr val="tx2"/>
                </a:solidFill>
              </a:endParaRPr>
            </a:p>
          </p:txBody>
        </p:sp>
        <p:sp>
          <p:nvSpPr>
            <p:cNvPr id="10" name="ZoneTexte 9"/>
            <p:cNvSpPr txBox="1"/>
            <p:nvPr/>
          </p:nvSpPr>
          <p:spPr>
            <a:xfrm>
              <a:off x="7380313" y="4427821"/>
              <a:ext cx="1669156" cy="722978"/>
            </a:xfrm>
            <a:prstGeom prst="rect">
              <a:avLst/>
            </a:prstGeom>
            <a:noFill/>
          </p:spPr>
          <p:txBody>
            <a:bodyPr wrap="none" rtlCol="0">
              <a:spAutoFit/>
            </a:bodyPr>
            <a:lstStyle/>
            <a:p>
              <a:r>
                <a:rPr lang="fr-FR" sz="1200" dirty="0" smtClean="0">
                  <a:solidFill>
                    <a:schemeClr val="tx2"/>
                  </a:solidFill>
                </a:rPr>
                <a:t>AIF (84%)</a:t>
              </a:r>
              <a:endParaRPr lang="fr-FR" sz="1200" dirty="0">
                <a:solidFill>
                  <a:schemeClr val="tx2"/>
                </a:solidFill>
              </a:endParaRPr>
            </a:p>
          </p:txBody>
        </p:sp>
        <p:sp>
          <p:nvSpPr>
            <p:cNvPr id="11" name="ZoneTexte 10"/>
            <p:cNvSpPr txBox="1"/>
            <p:nvPr/>
          </p:nvSpPr>
          <p:spPr>
            <a:xfrm>
              <a:off x="7341164" y="5301207"/>
              <a:ext cx="2559193" cy="722978"/>
            </a:xfrm>
            <a:prstGeom prst="rect">
              <a:avLst/>
            </a:prstGeom>
            <a:noFill/>
          </p:spPr>
          <p:txBody>
            <a:bodyPr wrap="none" rtlCol="0">
              <a:spAutoFit/>
            </a:bodyPr>
            <a:lstStyle/>
            <a:p>
              <a:r>
                <a:rPr lang="fr-FR" sz="1200" dirty="0" err="1" smtClean="0">
                  <a:solidFill>
                    <a:schemeClr val="tx2"/>
                  </a:solidFill>
                </a:rPr>
                <a:t>Izhikevich</a:t>
              </a:r>
              <a:r>
                <a:rPr lang="fr-FR" sz="1200" dirty="0" smtClean="0">
                  <a:solidFill>
                    <a:schemeClr val="tx2"/>
                  </a:solidFill>
                </a:rPr>
                <a:t> (62%)</a:t>
              </a:r>
              <a:endParaRPr lang="fr-FR" sz="1200" dirty="0">
                <a:solidFill>
                  <a:schemeClr val="tx2"/>
                </a:solidFill>
              </a:endParaRPr>
            </a:p>
          </p:txBody>
        </p:sp>
      </p:grpSp>
      <p:sp>
        <p:nvSpPr>
          <p:cNvPr id="12" name="ZoneTexte 11"/>
          <p:cNvSpPr txBox="1"/>
          <p:nvPr/>
        </p:nvSpPr>
        <p:spPr>
          <a:xfrm>
            <a:off x="4848652" y="4239011"/>
            <a:ext cx="2666440" cy="276999"/>
          </a:xfrm>
          <a:prstGeom prst="rect">
            <a:avLst/>
          </a:prstGeom>
          <a:noFill/>
        </p:spPr>
        <p:txBody>
          <a:bodyPr wrap="none" rtlCol="0">
            <a:spAutoFit/>
          </a:bodyPr>
          <a:lstStyle/>
          <a:p>
            <a:r>
              <a:rPr lang="fr-FR" sz="1200" i="1" dirty="0" smtClean="0"/>
              <a:t>Rossant et al. (</a:t>
            </a:r>
            <a:r>
              <a:rPr lang="fr-FR" sz="1200" i="1" dirty="0" err="1" smtClean="0"/>
              <a:t>Frontiers</a:t>
            </a:r>
            <a:r>
              <a:rPr lang="fr-FR" sz="1200" i="1" dirty="0" smtClean="0"/>
              <a:t> </a:t>
            </a:r>
            <a:r>
              <a:rPr lang="fr-FR" sz="1200" i="1" dirty="0" err="1" smtClean="0"/>
              <a:t>Neurosci</a:t>
            </a:r>
            <a:r>
              <a:rPr lang="fr-FR" sz="1200" i="1" dirty="0" smtClean="0"/>
              <a:t> 2011) </a:t>
            </a:r>
            <a:endParaRPr lang="fr-FR" sz="1200" i="1" dirty="0"/>
          </a:p>
        </p:txBody>
      </p:sp>
      <p:sp>
        <p:nvSpPr>
          <p:cNvPr id="14" name="ZoneTexte 13"/>
          <p:cNvSpPr txBox="1"/>
          <p:nvPr/>
        </p:nvSpPr>
        <p:spPr>
          <a:xfrm>
            <a:off x="1669517" y="5685335"/>
            <a:ext cx="6288901" cy="369332"/>
          </a:xfrm>
          <a:prstGeom prst="rect">
            <a:avLst/>
          </a:prstGeom>
          <a:noFill/>
        </p:spPr>
        <p:txBody>
          <a:bodyPr wrap="none" rtlCol="0">
            <a:spAutoFit/>
          </a:bodyPr>
          <a:lstStyle/>
          <a:p>
            <a:r>
              <a:rPr lang="fr-FR" dirty="0" err="1" smtClean="0"/>
              <a:t>Integrate</a:t>
            </a:r>
            <a:r>
              <a:rPr lang="fr-FR" dirty="0" smtClean="0"/>
              <a:t>-and-</a:t>
            </a:r>
            <a:r>
              <a:rPr lang="fr-FR" dirty="0" err="1" smtClean="0"/>
              <a:t>fire</a:t>
            </a:r>
            <a:r>
              <a:rPr lang="fr-FR" dirty="0" smtClean="0"/>
              <a:t> </a:t>
            </a:r>
            <a:r>
              <a:rPr lang="fr-FR" dirty="0" err="1" smtClean="0"/>
              <a:t>models</a:t>
            </a:r>
            <a:r>
              <a:rPr lang="fr-FR" dirty="0" smtClean="0"/>
              <a:t> </a:t>
            </a:r>
            <a:r>
              <a:rPr lang="fr-FR" dirty="0" err="1" smtClean="0"/>
              <a:t>can</a:t>
            </a:r>
            <a:r>
              <a:rPr lang="fr-FR" dirty="0" smtClean="0"/>
              <a:t> </a:t>
            </a:r>
            <a:r>
              <a:rPr lang="fr-FR" dirty="0" err="1" smtClean="0"/>
              <a:t>predict</a:t>
            </a:r>
            <a:r>
              <a:rPr lang="fr-FR" dirty="0" smtClean="0"/>
              <a:t> </a:t>
            </a:r>
            <a:r>
              <a:rPr lang="fr-FR" dirty="0" err="1" smtClean="0"/>
              <a:t>spike</a:t>
            </a:r>
            <a:r>
              <a:rPr lang="fr-FR" dirty="0" smtClean="0"/>
              <a:t> times of real </a:t>
            </a:r>
            <a:r>
              <a:rPr lang="fr-FR" dirty="0" err="1" smtClean="0"/>
              <a:t>neurons</a:t>
            </a:r>
            <a:endParaRPr lang="fr-FR" dirty="0"/>
          </a:p>
        </p:txBody>
      </p:sp>
      <p:sp>
        <p:nvSpPr>
          <p:cNvPr id="15" name="ZoneTexte 14"/>
          <p:cNvSpPr txBox="1"/>
          <p:nvPr/>
        </p:nvSpPr>
        <p:spPr>
          <a:xfrm>
            <a:off x="4580473" y="4833690"/>
            <a:ext cx="4205085" cy="307777"/>
          </a:xfrm>
          <a:prstGeom prst="rect">
            <a:avLst/>
          </a:prstGeom>
          <a:noFill/>
        </p:spPr>
        <p:txBody>
          <a:bodyPr wrap="square" rtlCol="0">
            <a:spAutoFit/>
          </a:bodyPr>
          <a:lstStyle/>
          <a:p>
            <a:r>
              <a:rPr lang="fr-FR" sz="1400" dirty="0" smtClean="0"/>
              <a:t>Best fit of adaptive </a:t>
            </a:r>
            <a:r>
              <a:rPr lang="fr-FR" sz="1400" dirty="0" err="1" smtClean="0"/>
              <a:t>exponential</a:t>
            </a:r>
            <a:r>
              <a:rPr lang="fr-FR" sz="1400" dirty="0" smtClean="0"/>
              <a:t> model:</a:t>
            </a:r>
            <a:endParaRPr lang="fr-FR" sz="1400" dirty="0"/>
          </a:p>
        </p:txBody>
      </p:sp>
      <p:graphicFrame>
        <p:nvGraphicFramePr>
          <p:cNvPr id="16" name="Object 6"/>
          <p:cNvGraphicFramePr>
            <a:graphicFrameLocks noChangeAspect="1"/>
          </p:cNvGraphicFramePr>
          <p:nvPr>
            <p:extLst>
              <p:ext uri="{D42A27DB-BD31-4B8C-83A1-F6EECF244321}">
                <p14:modId xmlns:p14="http://schemas.microsoft.com/office/powerpoint/2010/main" val="2295203132"/>
              </p:ext>
            </p:extLst>
          </p:nvPr>
        </p:nvGraphicFramePr>
        <p:xfrm>
          <a:off x="7807813" y="4905602"/>
          <a:ext cx="216024" cy="216024"/>
        </p:xfrm>
        <a:graphic>
          <a:graphicData uri="http://schemas.openxmlformats.org/presentationml/2006/ole">
            <mc:AlternateContent xmlns:mc="http://schemas.openxmlformats.org/markup-compatibility/2006">
              <mc:Choice xmlns:v="urn:schemas-microsoft-com:vml" Requires="v">
                <p:oleObj spid="_x0000_s1095" name="…quation" r:id="rId5" imgW="203200" imgH="203200" progId="Equation.3">
                  <p:embed/>
                </p:oleObj>
              </mc:Choice>
              <mc:Fallback>
                <p:oleObj name="…quation" r:id="rId5" imgW="203200" imgH="203200" progId="Equation.3">
                  <p:embed/>
                  <p:pic>
                    <p:nvPicPr>
                      <p:cNvPr id="0" name=""/>
                      <p:cNvPicPr>
                        <a:picLocks noChangeAspect="1" noChangeArrowheads="1"/>
                      </p:cNvPicPr>
                      <p:nvPr/>
                    </p:nvPicPr>
                    <p:blipFill>
                      <a:blip r:embed="rId6"/>
                      <a:srcRect/>
                      <a:stretch>
                        <a:fillRect/>
                      </a:stretch>
                    </p:blipFill>
                    <p:spPr bwMode="auto">
                      <a:xfrm>
                        <a:off x="7807813" y="4905602"/>
                        <a:ext cx="216024" cy="216024"/>
                      </a:xfrm>
                      <a:prstGeom prst="rect">
                        <a:avLst/>
                      </a:prstGeom>
                      <a:noFill/>
                    </p:spPr>
                  </p:pic>
                </p:oleObj>
              </mc:Fallback>
            </mc:AlternateContent>
          </a:graphicData>
        </a:graphic>
      </p:graphicFrame>
      <p:sp>
        <p:nvSpPr>
          <p:cNvPr id="17" name="ZoneTexte 16"/>
          <p:cNvSpPr txBox="1"/>
          <p:nvPr/>
        </p:nvSpPr>
        <p:spPr>
          <a:xfrm>
            <a:off x="7939732" y="4866479"/>
            <a:ext cx="633507" cy="276999"/>
          </a:xfrm>
          <a:prstGeom prst="rect">
            <a:avLst/>
          </a:prstGeom>
          <a:noFill/>
        </p:spPr>
        <p:txBody>
          <a:bodyPr wrap="none" rtlCol="0">
            <a:spAutoFit/>
          </a:bodyPr>
          <a:lstStyle/>
          <a:p>
            <a:r>
              <a:rPr lang="fr-FR" sz="1200" dirty="0" smtClean="0"/>
              <a:t>= 0 mV</a:t>
            </a:r>
            <a:endParaRPr lang="fr-FR" sz="1200" dirty="0"/>
          </a:p>
        </p:txBody>
      </p:sp>
      <p:sp>
        <p:nvSpPr>
          <p:cNvPr id="18" name="ZoneTexte 17"/>
          <p:cNvSpPr txBox="1"/>
          <p:nvPr/>
        </p:nvSpPr>
        <p:spPr>
          <a:xfrm>
            <a:off x="7770841" y="5156856"/>
            <a:ext cx="802398" cy="276999"/>
          </a:xfrm>
          <a:prstGeom prst="rect">
            <a:avLst/>
          </a:prstGeom>
          <a:noFill/>
        </p:spPr>
        <p:txBody>
          <a:bodyPr wrap="none" rtlCol="0">
            <a:spAutoFit/>
          </a:bodyPr>
          <a:lstStyle/>
          <a:p>
            <a:r>
              <a:rPr lang="fr-FR" sz="1200" dirty="0" smtClean="0"/>
              <a:t>=IF model</a:t>
            </a:r>
            <a:endParaRPr lang="fr-FR" sz="1200" dirty="0"/>
          </a:p>
        </p:txBody>
      </p:sp>
    </p:spTree>
    <p:extLst>
      <p:ext uri="{BB962C8B-B14F-4D97-AF65-F5344CB8AC3E}">
        <p14:creationId xmlns:p14="http://schemas.microsoft.com/office/powerpoint/2010/main" val="1803406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Experimental</a:t>
            </a:r>
            <a:r>
              <a:rPr lang="fr-FR" dirty="0" smtClean="0"/>
              <a:t> </a:t>
            </a:r>
            <a:r>
              <a:rPr lang="fr-FR" dirty="0" err="1" smtClean="0"/>
              <a:t>evidence</a:t>
            </a:r>
            <a:r>
              <a:rPr lang="fr-FR" dirty="0" smtClean="0"/>
              <a:t/>
            </a:r>
            <a:br>
              <a:rPr lang="fr-FR" dirty="0" smtClean="0"/>
            </a:br>
            <a:r>
              <a:rPr lang="fr-FR" dirty="0" smtClean="0"/>
              <a:t>3) </a:t>
            </a:r>
            <a:r>
              <a:rPr lang="fr-FR" dirty="0" err="1" smtClean="0"/>
              <a:t>Somatic</a:t>
            </a:r>
            <a:r>
              <a:rPr lang="fr-FR" dirty="0" smtClean="0"/>
              <a:t> voltage-clamp</a:t>
            </a:r>
            <a:endParaRPr lang="fr-FR" dirty="0"/>
          </a:p>
        </p:txBody>
      </p:sp>
      <p:sp>
        <p:nvSpPr>
          <p:cNvPr id="4" name="ZoneTexte 3"/>
          <p:cNvSpPr txBox="1"/>
          <p:nvPr/>
        </p:nvSpPr>
        <p:spPr>
          <a:xfrm>
            <a:off x="2641118" y="1556792"/>
            <a:ext cx="3869193" cy="923330"/>
          </a:xfrm>
          <a:prstGeom prst="rect">
            <a:avLst/>
          </a:prstGeom>
          <a:noFill/>
        </p:spPr>
        <p:txBody>
          <a:bodyPr wrap="none" rtlCol="0">
            <a:spAutoFit/>
          </a:bodyPr>
          <a:lstStyle/>
          <a:p>
            <a:r>
              <a:rPr lang="fr-FR" dirty="0" err="1" smtClean="0"/>
              <a:t>Saddle-node</a:t>
            </a:r>
            <a:r>
              <a:rPr lang="fr-FR" dirty="0" smtClean="0"/>
              <a:t> bifurcation:</a:t>
            </a:r>
          </a:p>
          <a:p>
            <a:r>
              <a:rPr lang="fr-FR" dirty="0" smtClean="0"/>
              <a:t>- </a:t>
            </a:r>
            <a:r>
              <a:rPr lang="fr-FR" dirty="0" err="1" smtClean="0"/>
              <a:t>stereotypical</a:t>
            </a:r>
            <a:r>
              <a:rPr lang="fr-FR" dirty="0" smtClean="0"/>
              <a:t> </a:t>
            </a:r>
            <a:r>
              <a:rPr lang="fr-FR" dirty="0" err="1" smtClean="0"/>
              <a:t>current</a:t>
            </a:r>
            <a:r>
              <a:rPr lang="fr-FR" dirty="0" smtClean="0"/>
              <a:t> </a:t>
            </a:r>
            <a:r>
              <a:rPr lang="fr-FR" dirty="0" err="1" smtClean="0"/>
              <a:t>spikes</a:t>
            </a:r>
            <a:endParaRPr lang="fr-FR" dirty="0" smtClean="0"/>
          </a:p>
          <a:p>
            <a:r>
              <a:rPr lang="fr-FR" dirty="0" smtClean="0"/>
              <a:t>- </a:t>
            </a:r>
            <a:r>
              <a:rPr lang="fr-FR" dirty="0" err="1" smtClean="0"/>
              <a:t>hyperbolic</a:t>
            </a:r>
            <a:r>
              <a:rPr lang="fr-FR" dirty="0" smtClean="0"/>
              <a:t> voltage-</a:t>
            </a:r>
            <a:r>
              <a:rPr lang="fr-FR" dirty="0" err="1" smtClean="0"/>
              <a:t>dependent</a:t>
            </a:r>
            <a:r>
              <a:rPr lang="fr-FR" dirty="0" smtClean="0"/>
              <a:t> </a:t>
            </a:r>
            <a:r>
              <a:rPr lang="fr-FR" dirty="0" err="1" smtClean="0"/>
              <a:t>latency</a:t>
            </a:r>
            <a:endParaRPr lang="fr-FR" dirty="0" smtClean="0"/>
          </a:p>
        </p:txBody>
      </p:sp>
      <p:pic>
        <p:nvPicPr>
          <p:cNvPr id="5" name="Image 4"/>
          <p:cNvPicPr>
            <a:picLocks noChangeAspect="1"/>
          </p:cNvPicPr>
          <p:nvPr/>
        </p:nvPicPr>
        <p:blipFill>
          <a:blip r:embed="rId2"/>
          <a:stretch>
            <a:fillRect/>
          </a:stretch>
        </p:blipFill>
        <p:spPr>
          <a:xfrm>
            <a:off x="1763688" y="2852936"/>
            <a:ext cx="5120877" cy="3096344"/>
          </a:xfrm>
          <a:prstGeom prst="rect">
            <a:avLst/>
          </a:prstGeom>
        </p:spPr>
      </p:pic>
      <p:sp>
        <p:nvSpPr>
          <p:cNvPr id="6" name="ZoneTexte 5"/>
          <p:cNvSpPr txBox="1"/>
          <p:nvPr/>
        </p:nvSpPr>
        <p:spPr>
          <a:xfrm>
            <a:off x="4860032" y="6093296"/>
            <a:ext cx="1870612" cy="338554"/>
          </a:xfrm>
          <a:prstGeom prst="rect">
            <a:avLst/>
          </a:prstGeom>
          <a:noFill/>
        </p:spPr>
        <p:txBody>
          <a:bodyPr wrap="none" rtlCol="0">
            <a:spAutoFit/>
          </a:bodyPr>
          <a:lstStyle/>
          <a:p>
            <a:r>
              <a:rPr lang="fr-FR" sz="1600" i="1" dirty="0" err="1" smtClean="0"/>
              <a:t>Milescu</a:t>
            </a:r>
            <a:r>
              <a:rPr lang="fr-FR" sz="1600" i="1" dirty="0" smtClean="0"/>
              <a:t> et al (2010)</a:t>
            </a:r>
            <a:endParaRPr lang="fr-FR" sz="1600" i="1" dirty="0"/>
          </a:p>
        </p:txBody>
      </p:sp>
    </p:spTree>
    <p:extLst>
      <p:ext uri="{BB962C8B-B14F-4D97-AF65-F5344CB8AC3E}">
        <p14:creationId xmlns:p14="http://schemas.microsoft.com/office/powerpoint/2010/main" val="1591007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Experimental</a:t>
            </a:r>
            <a:r>
              <a:rPr lang="fr-FR" dirty="0" smtClean="0"/>
              <a:t> </a:t>
            </a:r>
            <a:r>
              <a:rPr lang="fr-FR" dirty="0" err="1" smtClean="0"/>
              <a:t>evidence</a:t>
            </a:r>
            <a:r>
              <a:rPr lang="fr-FR" dirty="0" smtClean="0"/>
              <a:t/>
            </a:r>
            <a:br>
              <a:rPr lang="fr-FR" dirty="0" smtClean="0"/>
            </a:br>
            <a:r>
              <a:rPr lang="fr-FR" dirty="0" smtClean="0"/>
              <a:t>3) </a:t>
            </a:r>
            <a:r>
              <a:rPr lang="fr-FR" dirty="0" err="1" smtClean="0"/>
              <a:t>Threshold</a:t>
            </a:r>
            <a:endParaRPr lang="fr-FR" dirty="0"/>
          </a:p>
        </p:txBody>
      </p:sp>
      <p:graphicFrame>
        <p:nvGraphicFramePr>
          <p:cNvPr id="4" name="Objet 22"/>
          <p:cNvGraphicFramePr>
            <a:graphicFrameLocks noChangeAspect="1"/>
          </p:cNvGraphicFramePr>
          <p:nvPr>
            <p:extLst>
              <p:ext uri="{D42A27DB-BD31-4B8C-83A1-F6EECF244321}">
                <p14:modId xmlns:p14="http://schemas.microsoft.com/office/powerpoint/2010/main" val="1548917963"/>
              </p:ext>
            </p:extLst>
          </p:nvPr>
        </p:nvGraphicFramePr>
        <p:xfrm>
          <a:off x="345130" y="2258408"/>
          <a:ext cx="4445000" cy="382588"/>
        </p:xfrm>
        <a:graphic>
          <a:graphicData uri="http://schemas.openxmlformats.org/presentationml/2006/ole">
            <mc:AlternateContent xmlns:mc="http://schemas.openxmlformats.org/markup-compatibility/2006">
              <mc:Choice xmlns:v="urn:schemas-microsoft-com:vml" Requires="v">
                <p:oleObj spid="_x0000_s15480" name="…quation" r:id="rId3" imgW="2653910" imgH="228738" progId="Equation.3">
                  <p:embed/>
                </p:oleObj>
              </mc:Choice>
              <mc:Fallback>
                <p:oleObj name="…quation" r:id="rId3" imgW="2653910" imgH="22873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30" y="2258408"/>
                        <a:ext cx="4445000"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ZoneTexte 23"/>
          <p:cNvSpPr txBox="1">
            <a:spLocks noChangeArrowheads="1"/>
          </p:cNvSpPr>
          <p:nvPr/>
        </p:nvSpPr>
        <p:spPr bwMode="auto">
          <a:xfrm>
            <a:off x="1281755" y="1755171"/>
            <a:ext cx="2620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u="sng"/>
              <a:t>The threshold equation</a:t>
            </a:r>
          </a:p>
        </p:txBody>
      </p:sp>
      <p:pic>
        <p:nvPicPr>
          <p:cNvPr id="6" name="Imag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4659" y="1760539"/>
            <a:ext cx="2834054" cy="225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ZoneTexte 6"/>
          <p:cNvSpPr txBox="1"/>
          <p:nvPr/>
        </p:nvSpPr>
        <p:spPr>
          <a:xfrm>
            <a:off x="6043084" y="4004514"/>
            <a:ext cx="2960898" cy="276999"/>
          </a:xfrm>
          <a:prstGeom prst="rect">
            <a:avLst/>
          </a:prstGeom>
          <a:noFill/>
        </p:spPr>
        <p:txBody>
          <a:bodyPr wrap="square" rtlCol="0">
            <a:spAutoFit/>
          </a:bodyPr>
          <a:lstStyle/>
          <a:p>
            <a:r>
              <a:rPr lang="fr-FR" sz="1200" dirty="0" smtClean="0"/>
              <a:t>(</a:t>
            </a:r>
            <a:r>
              <a:rPr lang="fr-FR" sz="1200" dirty="0" err="1" smtClean="0"/>
              <a:t>Fekete</a:t>
            </a:r>
            <a:r>
              <a:rPr lang="fr-FR" sz="1200" dirty="0" smtClean="0"/>
              <a:t> and </a:t>
            </a:r>
            <a:r>
              <a:rPr lang="fr-FR" sz="1200" dirty="0" err="1" smtClean="0"/>
              <a:t>Debanne</a:t>
            </a:r>
            <a:r>
              <a:rPr lang="fr-FR" sz="1200" dirty="0" smtClean="0"/>
              <a:t>, </a:t>
            </a:r>
            <a:r>
              <a:rPr lang="fr-FR" sz="1200" dirty="0" err="1" smtClean="0"/>
              <a:t>preliminary</a:t>
            </a:r>
            <a:r>
              <a:rPr lang="fr-FR" sz="1200" dirty="0" smtClean="0"/>
              <a:t> data)</a:t>
            </a:r>
            <a:endParaRPr lang="fr-FR" sz="1200" dirty="0"/>
          </a:p>
        </p:txBody>
      </p:sp>
      <p:sp>
        <p:nvSpPr>
          <p:cNvPr id="8" name="ZoneTexte 7"/>
          <p:cNvSpPr txBox="1"/>
          <p:nvPr/>
        </p:nvSpPr>
        <p:spPr>
          <a:xfrm>
            <a:off x="1802167" y="3391838"/>
            <a:ext cx="2364534" cy="369332"/>
          </a:xfrm>
          <a:prstGeom prst="rect">
            <a:avLst/>
          </a:prstGeom>
          <a:noFill/>
        </p:spPr>
        <p:txBody>
          <a:bodyPr wrap="square" rtlCol="0">
            <a:spAutoFit/>
          </a:bodyPr>
          <a:lstStyle/>
          <a:p>
            <a:r>
              <a:rPr lang="fr-FR" u="sng" dirty="0" err="1" smtClean="0"/>
              <a:t>Axonal</a:t>
            </a:r>
            <a:r>
              <a:rPr lang="fr-FR" u="sng" dirty="0" smtClean="0"/>
              <a:t> </a:t>
            </a:r>
            <a:r>
              <a:rPr lang="fr-FR" u="sng" dirty="0" err="1" smtClean="0"/>
              <a:t>threshold</a:t>
            </a:r>
            <a:endParaRPr lang="fr-FR" u="sng" dirty="0"/>
          </a:p>
        </p:txBody>
      </p:sp>
      <p:sp>
        <p:nvSpPr>
          <p:cNvPr id="9" name="Rectangle 8"/>
          <p:cNvSpPr/>
          <p:nvPr/>
        </p:nvSpPr>
        <p:spPr>
          <a:xfrm>
            <a:off x="1980138" y="3910335"/>
            <a:ext cx="1197826" cy="369332"/>
          </a:xfrm>
          <a:prstGeom prst="rect">
            <a:avLst/>
          </a:prstGeom>
        </p:spPr>
        <p:txBody>
          <a:bodyPr wrap="none">
            <a:spAutoFit/>
          </a:bodyPr>
          <a:lstStyle/>
          <a:p>
            <a:r>
              <a:rPr lang="fr-FR" dirty="0" smtClean="0"/>
              <a:t>V</a:t>
            </a:r>
            <a:r>
              <a:rPr lang="fr-FR" baseline="-25000" dirty="0" smtClean="0"/>
              <a:t>a</a:t>
            </a:r>
            <a:r>
              <a:rPr lang="fr-FR" dirty="0" smtClean="0"/>
              <a:t> = V</a:t>
            </a:r>
            <a:r>
              <a:rPr lang="fr-FR" baseline="-25000" dirty="0" smtClean="0"/>
              <a:t>s</a:t>
            </a:r>
            <a:r>
              <a:rPr lang="fr-FR" dirty="0" smtClean="0"/>
              <a:t> + k</a:t>
            </a:r>
            <a:r>
              <a:rPr lang="fr-FR" baseline="-25000" dirty="0" smtClean="0"/>
              <a:t>a</a:t>
            </a:r>
            <a:endParaRPr lang="fr-FR" baseline="-25000" dirty="0"/>
          </a:p>
        </p:txBody>
      </p:sp>
      <p:pic>
        <p:nvPicPr>
          <p:cNvPr id="10" name="Picture 2"/>
          <p:cNvPicPr>
            <a:picLocks noChangeAspect="1" noChangeArrowheads="1"/>
          </p:cNvPicPr>
          <p:nvPr/>
        </p:nvPicPr>
        <p:blipFill>
          <a:blip r:embed="rId6" cstate="print"/>
          <a:srcRect/>
          <a:stretch>
            <a:fillRect/>
          </a:stretch>
        </p:blipFill>
        <p:spPr bwMode="auto">
          <a:xfrm>
            <a:off x="1912336" y="4528155"/>
            <a:ext cx="2156989" cy="1523635"/>
          </a:xfrm>
          <a:prstGeom prst="rect">
            <a:avLst/>
          </a:prstGeom>
          <a:noFill/>
          <a:ln w="9525">
            <a:noFill/>
            <a:miter lim="800000"/>
            <a:headEnd/>
            <a:tailEnd/>
          </a:ln>
        </p:spPr>
      </p:pic>
      <p:sp>
        <p:nvSpPr>
          <p:cNvPr id="11" name="ZoneTexte 10"/>
          <p:cNvSpPr txBox="1"/>
          <p:nvPr/>
        </p:nvSpPr>
        <p:spPr>
          <a:xfrm>
            <a:off x="2345877" y="6088772"/>
            <a:ext cx="1378584" cy="261610"/>
          </a:xfrm>
          <a:prstGeom prst="rect">
            <a:avLst/>
          </a:prstGeom>
          <a:noFill/>
        </p:spPr>
        <p:txBody>
          <a:bodyPr wrap="none" rtlCol="0">
            <a:spAutoFit/>
          </a:bodyPr>
          <a:lstStyle/>
          <a:p>
            <a:r>
              <a:rPr lang="fr-FR" sz="1100" i="1" dirty="0" err="1" smtClean="0"/>
              <a:t>Kole</a:t>
            </a:r>
            <a:r>
              <a:rPr lang="fr-FR" sz="1100" i="1" dirty="0" smtClean="0"/>
              <a:t> &amp; Stuart (2008)</a:t>
            </a:r>
            <a:endParaRPr lang="fr-FR" sz="1100" i="1" dirty="0"/>
          </a:p>
        </p:txBody>
      </p:sp>
      <p:pic>
        <p:nvPicPr>
          <p:cNvPr id="12" name="Image 11"/>
          <p:cNvPicPr>
            <a:picLocks noChangeAspect="1"/>
          </p:cNvPicPr>
          <p:nvPr/>
        </p:nvPicPr>
        <p:blipFill>
          <a:blip r:embed="rId7"/>
          <a:stretch>
            <a:fillRect/>
          </a:stretch>
        </p:blipFill>
        <p:spPr>
          <a:xfrm>
            <a:off x="4548075" y="4710285"/>
            <a:ext cx="776175" cy="1378487"/>
          </a:xfrm>
          <a:prstGeom prst="rect">
            <a:avLst/>
          </a:prstGeom>
        </p:spPr>
      </p:pic>
      <p:sp>
        <p:nvSpPr>
          <p:cNvPr id="3" name="Ellipse 2"/>
          <p:cNvSpPr/>
          <p:nvPr/>
        </p:nvSpPr>
        <p:spPr>
          <a:xfrm>
            <a:off x="2471735" y="2258408"/>
            <a:ext cx="500063" cy="527655"/>
          </a:xfrm>
          <a:prstGeom prst="ellipse">
            <a:avLst/>
          </a:prstGeom>
          <a:no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407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a:t>Experimental</a:t>
            </a:r>
            <a:r>
              <a:rPr lang="fr-FR" dirty="0"/>
              <a:t> </a:t>
            </a:r>
            <a:r>
              <a:rPr lang="fr-FR" dirty="0" err="1"/>
              <a:t>evidence</a:t>
            </a:r>
            <a:r>
              <a:rPr lang="fr-FR" dirty="0"/>
              <a:t/>
            </a:r>
            <a:br>
              <a:rPr lang="fr-FR" dirty="0"/>
            </a:br>
            <a:r>
              <a:rPr lang="fr-FR" dirty="0"/>
              <a:t>4</a:t>
            </a:r>
            <a:r>
              <a:rPr lang="fr-FR" dirty="0" smtClean="0"/>
              <a:t>) </a:t>
            </a:r>
            <a:r>
              <a:rPr lang="fr-FR" dirty="0" err="1"/>
              <a:t>Threshold</a:t>
            </a:r>
            <a:endParaRPr lang="fr-FR" dirty="0"/>
          </a:p>
        </p:txBody>
      </p:sp>
      <p:graphicFrame>
        <p:nvGraphicFramePr>
          <p:cNvPr id="4" name="Objet 22"/>
          <p:cNvGraphicFramePr>
            <a:graphicFrameLocks noChangeAspect="1"/>
          </p:cNvGraphicFramePr>
          <p:nvPr>
            <p:extLst>
              <p:ext uri="{D42A27DB-BD31-4B8C-83A1-F6EECF244321}">
                <p14:modId xmlns:p14="http://schemas.microsoft.com/office/powerpoint/2010/main" val="902545457"/>
              </p:ext>
            </p:extLst>
          </p:nvPr>
        </p:nvGraphicFramePr>
        <p:xfrm>
          <a:off x="345130" y="2258408"/>
          <a:ext cx="4445000" cy="382588"/>
        </p:xfrm>
        <a:graphic>
          <a:graphicData uri="http://schemas.openxmlformats.org/presentationml/2006/ole">
            <mc:AlternateContent xmlns:mc="http://schemas.openxmlformats.org/markup-compatibility/2006">
              <mc:Choice xmlns:v="urn:schemas-microsoft-com:vml" Requires="v">
                <p:oleObj spid="_x0000_s21519" name="…quation" r:id="rId3" imgW="2653910" imgH="228738" progId="Equation.3">
                  <p:embed/>
                </p:oleObj>
              </mc:Choice>
              <mc:Fallback>
                <p:oleObj name="…quation" r:id="rId3" imgW="2653910" imgH="22873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30" y="2258408"/>
                        <a:ext cx="4445000"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ZoneTexte 23"/>
          <p:cNvSpPr txBox="1">
            <a:spLocks noChangeArrowheads="1"/>
          </p:cNvSpPr>
          <p:nvPr/>
        </p:nvSpPr>
        <p:spPr bwMode="auto">
          <a:xfrm>
            <a:off x="1281755" y="1755171"/>
            <a:ext cx="2620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u="sng"/>
              <a:t>The threshold equation</a:t>
            </a:r>
          </a:p>
        </p:txBody>
      </p:sp>
      <p:pic>
        <p:nvPicPr>
          <p:cNvPr id="6" name="Image 5"/>
          <p:cNvPicPr>
            <a:picLocks noChangeAspect="1"/>
          </p:cNvPicPr>
          <p:nvPr/>
        </p:nvPicPr>
        <p:blipFill>
          <a:blip r:embed="rId5"/>
          <a:stretch>
            <a:fillRect/>
          </a:stretch>
        </p:blipFill>
        <p:spPr>
          <a:xfrm>
            <a:off x="904875" y="3802062"/>
            <a:ext cx="1104900" cy="1739900"/>
          </a:xfrm>
          <a:prstGeom prst="rect">
            <a:avLst/>
          </a:prstGeom>
        </p:spPr>
      </p:pic>
      <p:sp>
        <p:nvSpPr>
          <p:cNvPr id="7" name="ZoneTexte 6"/>
          <p:cNvSpPr txBox="1"/>
          <p:nvPr/>
        </p:nvSpPr>
        <p:spPr>
          <a:xfrm>
            <a:off x="966645" y="3432730"/>
            <a:ext cx="981359" cy="369332"/>
          </a:xfrm>
          <a:prstGeom prst="rect">
            <a:avLst/>
          </a:prstGeom>
          <a:noFill/>
        </p:spPr>
        <p:txBody>
          <a:bodyPr wrap="none" rtlCol="0">
            <a:spAutoFit/>
          </a:bodyPr>
          <a:lstStyle/>
          <a:p>
            <a:r>
              <a:rPr lang="fr-FR" smtClean="0"/>
              <a:t>Pinching</a:t>
            </a:r>
            <a:endParaRPr lang="fr-FR" dirty="0"/>
          </a:p>
        </p:txBody>
      </p:sp>
      <p:sp>
        <p:nvSpPr>
          <p:cNvPr id="8" name="ZoneTexte 7"/>
          <p:cNvSpPr txBox="1"/>
          <p:nvPr/>
        </p:nvSpPr>
        <p:spPr>
          <a:xfrm>
            <a:off x="685272" y="5911294"/>
            <a:ext cx="2960898" cy="276999"/>
          </a:xfrm>
          <a:prstGeom prst="rect">
            <a:avLst/>
          </a:prstGeom>
          <a:noFill/>
        </p:spPr>
        <p:txBody>
          <a:bodyPr wrap="square" rtlCol="0">
            <a:spAutoFit/>
          </a:bodyPr>
          <a:lstStyle/>
          <a:p>
            <a:r>
              <a:rPr lang="fr-FR" sz="1200" dirty="0" smtClean="0"/>
              <a:t>(</a:t>
            </a:r>
            <a:r>
              <a:rPr lang="fr-FR" sz="1200" dirty="0" err="1" smtClean="0"/>
              <a:t>Fekete</a:t>
            </a:r>
            <a:r>
              <a:rPr lang="fr-FR" sz="1200" dirty="0" smtClean="0"/>
              <a:t> and </a:t>
            </a:r>
            <a:r>
              <a:rPr lang="fr-FR" sz="1200" dirty="0" err="1" smtClean="0"/>
              <a:t>Debanne</a:t>
            </a:r>
            <a:r>
              <a:rPr lang="fr-FR" sz="1200" dirty="0" smtClean="0"/>
              <a:t>, </a:t>
            </a:r>
            <a:r>
              <a:rPr lang="fr-FR" sz="1200" dirty="0" err="1" smtClean="0"/>
              <a:t>preliminary</a:t>
            </a:r>
            <a:r>
              <a:rPr lang="fr-FR" sz="1200" dirty="0" smtClean="0"/>
              <a:t> data)</a:t>
            </a:r>
            <a:endParaRPr lang="fr-FR" sz="1200" dirty="0"/>
          </a:p>
        </p:txBody>
      </p:sp>
      <p:pic>
        <p:nvPicPr>
          <p:cNvPr id="9" name="Image 8"/>
          <p:cNvPicPr>
            <a:picLocks noChangeAspect="1"/>
          </p:cNvPicPr>
          <p:nvPr/>
        </p:nvPicPr>
        <p:blipFill>
          <a:blip r:embed="rId6"/>
          <a:stretch>
            <a:fillRect/>
          </a:stretch>
        </p:blipFill>
        <p:spPr>
          <a:xfrm>
            <a:off x="2538543" y="3082925"/>
            <a:ext cx="2215253" cy="2459037"/>
          </a:xfrm>
          <a:prstGeom prst="rect">
            <a:avLst/>
          </a:prstGeom>
        </p:spPr>
      </p:pic>
      <p:sp>
        <p:nvSpPr>
          <p:cNvPr id="10" name="Ellipse 9"/>
          <p:cNvSpPr/>
          <p:nvPr/>
        </p:nvSpPr>
        <p:spPr>
          <a:xfrm>
            <a:off x="2786063" y="2201258"/>
            <a:ext cx="500063" cy="527655"/>
          </a:xfrm>
          <a:prstGeom prst="ellipse">
            <a:avLst/>
          </a:prstGeom>
          <a:no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7"/>
          <a:stretch>
            <a:fillRect/>
          </a:stretch>
        </p:blipFill>
        <p:spPr>
          <a:xfrm>
            <a:off x="5138605" y="3088759"/>
            <a:ext cx="2479041" cy="1583253"/>
          </a:xfrm>
          <a:prstGeom prst="rect">
            <a:avLst/>
          </a:prstGeom>
        </p:spPr>
      </p:pic>
      <p:pic>
        <p:nvPicPr>
          <p:cNvPr id="12" name="Image 11"/>
          <p:cNvPicPr>
            <a:picLocks noChangeAspect="1"/>
          </p:cNvPicPr>
          <p:nvPr/>
        </p:nvPicPr>
        <p:blipFill>
          <a:blip r:embed="rId8"/>
          <a:stretch>
            <a:fillRect/>
          </a:stretch>
        </p:blipFill>
        <p:spPr>
          <a:xfrm>
            <a:off x="5138605" y="5037700"/>
            <a:ext cx="2573338" cy="1527128"/>
          </a:xfrm>
          <a:prstGeom prst="rect">
            <a:avLst/>
          </a:prstGeom>
        </p:spPr>
      </p:pic>
    </p:spTree>
    <p:extLst>
      <p:ext uri="{BB962C8B-B14F-4D97-AF65-F5344CB8AC3E}">
        <p14:creationId xmlns:p14="http://schemas.microsoft.com/office/powerpoint/2010/main" val="124348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Experimental</a:t>
            </a:r>
            <a:r>
              <a:rPr lang="fr-FR" dirty="0" smtClean="0"/>
              <a:t> </a:t>
            </a:r>
            <a:r>
              <a:rPr lang="fr-FR" dirty="0" err="1" smtClean="0"/>
              <a:t>evidence</a:t>
            </a:r>
            <a:r>
              <a:rPr lang="fr-FR" dirty="0" smtClean="0"/>
              <a:t/>
            </a:r>
            <a:br>
              <a:rPr lang="fr-FR" dirty="0" smtClean="0"/>
            </a:br>
            <a:r>
              <a:rPr lang="fr-FR" dirty="0" smtClean="0"/>
              <a:t>5) </a:t>
            </a:r>
            <a:r>
              <a:rPr lang="fr-FR" dirty="0" err="1" smtClean="0"/>
              <a:t>Onset</a:t>
            </a:r>
            <a:r>
              <a:rPr lang="fr-FR" dirty="0" smtClean="0"/>
              <a:t> </a:t>
            </a:r>
            <a:r>
              <a:rPr lang="fr-FR" dirty="0" err="1" smtClean="0"/>
              <a:t>rapidness</a:t>
            </a:r>
            <a:endParaRPr lang="fr-FR" dirty="0"/>
          </a:p>
        </p:txBody>
      </p:sp>
      <p:sp>
        <p:nvSpPr>
          <p:cNvPr id="4" name="ZoneTexte 3"/>
          <p:cNvSpPr txBox="1"/>
          <p:nvPr/>
        </p:nvSpPr>
        <p:spPr>
          <a:xfrm>
            <a:off x="1979712" y="1597441"/>
            <a:ext cx="5198859" cy="646331"/>
          </a:xfrm>
          <a:prstGeom prst="rect">
            <a:avLst/>
          </a:prstGeom>
          <a:noFill/>
        </p:spPr>
        <p:txBody>
          <a:bodyPr wrap="none" rtlCol="0">
            <a:spAutoFit/>
          </a:bodyPr>
          <a:lstStyle/>
          <a:p>
            <a:r>
              <a:rPr lang="fr-FR" dirty="0" err="1" smtClean="0"/>
              <a:t>Onset</a:t>
            </a:r>
            <a:r>
              <a:rPr lang="fr-FR" dirty="0" smtClean="0"/>
              <a:t> </a:t>
            </a:r>
            <a:r>
              <a:rPr lang="fr-FR" dirty="0" err="1" smtClean="0"/>
              <a:t>rapidness</a:t>
            </a:r>
            <a:r>
              <a:rPr lang="fr-FR" dirty="0" smtClean="0"/>
              <a:t> </a:t>
            </a:r>
            <a:r>
              <a:rPr lang="fr-FR" dirty="0" err="1" smtClean="0"/>
              <a:t>at</a:t>
            </a:r>
            <a:r>
              <a:rPr lang="fr-FR" dirty="0" smtClean="0"/>
              <a:t> soma = maximum </a:t>
            </a:r>
            <a:r>
              <a:rPr lang="fr-FR" dirty="0" err="1" smtClean="0"/>
              <a:t>rapidness</a:t>
            </a:r>
            <a:r>
              <a:rPr lang="fr-FR" dirty="0" smtClean="0"/>
              <a:t> </a:t>
            </a:r>
            <a:r>
              <a:rPr lang="fr-FR" dirty="0" err="1" smtClean="0"/>
              <a:t>at</a:t>
            </a:r>
            <a:r>
              <a:rPr lang="fr-FR" dirty="0" smtClean="0"/>
              <a:t> AIS</a:t>
            </a:r>
          </a:p>
          <a:p>
            <a:r>
              <a:rPr lang="fr-FR" dirty="0" err="1" smtClean="0"/>
              <a:t>Onset</a:t>
            </a:r>
            <a:r>
              <a:rPr lang="fr-FR" dirty="0" smtClean="0"/>
              <a:t> </a:t>
            </a:r>
            <a:r>
              <a:rPr lang="fr-FR" dirty="0" err="1" smtClean="0"/>
              <a:t>rapidness</a:t>
            </a:r>
            <a:r>
              <a:rPr lang="fr-FR" dirty="0" smtClean="0"/>
              <a:t> </a:t>
            </a:r>
            <a:r>
              <a:rPr lang="fr-FR" dirty="0" err="1" smtClean="0"/>
              <a:t>at</a:t>
            </a:r>
            <a:r>
              <a:rPr lang="fr-FR" dirty="0" smtClean="0"/>
              <a:t> AIS = (1/ka).</a:t>
            </a:r>
            <a:r>
              <a:rPr lang="fr-FR" dirty="0" err="1" smtClean="0"/>
              <a:t>dVa</a:t>
            </a:r>
            <a:r>
              <a:rPr lang="fr-FR" dirty="0" smtClean="0"/>
              <a:t>/</a:t>
            </a:r>
            <a:r>
              <a:rPr lang="fr-FR" dirty="0" err="1" smtClean="0"/>
              <a:t>dt</a:t>
            </a:r>
            <a:endParaRPr lang="fr-FR" dirty="0"/>
          </a:p>
        </p:txBody>
      </p:sp>
      <p:pic>
        <p:nvPicPr>
          <p:cNvPr id="5" name="Image 4"/>
          <p:cNvPicPr>
            <a:picLocks noChangeAspect="1"/>
          </p:cNvPicPr>
          <p:nvPr/>
        </p:nvPicPr>
        <p:blipFill rotWithShape="1">
          <a:blip r:embed="rId2"/>
          <a:srcRect b="35485"/>
          <a:stretch/>
        </p:blipFill>
        <p:spPr>
          <a:xfrm>
            <a:off x="3059832" y="2182797"/>
            <a:ext cx="2901162" cy="3600400"/>
          </a:xfrm>
          <a:prstGeom prst="rect">
            <a:avLst/>
          </a:prstGeom>
        </p:spPr>
      </p:pic>
      <p:cxnSp>
        <p:nvCxnSpPr>
          <p:cNvPr id="6" name="Connecteur droit 5"/>
          <p:cNvCxnSpPr/>
          <p:nvPr/>
        </p:nvCxnSpPr>
        <p:spPr>
          <a:xfrm flipH="1">
            <a:off x="3923928" y="4127013"/>
            <a:ext cx="1296144" cy="136815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7" name="ZoneTexte 6"/>
          <p:cNvSpPr txBox="1"/>
          <p:nvPr/>
        </p:nvSpPr>
        <p:spPr>
          <a:xfrm>
            <a:off x="6228184" y="4847093"/>
            <a:ext cx="2038201" cy="369332"/>
          </a:xfrm>
          <a:prstGeom prst="rect">
            <a:avLst/>
          </a:prstGeom>
          <a:noFill/>
        </p:spPr>
        <p:txBody>
          <a:bodyPr wrap="none" rtlCol="0">
            <a:spAutoFit/>
          </a:bodyPr>
          <a:lstStyle/>
          <a:p>
            <a:r>
              <a:rPr lang="fr-FR" dirty="0" smtClean="0"/>
              <a:t>max </a:t>
            </a:r>
            <a:r>
              <a:rPr lang="fr-FR" dirty="0" err="1" smtClean="0"/>
              <a:t>slope</a:t>
            </a:r>
            <a:r>
              <a:rPr lang="fr-FR" dirty="0" smtClean="0"/>
              <a:t> ≈ 23 ms</a:t>
            </a:r>
            <a:r>
              <a:rPr lang="fr-FR" baseline="30000" dirty="0" smtClean="0"/>
              <a:t>-1</a:t>
            </a:r>
            <a:endParaRPr lang="fr-FR" baseline="30000" dirty="0"/>
          </a:p>
        </p:txBody>
      </p:sp>
      <p:sp>
        <p:nvSpPr>
          <p:cNvPr id="8" name="ZoneTexte 7"/>
          <p:cNvSpPr txBox="1"/>
          <p:nvPr/>
        </p:nvSpPr>
        <p:spPr>
          <a:xfrm>
            <a:off x="1907704" y="2974885"/>
            <a:ext cx="691641" cy="369332"/>
          </a:xfrm>
          <a:prstGeom prst="rect">
            <a:avLst/>
          </a:prstGeom>
          <a:noFill/>
        </p:spPr>
        <p:txBody>
          <a:bodyPr wrap="none" rtlCol="0">
            <a:spAutoFit/>
          </a:bodyPr>
          <a:lstStyle/>
          <a:p>
            <a:r>
              <a:rPr lang="fr-FR" dirty="0" smtClean="0"/>
              <a:t>soma</a:t>
            </a:r>
            <a:endParaRPr lang="fr-FR" dirty="0"/>
          </a:p>
        </p:txBody>
      </p:sp>
      <p:sp>
        <p:nvSpPr>
          <p:cNvPr id="9" name="ZoneTexte 8"/>
          <p:cNvSpPr txBox="1"/>
          <p:nvPr/>
        </p:nvSpPr>
        <p:spPr>
          <a:xfrm>
            <a:off x="1979712" y="4487053"/>
            <a:ext cx="482449" cy="369332"/>
          </a:xfrm>
          <a:prstGeom prst="rect">
            <a:avLst/>
          </a:prstGeom>
          <a:noFill/>
        </p:spPr>
        <p:txBody>
          <a:bodyPr wrap="none" rtlCol="0">
            <a:spAutoFit/>
          </a:bodyPr>
          <a:lstStyle/>
          <a:p>
            <a:r>
              <a:rPr lang="fr-FR" dirty="0" smtClean="0"/>
              <a:t>AIS</a:t>
            </a:r>
            <a:endParaRPr lang="fr-FR" dirty="0"/>
          </a:p>
        </p:txBody>
      </p:sp>
      <p:sp>
        <p:nvSpPr>
          <p:cNvPr id="10" name="ZoneTexte 9"/>
          <p:cNvSpPr txBox="1"/>
          <p:nvPr/>
        </p:nvSpPr>
        <p:spPr>
          <a:xfrm>
            <a:off x="3667232" y="5914467"/>
            <a:ext cx="1824112" cy="276999"/>
          </a:xfrm>
          <a:prstGeom prst="rect">
            <a:avLst/>
          </a:prstGeom>
          <a:noFill/>
        </p:spPr>
        <p:txBody>
          <a:bodyPr wrap="none" rtlCol="0">
            <a:spAutoFit/>
          </a:bodyPr>
          <a:lstStyle/>
          <a:p>
            <a:r>
              <a:rPr lang="fr-FR" sz="1200" i="1" dirty="0" err="1" smtClean="0"/>
              <a:t>Yu</a:t>
            </a:r>
            <a:r>
              <a:rPr lang="fr-FR" sz="1200" i="1" dirty="0" smtClean="0"/>
              <a:t> et al. (J </a:t>
            </a:r>
            <a:r>
              <a:rPr lang="fr-FR" sz="1200" i="1" dirty="0" err="1" smtClean="0"/>
              <a:t>Neurosci</a:t>
            </a:r>
            <a:r>
              <a:rPr lang="fr-FR" sz="1200" i="1" dirty="0" smtClean="0"/>
              <a:t> 2008)</a:t>
            </a:r>
            <a:endParaRPr lang="fr-FR" sz="1200" i="1" dirty="0"/>
          </a:p>
        </p:txBody>
      </p:sp>
      <p:pic>
        <p:nvPicPr>
          <p:cNvPr id="3" name="Image 2"/>
          <p:cNvPicPr>
            <a:picLocks noChangeAspect="1"/>
          </p:cNvPicPr>
          <p:nvPr/>
        </p:nvPicPr>
        <p:blipFill>
          <a:blip r:embed="rId3"/>
          <a:stretch>
            <a:fillRect/>
          </a:stretch>
        </p:blipFill>
        <p:spPr>
          <a:xfrm>
            <a:off x="6884762" y="1941119"/>
            <a:ext cx="2130264" cy="1625600"/>
          </a:xfrm>
          <a:prstGeom prst="rect">
            <a:avLst/>
          </a:prstGeom>
        </p:spPr>
      </p:pic>
      <p:sp>
        <p:nvSpPr>
          <p:cNvPr id="11" name="Rectangle 10"/>
          <p:cNvSpPr/>
          <p:nvPr/>
        </p:nvSpPr>
        <p:spPr>
          <a:xfrm>
            <a:off x="7112000" y="3681012"/>
            <a:ext cx="2032000" cy="707886"/>
          </a:xfrm>
          <a:prstGeom prst="rect">
            <a:avLst/>
          </a:prstGeom>
        </p:spPr>
        <p:txBody>
          <a:bodyPr wrap="square">
            <a:spAutoFit/>
          </a:bodyPr>
          <a:lstStyle/>
          <a:p>
            <a:r>
              <a:rPr lang="fr-FR" sz="1000" i="1" dirty="0" err="1" smtClean="0"/>
              <a:t>Teleńczuk</a:t>
            </a:r>
            <a:r>
              <a:rPr lang="fr-FR" sz="1000" i="1" dirty="0" smtClean="0"/>
              <a:t> M, Fontaine B, Brette R (2016). The basis of </a:t>
            </a:r>
            <a:r>
              <a:rPr lang="fr-FR" sz="1000" i="1" dirty="0" err="1" smtClean="0"/>
              <a:t>sharp</a:t>
            </a:r>
            <a:r>
              <a:rPr lang="fr-FR" sz="1000" i="1" dirty="0" smtClean="0"/>
              <a:t> </a:t>
            </a:r>
            <a:r>
              <a:rPr lang="fr-FR" sz="1000" i="1" dirty="0" err="1" smtClean="0"/>
              <a:t>spike</a:t>
            </a:r>
            <a:r>
              <a:rPr lang="fr-FR" sz="1000" i="1" dirty="0" smtClean="0"/>
              <a:t> </a:t>
            </a:r>
            <a:r>
              <a:rPr lang="fr-FR" sz="1000" i="1" dirty="0" err="1" smtClean="0"/>
              <a:t>onset</a:t>
            </a:r>
            <a:r>
              <a:rPr lang="fr-FR" sz="1000" i="1" dirty="0" smtClean="0"/>
              <a:t> in standard </a:t>
            </a:r>
            <a:r>
              <a:rPr lang="fr-FR" sz="1000" i="1" dirty="0" err="1" smtClean="0"/>
              <a:t>biophysical</a:t>
            </a:r>
            <a:r>
              <a:rPr lang="fr-FR" sz="1000" i="1" dirty="0" smtClean="0"/>
              <a:t> </a:t>
            </a:r>
            <a:r>
              <a:rPr lang="fr-FR" sz="1000" i="1" dirty="0" err="1" smtClean="0"/>
              <a:t>models</a:t>
            </a:r>
            <a:r>
              <a:rPr lang="fr-FR" sz="1000" i="1" dirty="0" smtClean="0"/>
              <a:t>.</a:t>
            </a:r>
            <a:endParaRPr lang="fr-FR" sz="1000" i="1" dirty="0"/>
          </a:p>
        </p:txBody>
      </p:sp>
    </p:spTree>
    <p:extLst>
      <p:ext uri="{BB962C8B-B14F-4D97-AF65-F5344CB8AC3E}">
        <p14:creationId xmlns:p14="http://schemas.microsoft.com/office/powerpoint/2010/main" val="1063437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Experimental</a:t>
            </a:r>
            <a:r>
              <a:rPr lang="fr-FR" dirty="0" smtClean="0"/>
              <a:t> </a:t>
            </a:r>
            <a:r>
              <a:rPr lang="fr-FR" dirty="0" err="1" smtClean="0"/>
              <a:t>evidence</a:t>
            </a:r>
            <a:r>
              <a:rPr lang="fr-FR" dirty="0" smtClean="0"/>
              <a:t/>
            </a:r>
            <a:br>
              <a:rPr lang="fr-FR" dirty="0" smtClean="0"/>
            </a:br>
            <a:r>
              <a:rPr lang="fr-FR" dirty="0" smtClean="0"/>
              <a:t>6) </a:t>
            </a:r>
            <a:r>
              <a:rPr lang="fr-FR" dirty="0" err="1" smtClean="0"/>
              <a:t>Sharpness</a:t>
            </a:r>
            <a:r>
              <a:rPr lang="fr-FR" dirty="0" smtClean="0"/>
              <a:t> condition</a:t>
            </a:r>
            <a:endParaRPr lang="fr-FR" dirty="0"/>
          </a:p>
        </p:txBody>
      </p:sp>
      <p:pic>
        <p:nvPicPr>
          <p:cNvPr id="4" name="Image 3"/>
          <p:cNvPicPr>
            <a:picLocks noChangeAspect="1"/>
          </p:cNvPicPr>
          <p:nvPr/>
        </p:nvPicPr>
        <p:blipFill>
          <a:blip r:embed="rId3"/>
          <a:stretch>
            <a:fillRect/>
          </a:stretch>
        </p:blipFill>
        <p:spPr>
          <a:xfrm>
            <a:off x="1215494" y="2497060"/>
            <a:ext cx="3867195" cy="2869209"/>
          </a:xfrm>
          <a:prstGeom prst="rect">
            <a:avLst/>
          </a:prstGeom>
        </p:spPr>
      </p:pic>
      <p:sp>
        <p:nvSpPr>
          <p:cNvPr id="5" name="Rectangle 4"/>
          <p:cNvSpPr/>
          <p:nvPr/>
        </p:nvSpPr>
        <p:spPr>
          <a:xfrm>
            <a:off x="3838884" y="1703290"/>
            <a:ext cx="1352278" cy="369332"/>
          </a:xfrm>
          <a:prstGeom prst="rect">
            <a:avLst/>
          </a:prstGeom>
        </p:spPr>
        <p:txBody>
          <a:bodyPr wrap="none">
            <a:spAutoFit/>
          </a:bodyPr>
          <a:lstStyle/>
          <a:p>
            <a:r>
              <a:rPr lang="fr-FR" dirty="0" err="1" smtClean="0"/>
              <a:t>R</a:t>
            </a:r>
            <a:r>
              <a:rPr lang="fr-FR" baseline="-25000" dirty="0" err="1" smtClean="0"/>
              <a:t>a</a:t>
            </a:r>
            <a:r>
              <a:rPr lang="fr-FR" dirty="0" err="1" smtClean="0"/>
              <a:t>.g</a:t>
            </a:r>
            <a:r>
              <a:rPr lang="fr-FR" baseline="-25000" dirty="0" err="1" smtClean="0"/>
              <a:t>Na</a:t>
            </a:r>
            <a:r>
              <a:rPr lang="fr-FR" dirty="0" smtClean="0"/>
              <a:t> &gt; 0.27</a:t>
            </a:r>
            <a:endParaRPr lang="fr-FR" dirty="0"/>
          </a:p>
        </p:txBody>
      </p:sp>
      <p:sp>
        <p:nvSpPr>
          <p:cNvPr id="6" name="ZoneTexte 5"/>
          <p:cNvSpPr txBox="1"/>
          <p:nvPr/>
        </p:nvSpPr>
        <p:spPr>
          <a:xfrm>
            <a:off x="2090465" y="5401941"/>
            <a:ext cx="2038163" cy="276999"/>
          </a:xfrm>
          <a:prstGeom prst="rect">
            <a:avLst/>
          </a:prstGeom>
          <a:noFill/>
        </p:spPr>
        <p:txBody>
          <a:bodyPr wrap="none" rtlCol="0">
            <a:spAutoFit/>
          </a:bodyPr>
          <a:lstStyle/>
          <a:p>
            <a:r>
              <a:rPr lang="fr-FR" sz="1200" dirty="0" smtClean="0"/>
              <a:t>Naundorf et al. (Nature 2006)</a:t>
            </a:r>
            <a:endParaRPr lang="fr-FR" sz="1200" dirty="0"/>
          </a:p>
        </p:txBody>
      </p:sp>
      <p:pic>
        <p:nvPicPr>
          <p:cNvPr id="8" name="Image 7"/>
          <p:cNvPicPr>
            <a:picLocks noChangeAspect="1"/>
          </p:cNvPicPr>
          <p:nvPr/>
        </p:nvPicPr>
        <p:blipFill>
          <a:blip r:embed="rId4"/>
          <a:stretch>
            <a:fillRect/>
          </a:stretch>
        </p:blipFill>
        <p:spPr>
          <a:xfrm>
            <a:off x="6456693" y="2190279"/>
            <a:ext cx="1594961" cy="3046415"/>
          </a:xfrm>
          <a:prstGeom prst="rect">
            <a:avLst/>
          </a:prstGeom>
        </p:spPr>
      </p:pic>
      <p:sp>
        <p:nvSpPr>
          <p:cNvPr id="9" name="ZoneTexte 8"/>
          <p:cNvSpPr txBox="1"/>
          <p:nvPr/>
        </p:nvSpPr>
        <p:spPr>
          <a:xfrm>
            <a:off x="6756545" y="5401941"/>
            <a:ext cx="1439291" cy="461665"/>
          </a:xfrm>
          <a:prstGeom prst="rect">
            <a:avLst/>
          </a:prstGeom>
          <a:noFill/>
        </p:spPr>
        <p:txBody>
          <a:bodyPr wrap="none" rtlCol="0">
            <a:spAutoFit/>
          </a:bodyPr>
          <a:lstStyle/>
          <a:p>
            <a:r>
              <a:rPr lang="fr-FR" sz="1200" dirty="0" err="1" smtClean="0"/>
              <a:t>Volgushev</a:t>
            </a:r>
            <a:r>
              <a:rPr lang="fr-FR" sz="1200" dirty="0" smtClean="0"/>
              <a:t> et al.</a:t>
            </a:r>
          </a:p>
          <a:p>
            <a:r>
              <a:rPr lang="fr-FR" sz="1200" dirty="0" smtClean="0"/>
              <a:t>(2007; </a:t>
            </a:r>
            <a:r>
              <a:rPr lang="fr-FR" sz="1200" dirty="0" err="1" smtClean="0"/>
              <a:t>unpublished</a:t>
            </a:r>
            <a:r>
              <a:rPr lang="fr-FR" sz="1200" dirty="0" smtClean="0"/>
              <a:t>)</a:t>
            </a:r>
            <a:endParaRPr lang="fr-FR" sz="1200" dirty="0"/>
          </a:p>
        </p:txBody>
      </p:sp>
    </p:spTree>
    <p:extLst>
      <p:ext uri="{BB962C8B-B14F-4D97-AF65-F5344CB8AC3E}">
        <p14:creationId xmlns:p14="http://schemas.microsoft.com/office/powerpoint/2010/main" val="3262102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Spike transmission to the soma</a:t>
            </a:r>
            <a:endParaRPr lang="fr-FR" dirty="0"/>
          </a:p>
        </p:txBody>
      </p:sp>
      <p:pic>
        <p:nvPicPr>
          <p:cNvPr id="4" name="Image 3"/>
          <p:cNvPicPr>
            <a:picLocks noChangeAspect="1"/>
          </p:cNvPicPr>
          <p:nvPr/>
        </p:nvPicPr>
        <p:blipFill>
          <a:blip r:embed="rId2"/>
          <a:stretch>
            <a:fillRect/>
          </a:stretch>
        </p:blipFill>
        <p:spPr>
          <a:xfrm>
            <a:off x="1361373" y="2606742"/>
            <a:ext cx="2235200" cy="1701800"/>
          </a:xfrm>
          <a:prstGeom prst="rect">
            <a:avLst/>
          </a:prstGeom>
        </p:spPr>
      </p:pic>
      <p:pic>
        <p:nvPicPr>
          <p:cNvPr id="5" name="Image 4"/>
          <p:cNvPicPr>
            <a:picLocks noChangeAspect="1"/>
          </p:cNvPicPr>
          <p:nvPr/>
        </p:nvPicPr>
        <p:blipFill>
          <a:blip r:embed="rId3"/>
          <a:stretch>
            <a:fillRect/>
          </a:stretch>
        </p:blipFill>
        <p:spPr>
          <a:xfrm>
            <a:off x="857341" y="2534734"/>
            <a:ext cx="7416800" cy="1765300"/>
          </a:xfrm>
          <a:prstGeom prst="rect">
            <a:avLst/>
          </a:prstGeom>
        </p:spPr>
      </p:pic>
      <p:sp>
        <p:nvSpPr>
          <p:cNvPr id="6" name="ZoneTexte 5"/>
          <p:cNvSpPr txBox="1"/>
          <p:nvPr/>
        </p:nvSpPr>
        <p:spPr>
          <a:xfrm>
            <a:off x="2854257" y="4483407"/>
            <a:ext cx="2583948" cy="369332"/>
          </a:xfrm>
          <a:prstGeom prst="rect">
            <a:avLst/>
          </a:prstGeom>
          <a:noFill/>
        </p:spPr>
        <p:txBody>
          <a:bodyPr wrap="none" rtlCol="0">
            <a:spAutoFit/>
          </a:bodyPr>
          <a:lstStyle/>
          <a:p>
            <a:r>
              <a:rPr lang="fr-FR" dirty="0" smtClean="0"/>
              <a:t>The AIS charges the soma</a:t>
            </a:r>
            <a:endParaRPr lang="fr-FR" dirty="0"/>
          </a:p>
        </p:txBody>
      </p:sp>
      <p:pic>
        <p:nvPicPr>
          <p:cNvPr id="17" name="Image 16"/>
          <p:cNvPicPr>
            <a:picLocks noChangeAspect="1"/>
          </p:cNvPicPr>
          <p:nvPr/>
        </p:nvPicPr>
        <p:blipFill>
          <a:blip r:embed="rId4"/>
          <a:stretch>
            <a:fillRect/>
          </a:stretch>
        </p:blipFill>
        <p:spPr>
          <a:xfrm>
            <a:off x="6365809" y="2473493"/>
            <a:ext cx="2134723" cy="1826541"/>
          </a:xfrm>
          <a:prstGeom prst="rect">
            <a:avLst/>
          </a:prstGeom>
        </p:spPr>
      </p:pic>
      <p:sp>
        <p:nvSpPr>
          <p:cNvPr id="18" name="ZoneTexte 17"/>
          <p:cNvSpPr txBox="1"/>
          <p:nvPr/>
        </p:nvSpPr>
        <p:spPr>
          <a:xfrm>
            <a:off x="6703623" y="4299504"/>
            <a:ext cx="1120691" cy="276999"/>
          </a:xfrm>
          <a:prstGeom prst="rect">
            <a:avLst/>
          </a:prstGeom>
          <a:noFill/>
        </p:spPr>
        <p:txBody>
          <a:bodyPr wrap="none" rtlCol="0">
            <a:spAutoFit/>
          </a:bodyPr>
          <a:lstStyle/>
          <a:p>
            <a:r>
              <a:rPr lang="fr-FR" sz="1200" i="1" dirty="0" err="1" smtClean="0"/>
              <a:t>Yu</a:t>
            </a:r>
            <a:r>
              <a:rPr lang="fr-FR" sz="1200" i="1" dirty="0" smtClean="0"/>
              <a:t> et al. </a:t>
            </a:r>
            <a:r>
              <a:rPr lang="fr-FR" sz="1200" i="1" dirty="0" smtClean="0"/>
              <a:t>(2008</a:t>
            </a:r>
            <a:r>
              <a:rPr lang="fr-FR" sz="1200" i="1" dirty="0" smtClean="0"/>
              <a:t>)</a:t>
            </a:r>
            <a:endParaRPr lang="fr-FR" sz="1200" i="1" dirty="0"/>
          </a:p>
        </p:txBody>
      </p:sp>
    </p:spTree>
    <p:extLst>
      <p:ext uri="{BB962C8B-B14F-4D97-AF65-F5344CB8AC3E}">
        <p14:creationId xmlns:p14="http://schemas.microsoft.com/office/powerpoint/2010/main" val="712668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a:t>Resistive</a:t>
            </a:r>
            <a:r>
              <a:rPr lang="fr-FR" dirty="0"/>
              <a:t> </a:t>
            </a:r>
            <a:r>
              <a:rPr lang="fr-FR" dirty="0" err="1"/>
              <a:t>coupling</a:t>
            </a:r>
            <a:r>
              <a:rPr lang="fr-FR" dirty="0"/>
              <a:t> </a:t>
            </a:r>
            <a:r>
              <a:rPr lang="fr-FR" dirty="0" err="1"/>
              <a:t>theory</a:t>
            </a:r>
            <a:r>
              <a:rPr lang="fr-FR" dirty="0"/>
              <a:t>, part </a:t>
            </a:r>
            <a:r>
              <a:rPr lang="fr-FR" dirty="0" smtClean="0"/>
              <a:t>2</a:t>
            </a:r>
            <a:endParaRPr lang="fr-FR" dirty="0"/>
          </a:p>
        </p:txBody>
      </p:sp>
      <p:grpSp>
        <p:nvGrpSpPr>
          <p:cNvPr id="4" name="Grouper 3"/>
          <p:cNvGrpSpPr/>
          <p:nvPr/>
        </p:nvGrpSpPr>
        <p:grpSpPr>
          <a:xfrm>
            <a:off x="395536" y="1772816"/>
            <a:ext cx="2243251" cy="1959369"/>
            <a:chOff x="5677646" y="4093882"/>
            <a:chExt cx="2099235" cy="1815353"/>
          </a:xfrm>
        </p:grpSpPr>
        <p:pic>
          <p:nvPicPr>
            <p:cNvPr id="5" name="Image 4"/>
            <p:cNvPicPr>
              <a:picLocks noChangeAspect="1"/>
            </p:cNvPicPr>
            <p:nvPr/>
          </p:nvPicPr>
          <p:blipFill rotWithShape="1">
            <a:blip r:embed="rId2"/>
            <a:srcRect l="13598" t="3705" r="24017" b="20559"/>
            <a:stretch/>
          </p:blipFill>
          <p:spPr>
            <a:xfrm>
              <a:off x="5677646" y="4093882"/>
              <a:ext cx="2099235" cy="1815353"/>
            </a:xfrm>
            <a:prstGeom prst="rect">
              <a:avLst/>
            </a:prstGeom>
          </p:spPr>
        </p:pic>
        <p:cxnSp>
          <p:nvCxnSpPr>
            <p:cNvPr id="6" name="Connecteur droit avec flèche 5"/>
            <p:cNvCxnSpPr/>
            <p:nvPr/>
          </p:nvCxnSpPr>
          <p:spPr>
            <a:xfrm flipH="1" flipV="1">
              <a:off x="6588224" y="5517233"/>
              <a:ext cx="167584" cy="4438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flipV="1">
              <a:off x="6588224" y="4581128"/>
              <a:ext cx="288032" cy="936104"/>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a:off x="6876256" y="4581128"/>
              <a:ext cx="216478" cy="46477"/>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flipH="1">
              <a:off x="6755808" y="4627605"/>
              <a:ext cx="360040" cy="936104"/>
            </a:xfrm>
            <a:prstGeom prst="straightConnector1">
              <a:avLst/>
            </a:prstGeom>
            <a:ln>
              <a:solidFill>
                <a:srgbClr val="C0504D"/>
              </a:solidFill>
              <a:tailEnd type="arrow"/>
            </a:ln>
          </p:spPr>
          <p:style>
            <a:lnRef idx="2">
              <a:schemeClr val="accent1"/>
            </a:lnRef>
            <a:fillRef idx="0">
              <a:schemeClr val="accent1"/>
            </a:fillRef>
            <a:effectRef idx="1">
              <a:schemeClr val="accent1"/>
            </a:effectRef>
            <a:fontRef idx="minor">
              <a:schemeClr val="tx1"/>
            </a:fontRef>
          </p:style>
        </p:cxnSp>
      </p:grpSp>
      <p:sp>
        <p:nvSpPr>
          <p:cNvPr id="11" name="ZoneTexte 10"/>
          <p:cNvSpPr txBox="1"/>
          <p:nvPr/>
        </p:nvSpPr>
        <p:spPr>
          <a:xfrm rot="17445182">
            <a:off x="775423" y="2432656"/>
            <a:ext cx="874959" cy="338554"/>
          </a:xfrm>
          <a:prstGeom prst="rect">
            <a:avLst/>
          </a:prstGeom>
          <a:noFill/>
          <a:ln>
            <a:noFill/>
          </a:ln>
        </p:spPr>
        <p:txBody>
          <a:bodyPr wrap="none" rtlCol="0">
            <a:spAutoFit/>
          </a:bodyPr>
          <a:lstStyle/>
          <a:p>
            <a:r>
              <a:rPr lang="fr-FR" sz="1600" dirty="0" err="1" smtClean="0">
                <a:solidFill>
                  <a:srgbClr val="FF0000"/>
                </a:solidFill>
              </a:rPr>
              <a:t>resistive</a:t>
            </a:r>
            <a:endParaRPr lang="fr-FR" sz="1600" dirty="0">
              <a:solidFill>
                <a:srgbClr val="FF0000"/>
              </a:solidFill>
            </a:endParaRPr>
          </a:p>
        </p:txBody>
      </p:sp>
      <p:sp>
        <p:nvSpPr>
          <p:cNvPr id="12" name="ZoneTexte 11"/>
          <p:cNvSpPr txBox="1"/>
          <p:nvPr/>
        </p:nvSpPr>
        <p:spPr>
          <a:xfrm rot="1241541">
            <a:off x="1366076" y="1985278"/>
            <a:ext cx="1018728" cy="338554"/>
          </a:xfrm>
          <a:prstGeom prst="rect">
            <a:avLst/>
          </a:prstGeom>
          <a:noFill/>
          <a:ln>
            <a:noFill/>
          </a:ln>
        </p:spPr>
        <p:txBody>
          <a:bodyPr wrap="none" rtlCol="0">
            <a:spAutoFit/>
          </a:bodyPr>
          <a:lstStyle/>
          <a:p>
            <a:r>
              <a:rPr lang="fr-FR" sz="1600" dirty="0" smtClean="0">
                <a:solidFill>
                  <a:srgbClr val="FF0000"/>
                </a:solidFill>
              </a:rPr>
              <a:t>capacitive</a:t>
            </a:r>
            <a:endParaRPr lang="fr-FR" sz="1600" dirty="0">
              <a:solidFill>
                <a:srgbClr val="FF0000"/>
              </a:solidFill>
            </a:endParaRPr>
          </a:p>
        </p:txBody>
      </p:sp>
      <p:sp>
        <p:nvSpPr>
          <p:cNvPr id="14" name="ZoneTexte 13"/>
          <p:cNvSpPr txBox="1"/>
          <p:nvPr/>
        </p:nvSpPr>
        <p:spPr>
          <a:xfrm>
            <a:off x="3203848" y="1772816"/>
            <a:ext cx="5760640" cy="369332"/>
          </a:xfrm>
          <a:prstGeom prst="rect">
            <a:avLst/>
          </a:prstGeom>
          <a:noFill/>
        </p:spPr>
        <p:txBody>
          <a:bodyPr wrap="square" rtlCol="0">
            <a:spAutoFit/>
          </a:bodyPr>
          <a:lstStyle/>
          <a:p>
            <a:r>
              <a:rPr lang="fr-FR" dirty="0" err="1" smtClean="0"/>
              <a:t>Theory</a:t>
            </a:r>
            <a:r>
              <a:rPr lang="fr-FR" dirty="0" smtClean="0"/>
              <a:t>:	</a:t>
            </a:r>
            <a:r>
              <a:rPr lang="fr-FR" dirty="0" err="1" smtClean="0"/>
              <a:t>resistive</a:t>
            </a:r>
            <a:r>
              <a:rPr lang="fr-FR" dirty="0" smtClean="0"/>
              <a:t> </a:t>
            </a:r>
            <a:r>
              <a:rPr lang="fr-FR" dirty="0" err="1" smtClean="0"/>
              <a:t>current</a:t>
            </a:r>
            <a:r>
              <a:rPr lang="fr-FR" dirty="0" smtClean="0"/>
              <a:t> (</a:t>
            </a:r>
            <a:r>
              <a:rPr lang="fr-FR" dirty="0" err="1" smtClean="0"/>
              <a:t>axon</a:t>
            </a:r>
            <a:r>
              <a:rPr lang="fr-FR" dirty="0" smtClean="0"/>
              <a:t>) = capacitive </a:t>
            </a:r>
            <a:r>
              <a:rPr lang="fr-FR" dirty="0" err="1" smtClean="0"/>
              <a:t>current</a:t>
            </a:r>
            <a:endParaRPr lang="fr-FR" dirty="0"/>
          </a:p>
        </p:txBody>
      </p:sp>
      <p:sp>
        <p:nvSpPr>
          <p:cNvPr id="17" name="Cylindre 16"/>
          <p:cNvSpPr/>
          <p:nvPr/>
        </p:nvSpPr>
        <p:spPr>
          <a:xfrm rot="11928841">
            <a:off x="3618666" y="2434777"/>
            <a:ext cx="432048" cy="16043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3030780" y="2924944"/>
            <a:ext cx="287258" cy="369332"/>
          </a:xfrm>
          <a:prstGeom prst="rect">
            <a:avLst/>
          </a:prstGeom>
          <a:noFill/>
        </p:spPr>
        <p:txBody>
          <a:bodyPr wrap="none" rtlCol="0">
            <a:spAutoFit/>
          </a:bodyPr>
          <a:lstStyle/>
          <a:p>
            <a:r>
              <a:rPr lang="fr-FR" dirty="0" smtClean="0"/>
              <a:t>x</a:t>
            </a:r>
            <a:endParaRPr lang="fr-FR" dirty="0"/>
          </a:p>
        </p:txBody>
      </p:sp>
      <p:cxnSp>
        <p:nvCxnSpPr>
          <p:cNvPr id="20" name="Connecteur droit avec flèche 19"/>
          <p:cNvCxnSpPr/>
          <p:nvPr/>
        </p:nvCxnSpPr>
        <p:spPr>
          <a:xfrm flipH="1">
            <a:off x="3203848" y="2348880"/>
            <a:ext cx="475004" cy="157125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4116269" y="3645024"/>
            <a:ext cx="5010957" cy="369332"/>
          </a:xfrm>
          <a:prstGeom prst="rect">
            <a:avLst/>
          </a:prstGeom>
        </p:spPr>
        <p:txBody>
          <a:bodyPr wrap="none">
            <a:spAutoFit/>
          </a:bodyPr>
          <a:lstStyle/>
          <a:p>
            <a:r>
              <a:rPr lang="fr-FR" dirty="0" smtClean="0"/>
              <a:t>Capacitive </a:t>
            </a:r>
            <a:r>
              <a:rPr lang="fr-FR" dirty="0" err="1" smtClean="0"/>
              <a:t>current</a:t>
            </a:r>
            <a:r>
              <a:rPr lang="fr-FR" dirty="0"/>
              <a:t> </a:t>
            </a:r>
            <a:r>
              <a:rPr lang="fr-FR" dirty="0" smtClean="0"/>
              <a:t>  ~   </a:t>
            </a:r>
            <a:r>
              <a:rPr lang="fr-FR" dirty="0" err="1" smtClean="0"/>
              <a:t>somatodendritic</a:t>
            </a:r>
            <a:r>
              <a:rPr lang="fr-FR" dirty="0" smtClean="0"/>
              <a:t> area . </a:t>
            </a:r>
            <a:r>
              <a:rPr lang="fr-FR" dirty="0" err="1" smtClean="0"/>
              <a:t>dV</a:t>
            </a:r>
            <a:r>
              <a:rPr lang="fr-FR" dirty="0" smtClean="0"/>
              <a:t>/</a:t>
            </a:r>
            <a:r>
              <a:rPr lang="fr-FR" dirty="0" err="1" smtClean="0"/>
              <a:t>dt</a:t>
            </a:r>
            <a:endParaRPr lang="fr-FR" dirty="0"/>
          </a:p>
        </p:txBody>
      </p:sp>
      <p:sp>
        <p:nvSpPr>
          <p:cNvPr id="23" name="ZoneTexte 22"/>
          <p:cNvSpPr txBox="1"/>
          <p:nvPr/>
        </p:nvSpPr>
        <p:spPr>
          <a:xfrm>
            <a:off x="4116269" y="3056041"/>
            <a:ext cx="3198311" cy="369332"/>
          </a:xfrm>
          <a:prstGeom prst="rect">
            <a:avLst/>
          </a:prstGeom>
          <a:noFill/>
        </p:spPr>
        <p:txBody>
          <a:bodyPr wrap="none" rtlCol="0">
            <a:spAutoFit/>
          </a:bodyPr>
          <a:lstStyle/>
          <a:p>
            <a:r>
              <a:rPr lang="fr-FR" dirty="0" err="1" smtClean="0"/>
              <a:t>Resistive</a:t>
            </a:r>
            <a:r>
              <a:rPr lang="fr-FR" dirty="0" smtClean="0"/>
              <a:t> </a:t>
            </a:r>
            <a:r>
              <a:rPr lang="fr-FR" dirty="0" err="1" smtClean="0"/>
              <a:t>current</a:t>
            </a:r>
            <a:r>
              <a:rPr lang="fr-FR" dirty="0" smtClean="0"/>
              <a:t> = 1/R    ~     1/</a:t>
            </a:r>
            <a:r>
              <a:rPr lang="fr-FR" dirty="0"/>
              <a:t>x</a:t>
            </a:r>
            <a:endParaRPr lang="fr-FR" baseline="30000" dirty="0"/>
          </a:p>
        </p:txBody>
      </p:sp>
      <p:sp>
        <p:nvSpPr>
          <p:cNvPr id="13" name="ZoneTexte 12"/>
          <p:cNvSpPr txBox="1"/>
          <p:nvPr/>
        </p:nvSpPr>
        <p:spPr>
          <a:xfrm>
            <a:off x="611560" y="5013176"/>
            <a:ext cx="3799989" cy="369332"/>
          </a:xfrm>
          <a:prstGeom prst="rect">
            <a:avLst/>
          </a:prstGeom>
          <a:noFill/>
        </p:spPr>
        <p:txBody>
          <a:bodyPr wrap="none" rtlCol="0">
            <a:spAutoFit/>
          </a:bodyPr>
          <a:lstStyle/>
          <a:p>
            <a:r>
              <a:rPr lang="fr-FR" dirty="0" smtClean="0"/>
              <a:t>Conclusion (for a </a:t>
            </a:r>
            <a:r>
              <a:rPr lang="fr-FR" dirty="0" err="1" smtClean="0"/>
              <a:t>spike</a:t>
            </a:r>
            <a:r>
              <a:rPr lang="fr-FR" dirty="0" smtClean="0"/>
              <a:t> of </a:t>
            </a:r>
            <a:r>
              <a:rPr lang="fr-FR" dirty="0" err="1" smtClean="0"/>
              <a:t>fixed</a:t>
            </a:r>
            <a:r>
              <a:rPr lang="fr-FR" dirty="0" smtClean="0"/>
              <a:t> </a:t>
            </a:r>
            <a:r>
              <a:rPr lang="fr-FR" dirty="0" err="1" smtClean="0"/>
              <a:t>shape</a:t>
            </a:r>
            <a:r>
              <a:rPr lang="fr-FR" dirty="0" smtClean="0"/>
              <a:t>):</a:t>
            </a:r>
            <a:endParaRPr lang="fr-FR" dirty="0"/>
          </a:p>
        </p:txBody>
      </p:sp>
      <p:sp>
        <p:nvSpPr>
          <p:cNvPr id="24" name="ZoneTexte 23"/>
          <p:cNvSpPr txBox="1"/>
          <p:nvPr/>
        </p:nvSpPr>
        <p:spPr>
          <a:xfrm>
            <a:off x="4716016" y="5013176"/>
            <a:ext cx="3009883" cy="369332"/>
          </a:xfrm>
          <a:prstGeom prst="rect">
            <a:avLst/>
          </a:prstGeom>
          <a:noFill/>
        </p:spPr>
        <p:txBody>
          <a:bodyPr wrap="none" rtlCol="0">
            <a:spAutoFit/>
          </a:bodyPr>
          <a:lstStyle/>
          <a:p>
            <a:r>
              <a:rPr lang="fr-FR" dirty="0" smtClean="0"/>
              <a:t>x   ~   1/</a:t>
            </a:r>
            <a:r>
              <a:rPr lang="fr-FR" dirty="0" err="1"/>
              <a:t>somatodendritic</a:t>
            </a:r>
            <a:r>
              <a:rPr lang="fr-FR" dirty="0"/>
              <a:t> </a:t>
            </a:r>
            <a:r>
              <a:rPr lang="fr-FR" dirty="0" smtClean="0"/>
              <a:t>area</a:t>
            </a:r>
            <a:endParaRPr lang="fr-FR" dirty="0"/>
          </a:p>
        </p:txBody>
      </p:sp>
      <p:sp>
        <p:nvSpPr>
          <p:cNvPr id="25" name="ZoneTexte 24"/>
          <p:cNvSpPr txBox="1"/>
          <p:nvPr/>
        </p:nvSpPr>
        <p:spPr>
          <a:xfrm>
            <a:off x="2915816" y="5949280"/>
            <a:ext cx="3804272" cy="369332"/>
          </a:xfrm>
          <a:prstGeom prst="rect">
            <a:avLst/>
          </a:prstGeom>
          <a:noFill/>
        </p:spPr>
        <p:txBody>
          <a:bodyPr wrap="none" rtlCol="0">
            <a:spAutoFit/>
          </a:bodyPr>
          <a:lstStyle/>
          <a:p>
            <a:r>
              <a:rPr lang="fr-FR" dirty="0" smtClean="0"/>
              <a:t>A </a:t>
            </a:r>
            <a:r>
              <a:rPr lang="fr-FR" dirty="0" err="1" smtClean="0"/>
              <a:t>big</a:t>
            </a:r>
            <a:r>
              <a:rPr lang="fr-FR" dirty="0" smtClean="0"/>
              <a:t> </a:t>
            </a:r>
            <a:r>
              <a:rPr lang="fr-FR" dirty="0" err="1" smtClean="0"/>
              <a:t>neuron</a:t>
            </a:r>
            <a:r>
              <a:rPr lang="fr-FR" dirty="0" smtClean="0"/>
              <a:t> must have a </a:t>
            </a:r>
            <a:r>
              <a:rPr lang="fr-FR" u="sng" dirty="0" smtClean="0"/>
              <a:t>proximal</a:t>
            </a:r>
            <a:r>
              <a:rPr lang="fr-FR" dirty="0" smtClean="0"/>
              <a:t> AIS</a:t>
            </a:r>
            <a:endParaRPr lang="fr-FR" dirty="0"/>
          </a:p>
        </p:txBody>
      </p:sp>
    </p:spTree>
    <p:extLst>
      <p:ext uri="{BB962C8B-B14F-4D97-AF65-F5344CB8AC3E}">
        <p14:creationId xmlns:p14="http://schemas.microsoft.com/office/powerpoint/2010/main" val="276502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re 1"/>
          <p:cNvSpPr>
            <a:spLocks noGrp="1"/>
          </p:cNvSpPr>
          <p:nvPr>
            <p:ph type="title"/>
          </p:nvPr>
        </p:nvSpPr>
        <p:spPr/>
        <p:txBody>
          <a:bodyPr/>
          <a:lstStyle/>
          <a:p>
            <a:r>
              <a:rPr lang="fr-FR" dirty="0" err="1" smtClean="0">
                <a:latin typeface="Calibri" charset="0"/>
              </a:rPr>
              <a:t>Neuron</a:t>
            </a:r>
            <a:r>
              <a:rPr lang="fr-FR" dirty="0" smtClean="0">
                <a:latin typeface="Calibri" charset="0"/>
              </a:rPr>
              <a:t> size vs. AIS position</a:t>
            </a:r>
            <a:endParaRPr lang="fr-FR" dirty="0">
              <a:latin typeface="Calibri" charset="0"/>
            </a:endParaRPr>
          </a:p>
        </p:txBody>
      </p:sp>
      <p:pic>
        <p:nvPicPr>
          <p:cNvPr id="2" name="Image 1"/>
          <p:cNvPicPr>
            <a:picLocks noChangeAspect="1"/>
          </p:cNvPicPr>
          <p:nvPr/>
        </p:nvPicPr>
        <p:blipFill>
          <a:blip r:embed="rId2"/>
          <a:stretch>
            <a:fillRect/>
          </a:stretch>
        </p:blipFill>
        <p:spPr>
          <a:xfrm>
            <a:off x="677795" y="1603122"/>
            <a:ext cx="4169156" cy="2440481"/>
          </a:xfrm>
          <a:prstGeom prst="rect">
            <a:avLst/>
          </a:prstGeom>
        </p:spPr>
      </p:pic>
      <p:sp>
        <p:nvSpPr>
          <p:cNvPr id="3" name="ZoneTexte 2"/>
          <p:cNvSpPr txBox="1"/>
          <p:nvPr/>
        </p:nvSpPr>
        <p:spPr>
          <a:xfrm>
            <a:off x="185503" y="6371074"/>
            <a:ext cx="8768536" cy="461665"/>
          </a:xfrm>
          <a:prstGeom prst="rect">
            <a:avLst/>
          </a:prstGeom>
          <a:noFill/>
        </p:spPr>
        <p:txBody>
          <a:bodyPr wrap="square" rtlCol="0">
            <a:spAutoFit/>
          </a:bodyPr>
          <a:lstStyle/>
          <a:p>
            <a:r>
              <a:rPr lang="fr-FR" sz="1200" i="1" dirty="0" smtClean="0"/>
              <a:t>Hamada, </a:t>
            </a:r>
            <a:r>
              <a:rPr lang="fr-FR" sz="1200" i="1" dirty="0" err="1" smtClean="0"/>
              <a:t>Goethals</a:t>
            </a:r>
            <a:r>
              <a:rPr lang="fr-FR" sz="1200" i="1" dirty="0" smtClean="0"/>
              <a:t>, de </a:t>
            </a:r>
            <a:r>
              <a:rPr lang="fr-FR" sz="1200" i="1" dirty="0" err="1" smtClean="0"/>
              <a:t>Vries</a:t>
            </a:r>
            <a:r>
              <a:rPr lang="fr-FR" sz="1200" i="1" dirty="0" smtClean="0"/>
              <a:t>, Brette, </a:t>
            </a:r>
            <a:r>
              <a:rPr lang="fr-FR" sz="1200" i="1" dirty="0" err="1" smtClean="0"/>
              <a:t>Kole</a:t>
            </a:r>
            <a:r>
              <a:rPr lang="fr-FR" sz="1200" i="1" dirty="0" smtClean="0"/>
              <a:t> (PNAS 2016)</a:t>
            </a:r>
            <a:r>
              <a:rPr lang="fr-FR" sz="1200" i="1" dirty="0"/>
              <a:t>. </a:t>
            </a:r>
            <a:r>
              <a:rPr lang="fr-FR" sz="1200" i="1" dirty="0" err="1"/>
              <a:t>Covariation</a:t>
            </a:r>
            <a:r>
              <a:rPr lang="fr-FR" sz="1200" i="1" dirty="0"/>
              <a:t> of </a:t>
            </a:r>
            <a:r>
              <a:rPr lang="fr-FR" sz="1200" i="1" dirty="0" err="1"/>
              <a:t>axon</a:t>
            </a:r>
            <a:r>
              <a:rPr lang="fr-FR" sz="1200" i="1" dirty="0"/>
              <a:t> initial segment location and </a:t>
            </a:r>
            <a:r>
              <a:rPr lang="fr-FR" sz="1200" i="1" dirty="0" err="1"/>
              <a:t>dendritic</a:t>
            </a:r>
            <a:r>
              <a:rPr lang="fr-FR" sz="1200" i="1" dirty="0"/>
              <a:t> </a:t>
            </a:r>
            <a:r>
              <a:rPr lang="fr-FR" sz="1200" i="1" dirty="0" err="1"/>
              <a:t>tree</a:t>
            </a:r>
            <a:r>
              <a:rPr lang="fr-FR" sz="1200" i="1" dirty="0"/>
              <a:t> </a:t>
            </a:r>
            <a:r>
              <a:rPr lang="fr-FR" sz="1200" i="1" dirty="0" err="1"/>
              <a:t>normalizes</a:t>
            </a:r>
            <a:r>
              <a:rPr lang="fr-FR" sz="1200" i="1" dirty="0"/>
              <a:t> the </a:t>
            </a:r>
            <a:r>
              <a:rPr lang="fr-FR" sz="1200" i="1" dirty="0" err="1"/>
              <a:t>somatic</a:t>
            </a:r>
            <a:r>
              <a:rPr lang="fr-FR" sz="1200" i="1" dirty="0"/>
              <a:t> action </a:t>
            </a:r>
            <a:r>
              <a:rPr lang="fr-FR" sz="1200" i="1" dirty="0" err="1" smtClean="0"/>
              <a:t>potential</a:t>
            </a:r>
            <a:r>
              <a:rPr lang="fr-FR" sz="1200" i="1" dirty="0" smtClean="0"/>
              <a:t>.</a:t>
            </a:r>
            <a:endParaRPr lang="fr-FR" sz="1200" i="1" dirty="0"/>
          </a:p>
        </p:txBody>
      </p:sp>
      <p:pic>
        <p:nvPicPr>
          <p:cNvPr id="4" name="Image 3"/>
          <p:cNvPicPr>
            <a:picLocks noChangeAspect="1"/>
          </p:cNvPicPr>
          <p:nvPr/>
        </p:nvPicPr>
        <p:blipFill>
          <a:blip r:embed="rId3"/>
          <a:stretch>
            <a:fillRect/>
          </a:stretch>
        </p:blipFill>
        <p:spPr>
          <a:xfrm>
            <a:off x="5955705" y="1691759"/>
            <a:ext cx="2459975" cy="2301904"/>
          </a:xfrm>
          <a:prstGeom prst="rect">
            <a:avLst/>
          </a:prstGeom>
        </p:spPr>
      </p:pic>
      <p:sp>
        <p:nvSpPr>
          <p:cNvPr id="5" name="ZoneTexte 4"/>
          <p:cNvSpPr txBox="1"/>
          <p:nvPr/>
        </p:nvSpPr>
        <p:spPr>
          <a:xfrm>
            <a:off x="3242139" y="1232972"/>
            <a:ext cx="2713566" cy="369332"/>
          </a:xfrm>
          <a:prstGeom prst="rect">
            <a:avLst/>
          </a:prstGeom>
          <a:noFill/>
        </p:spPr>
        <p:txBody>
          <a:bodyPr wrap="none" rtlCol="0">
            <a:spAutoFit/>
          </a:bodyPr>
          <a:lstStyle/>
          <a:p>
            <a:r>
              <a:rPr lang="fr-FR" dirty="0" err="1" smtClean="0"/>
              <a:t>Big</a:t>
            </a:r>
            <a:r>
              <a:rPr lang="fr-FR" dirty="0" smtClean="0"/>
              <a:t> </a:t>
            </a:r>
            <a:r>
              <a:rPr lang="fr-FR" dirty="0" err="1" smtClean="0"/>
              <a:t>neuron</a:t>
            </a:r>
            <a:r>
              <a:rPr lang="fr-FR" dirty="0" smtClean="0"/>
              <a:t> =&gt; proximal AIS</a:t>
            </a:r>
            <a:endParaRPr lang="fr-FR" dirty="0"/>
          </a:p>
        </p:txBody>
      </p:sp>
      <p:pic>
        <p:nvPicPr>
          <p:cNvPr id="6" name="Image 5"/>
          <p:cNvPicPr>
            <a:picLocks noChangeAspect="1"/>
          </p:cNvPicPr>
          <p:nvPr/>
        </p:nvPicPr>
        <p:blipFill>
          <a:blip r:embed="rId4"/>
          <a:stretch>
            <a:fillRect/>
          </a:stretch>
        </p:blipFill>
        <p:spPr>
          <a:xfrm>
            <a:off x="677795" y="4601727"/>
            <a:ext cx="2046781" cy="1563833"/>
          </a:xfrm>
          <a:prstGeom prst="rect">
            <a:avLst/>
          </a:prstGeom>
        </p:spPr>
      </p:pic>
      <p:pic>
        <p:nvPicPr>
          <p:cNvPr id="7" name="Image 6"/>
          <p:cNvPicPr>
            <a:picLocks noChangeAspect="1"/>
          </p:cNvPicPr>
          <p:nvPr/>
        </p:nvPicPr>
        <p:blipFill>
          <a:blip r:embed="rId5"/>
          <a:stretch>
            <a:fillRect/>
          </a:stretch>
        </p:blipFill>
        <p:spPr>
          <a:xfrm>
            <a:off x="3308031" y="4433028"/>
            <a:ext cx="2145991" cy="1938046"/>
          </a:xfrm>
          <a:prstGeom prst="rect">
            <a:avLst/>
          </a:prstGeom>
        </p:spPr>
      </p:pic>
      <p:pic>
        <p:nvPicPr>
          <p:cNvPr id="8" name="Image 7"/>
          <p:cNvPicPr>
            <a:picLocks noChangeAspect="1"/>
          </p:cNvPicPr>
          <p:nvPr/>
        </p:nvPicPr>
        <p:blipFill>
          <a:blip r:embed="rId6"/>
          <a:stretch>
            <a:fillRect/>
          </a:stretch>
        </p:blipFill>
        <p:spPr>
          <a:xfrm>
            <a:off x="5955705" y="4457756"/>
            <a:ext cx="1887821" cy="1775451"/>
          </a:xfrm>
          <a:prstGeom prst="rect">
            <a:avLst/>
          </a:prstGeom>
        </p:spPr>
      </p:pic>
      <p:sp>
        <p:nvSpPr>
          <p:cNvPr id="9" name="ZoneTexte 8"/>
          <p:cNvSpPr txBox="1"/>
          <p:nvPr/>
        </p:nvSpPr>
        <p:spPr>
          <a:xfrm>
            <a:off x="3082186" y="3993663"/>
            <a:ext cx="2923998" cy="369332"/>
          </a:xfrm>
          <a:prstGeom prst="rect">
            <a:avLst/>
          </a:prstGeom>
          <a:noFill/>
        </p:spPr>
        <p:txBody>
          <a:bodyPr wrap="none" rtlCol="0">
            <a:spAutoFit/>
          </a:bodyPr>
          <a:lstStyle/>
          <a:p>
            <a:r>
              <a:rPr lang="fr-FR" dirty="0" smtClean="0"/>
              <a:t>Initial AP </a:t>
            </a:r>
            <a:r>
              <a:rPr lang="fr-FR" dirty="0" err="1" smtClean="0"/>
              <a:t>shape</a:t>
            </a:r>
            <a:r>
              <a:rPr lang="fr-FR" dirty="0" smtClean="0"/>
              <a:t> </a:t>
            </a:r>
            <a:r>
              <a:rPr lang="fr-FR" dirty="0" err="1" smtClean="0"/>
              <a:t>is</a:t>
            </a:r>
            <a:r>
              <a:rPr lang="fr-FR" dirty="0" smtClean="0"/>
              <a:t> </a:t>
            </a:r>
            <a:r>
              <a:rPr lang="fr-FR" dirty="0" err="1" smtClean="0"/>
              <a:t>normalized</a:t>
            </a:r>
            <a:endParaRPr lang="fr-FR" dirty="0"/>
          </a:p>
        </p:txBody>
      </p:sp>
    </p:spTree>
    <p:extLst>
      <p:ext uri="{BB962C8B-B14F-4D97-AF65-F5344CB8AC3E}">
        <p14:creationId xmlns:p14="http://schemas.microsoft.com/office/powerpoint/2010/main" val="30935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t 27"/>
          <p:cNvGraphicFramePr>
            <a:graphicFrameLocks noChangeAspect="1"/>
          </p:cNvGraphicFramePr>
          <p:nvPr>
            <p:extLst>
              <p:ext uri="{D42A27DB-BD31-4B8C-83A1-F6EECF244321}">
                <p14:modId xmlns:p14="http://schemas.microsoft.com/office/powerpoint/2010/main" val="492083031"/>
              </p:ext>
            </p:extLst>
          </p:nvPr>
        </p:nvGraphicFramePr>
        <p:xfrm>
          <a:off x="3576118" y="5773697"/>
          <a:ext cx="6447270" cy="869993"/>
        </p:xfrm>
        <a:graphic>
          <a:graphicData uri="http://schemas.openxmlformats.org/presentationml/2006/ole">
            <mc:AlternateContent xmlns:mc="http://schemas.openxmlformats.org/markup-compatibility/2006">
              <mc:Choice xmlns:v="urn:schemas-microsoft-com:vml" Requires="v">
                <p:oleObj spid="_x0000_s17548" name="Document" r:id="rId3" imgW="5270500" imgH="711200" progId="Word.Document.12">
                  <p:embed/>
                </p:oleObj>
              </mc:Choice>
              <mc:Fallback>
                <p:oleObj name="Document" r:id="rId3" imgW="5270500" imgH="711200" progId="Word.Document.12">
                  <p:embed/>
                  <p:pic>
                    <p:nvPicPr>
                      <p:cNvPr id="0" name=""/>
                      <p:cNvPicPr/>
                      <p:nvPr/>
                    </p:nvPicPr>
                    <p:blipFill>
                      <a:blip r:embed="rId4"/>
                      <a:stretch>
                        <a:fillRect/>
                      </a:stretch>
                    </p:blipFill>
                    <p:spPr>
                      <a:xfrm>
                        <a:off x="3576118" y="5773697"/>
                        <a:ext cx="6447270" cy="869993"/>
                      </a:xfrm>
                      <a:prstGeom prst="rect">
                        <a:avLst/>
                      </a:prstGeom>
                    </p:spPr>
                  </p:pic>
                </p:oleObj>
              </mc:Fallback>
            </mc:AlternateContent>
          </a:graphicData>
        </a:graphic>
      </p:graphicFrame>
      <p:graphicFrame>
        <p:nvGraphicFramePr>
          <p:cNvPr id="27" name="Objet 26"/>
          <p:cNvGraphicFramePr>
            <a:graphicFrameLocks noChangeAspect="1"/>
          </p:cNvGraphicFramePr>
          <p:nvPr>
            <p:extLst>
              <p:ext uri="{D42A27DB-BD31-4B8C-83A1-F6EECF244321}">
                <p14:modId xmlns:p14="http://schemas.microsoft.com/office/powerpoint/2010/main" val="2704613191"/>
              </p:ext>
            </p:extLst>
          </p:nvPr>
        </p:nvGraphicFramePr>
        <p:xfrm>
          <a:off x="3046513" y="5143218"/>
          <a:ext cx="7151557" cy="465282"/>
        </p:xfrm>
        <a:graphic>
          <a:graphicData uri="http://schemas.openxmlformats.org/presentationml/2006/ole">
            <mc:AlternateContent xmlns:mc="http://schemas.openxmlformats.org/markup-compatibility/2006">
              <mc:Choice xmlns:v="urn:schemas-microsoft-com:vml" Requires="v">
                <p:oleObj spid="_x0000_s17549" name="Document" r:id="rId5" imgW="5270500" imgH="342900" progId="Word.Document.12">
                  <p:embed/>
                </p:oleObj>
              </mc:Choice>
              <mc:Fallback>
                <p:oleObj name="Document" r:id="rId5" imgW="5270500" imgH="342900" progId="Word.Document.12">
                  <p:embed/>
                  <p:pic>
                    <p:nvPicPr>
                      <p:cNvPr id="0" name=""/>
                      <p:cNvPicPr/>
                      <p:nvPr/>
                    </p:nvPicPr>
                    <p:blipFill>
                      <a:blip r:embed="rId6"/>
                      <a:stretch>
                        <a:fillRect/>
                      </a:stretch>
                    </p:blipFill>
                    <p:spPr>
                      <a:xfrm>
                        <a:off x="3046513" y="5143218"/>
                        <a:ext cx="7151557" cy="465282"/>
                      </a:xfrm>
                      <a:prstGeom prst="rect">
                        <a:avLst/>
                      </a:prstGeom>
                    </p:spPr>
                  </p:pic>
                </p:oleObj>
              </mc:Fallback>
            </mc:AlternateContent>
          </a:graphicData>
        </a:graphic>
      </p:graphicFrame>
      <p:graphicFrame>
        <p:nvGraphicFramePr>
          <p:cNvPr id="25" name="Objet 24"/>
          <p:cNvGraphicFramePr>
            <a:graphicFrameLocks noChangeAspect="1"/>
          </p:cNvGraphicFramePr>
          <p:nvPr>
            <p:extLst>
              <p:ext uri="{D42A27DB-BD31-4B8C-83A1-F6EECF244321}">
                <p14:modId xmlns:p14="http://schemas.microsoft.com/office/powerpoint/2010/main" val="3424518169"/>
              </p:ext>
            </p:extLst>
          </p:nvPr>
        </p:nvGraphicFramePr>
        <p:xfrm>
          <a:off x="2469331" y="4238738"/>
          <a:ext cx="8495242" cy="266116"/>
        </p:xfrm>
        <a:graphic>
          <a:graphicData uri="http://schemas.openxmlformats.org/presentationml/2006/ole">
            <mc:AlternateContent xmlns:mc="http://schemas.openxmlformats.org/markup-compatibility/2006">
              <mc:Choice xmlns:v="urn:schemas-microsoft-com:vml" Requires="v">
                <p:oleObj spid="_x0000_s17550" name="Document" r:id="rId7" imgW="5270500" imgH="165100" progId="Word.Document.12">
                  <p:embed/>
                </p:oleObj>
              </mc:Choice>
              <mc:Fallback>
                <p:oleObj name="Document" r:id="rId7" imgW="5270500" imgH="165100" progId="Word.Document.12">
                  <p:embed/>
                  <p:pic>
                    <p:nvPicPr>
                      <p:cNvPr id="0" name=""/>
                      <p:cNvPicPr/>
                      <p:nvPr/>
                    </p:nvPicPr>
                    <p:blipFill>
                      <a:blip r:embed="rId8"/>
                      <a:stretch>
                        <a:fillRect/>
                      </a:stretch>
                    </p:blipFill>
                    <p:spPr>
                      <a:xfrm>
                        <a:off x="2469331" y="4238738"/>
                        <a:ext cx="8495242" cy="266116"/>
                      </a:xfrm>
                      <a:prstGeom prst="rect">
                        <a:avLst/>
                      </a:prstGeom>
                    </p:spPr>
                  </p:pic>
                </p:oleObj>
              </mc:Fallback>
            </mc:AlternateContent>
          </a:graphicData>
        </a:graphic>
      </p:graphicFrame>
      <p:sp>
        <p:nvSpPr>
          <p:cNvPr id="2" name="Titre 1"/>
          <p:cNvSpPr>
            <a:spLocks noGrp="1"/>
          </p:cNvSpPr>
          <p:nvPr>
            <p:ph type="title"/>
          </p:nvPr>
        </p:nvSpPr>
        <p:spPr/>
        <p:txBody>
          <a:bodyPr/>
          <a:lstStyle/>
          <a:p>
            <a:r>
              <a:rPr lang="fr-FR" dirty="0" err="1" smtClean="0"/>
              <a:t>Resistive</a:t>
            </a:r>
            <a:r>
              <a:rPr lang="fr-FR" dirty="0" smtClean="0"/>
              <a:t> </a:t>
            </a:r>
            <a:r>
              <a:rPr lang="fr-FR" dirty="0" err="1" smtClean="0"/>
              <a:t>coupling</a:t>
            </a:r>
            <a:r>
              <a:rPr lang="fr-FR" dirty="0" smtClean="0"/>
              <a:t> </a:t>
            </a:r>
            <a:r>
              <a:rPr lang="fr-FR" dirty="0" err="1" smtClean="0"/>
              <a:t>theory</a:t>
            </a:r>
            <a:endParaRPr lang="fr-FR" dirty="0"/>
          </a:p>
        </p:txBody>
      </p:sp>
      <p:pic>
        <p:nvPicPr>
          <p:cNvPr id="4" name="Image 3"/>
          <p:cNvPicPr>
            <a:picLocks noChangeAspect="1"/>
          </p:cNvPicPr>
          <p:nvPr/>
        </p:nvPicPr>
        <p:blipFill>
          <a:blip r:embed="rId9"/>
          <a:stretch>
            <a:fillRect/>
          </a:stretch>
        </p:blipFill>
        <p:spPr>
          <a:xfrm>
            <a:off x="3046513" y="1417638"/>
            <a:ext cx="3093032" cy="956682"/>
          </a:xfrm>
          <a:prstGeom prst="rect">
            <a:avLst/>
          </a:prstGeom>
        </p:spPr>
      </p:pic>
      <p:pic>
        <p:nvPicPr>
          <p:cNvPr id="5" name="Image 4"/>
          <p:cNvPicPr>
            <a:picLocks noChangeAspect="1"/>
          </p:cNvPicPr>
          <p:nvPr/>
        </p:nvPicPr>
        <p:blipFill>
          <a:blip r:embed="rId10"/>
          <a:stretch>
            <a:fillRect/>
          </a:stretch>
        </p:blipFill>
        <p:spPr>
          <a:xfrm>
            <a:off x="2322080" y="3908354"/>
            <a:ext cx="2201315" cy="1936096"/>
          </a:xfrm>
          <a:prstGeom prst="rect">
            <a:avLst/>
          </a:prstGeom>
        </p:spPr>
      </p:pic>
      <p:sp>
        <p:nvSpPr>
          <p:cNvPr id="6" name="ZoneTexte 5"/>
          <p:cNvSpPr txBox="1"/>
          <p:nvPr/>
        </p:nvSpPr>
        <p:spPr>
          <a:xfrm>
            <a:off x="4081046" y="2558986"/>
            <a:ext cx="788672" cy="307777"/>
          </a:xfrm>
          <a:prstGeom prst="rect">
            <a:avLst/>
          </a:prstGeom>
          <a:noFill/>
        </p:spPr>
        <p:txBody>
          <a:bodyPr wrap="none" rtlCol="0">
            <a:spAutoFit/>
          </a:bodyPr>
          <a:lstStyle/>
          <a:p>
            <a:r>
              <a:rPr lang="fr-FR" sz="1400" dirty="0" err="1" smtClean="0"/>
              <a:t>resistive</a:t>
            </a:r>
            <a:endParaRPr lang="fr-FR" sz="1400" dirty="0"/>
          </a:p>
        </p:txBody>
      </p:sp>
      <p:cxnSp>
        <p:nvCxnSpPr>
          <p:cNvPr id="8" name="Connecteur droit avec flèche 7"/>
          <p:cNvCxnSpPr>
            <a:stCxn id="6" idx="0"/>
          </p:cNvCxnSpPr>
          <p:nvPr/>
        </p:nvCxnSpPr>
        <p:spPr>
          <a:xfrm flipV="1">
            <a:off x="4475382" y="2097532"/>
            <a:ext cx="48013" cy="4614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300601" y="2558986"/>
            <a:ext cx="1506993" cy="307777"/>
          </a:xfrm>
          <a:prstGeom prst="rect">
            <a:avLst/>
          </a:prstGeom>
          <a:noFill/>
        </p:spPr>
        <p:txBody>
          <a:bodyPr wrap="none" rtlCol="0">
            <a:spAutoFit/>
          </a:bodyPr>
          <a:lstStyle/>
          <a:p>
            <a:r>
              <a:rPr lang="fr-FR" sz="1400" dirty="0" smtClean="0"/>
              <a:t>all </a:t>
            </a:r>
            <a:r>
              <a:rPr lang="fr-FR" sz="1400" dirty="0" err="1" smtClean="0"/>
              <a:t>channels</a:t>
            </a:r>
            <a:r>
              <a:rPr lang="fr-FR" sz="1400" dirty="0" smtClean="0"/>
              <a:t> open</a:t>
            </a:r>
            <a:endParaRPr lang="fr-FR" sz="1400" dirty="0"/>
          </a:p>
        </p:txBody>
      </p:sp>
      <p:cxnSp>
        <p:nvCxnSpPr>
          <p:cNvPr id="10" name="Connecteur droit avec flèche 9"/>
          <p:cNvCxnSpPr>
            <a:stCxn id="9" idx="0"/>
          </p:cNvCxnSpPr>
          <p:nvPr/>
        </p:nvCxnSpPr>
        <p:spPr>
          <a:xfrm flipH="1" flipV="1">
            <a:off x="5094170" y="2097532"/>
            <a:ext cx="959928" cy="4614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2343408" y="2568408"/>
            <a:ext cx="1737638" cy="307777"/>
          </a:xfrm>
          <a:prstGeom prst="rect">
            <a:avLst/>
          </a:prstGeom>
          <a:noFill/>
        </p:spPr>
        <p:txBody>
          <a:bodyPr wrap="none" rtlCol="0">
            <a:spAutoFit/>
          </a:bodyPr>
          <a:lstStyle/>
          <a:p>
            <a:r>
              <a:rPr lang="fr-FR" sz="1400" dirty="0" err="1" smtClean="0"/>
              <a:t>clamped</a:t>
            </a:r>
            <a:r>
              <a:rPr lang="fr-FR" sz="1400" dirty="0" smtClean="0"/>
              <a:t> </a:t>
            </a:r>
            <a:r>
              <a:rPr lang="fr-FR" sz="1400" dirty="0" err="1" smtClean="0"/>
              <a:t>at</a:t>
            </a:r>
            <a:r>
              <a:rPr lang="fr-FR" sz="1400" dirty="0" smtClean="0"/>
              <a:t> </a:t>
            </a:r>
            <a:r>
              <a:rPr lang="fr-FR" sz="1400" dirty="0" err="1" smtClean="0"/>
              <a:t>threshold</a:t>
            </a:r>
            <a:endParaRPr lang="fr-FR" sz="1400" dirty="0"/>
          </a:p>
        </p:txBody>
      </p:sp>
      <p:cxnSp>
        <p:nvCxnSpPr>
          <p:cNvPr id="14" name="Connecteur droit avec flèche 13"/>
          <p:cNvCxnSpPr>
            <a:stCxn id="13" idx="0"/>
          </p:cNvCxnSpPr>
          <p:nvPr/>
        </p:nvCxnSpPr>
        <p:spPr>
          <a:xfrm flipV="1">
            <a:off x="3212227" y="2097532"/>
            <a:ext cx="1182743" cy="4708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6985444" y="1820533"/>
            <a:ext cx="1890261" cy="276999"/>
          </a:xfrm>
          <a:prstGeom prst="rect">
            <a:avLst/>
          </a:prstGeom>
          <a:noFill/>
        </p:spPr>
        <p:txBody>
          <a:bodyPr wrap="none" rtlCol="0">
            <a:spAutoFit/>
          </a:bodyPr>
          <a:lstStyle/>
          <a:p>
            <a:r>
              <a:rPr lang="fr-FR" sz="1200" dirty="0" err="1" smtClean="0"/>
              <a:t>We</a:t>
            </a:r>
            <a:r>
              <a:rPr lang="fr-FR" sz="1200" dirty="0" smtClean="0"/>
              <a:t> </a:t>
            </a:r>
            <a:r>
              <a:rPr lang="fr-FR" sz="1200" dirty="0" err="1" smtClean="0"/>
              <a:t>neglect</a:t>
            </a:r>
            <a:r>
              <a:rPr lang="fr-FR" sz="1200" dirty="0" smtClean="0"/>
              <a:t> inactivation </a:t>
            </a:r>
            <a:r>
              <a:rPr lang="fr-FR" sz="1200" dirty="0" err="1" smtClean="0"/>
              <a:t>etc</a:t>
            </a:r>
            <a:endParaRPr lang="fr-FR" sz="1200" dirty="0"/>
          </a:p>
        </p:txBody>
      </p:sp>
      <p:sp>
        <p:nvSpPr>
          <p:cNvPr id="18" name="ZoneTexte 17"/>
          <p:cNvSpPr txBox="1"/>
          <p:nvPr/>
        </p:nvSpPr>
        <p:spPr>
          <a:xfrm>
            <a:off x="2298041" y="3103490"/>
            <a:ext cx="4711296" cy="369332"/>
          </a:xfrm>
          <a:prstGeom prst="rect">
            <a:avLst/>
          </a:prstGeom>
          <a:noFill/>
        </p:spPr>
        <p:txBody>
          <a:bodyPr wrap="none" rtlCol="0">
            <a:spAutoFit/>
          </a:bodyPr>
          <a:lstStyle/>
          <a:p>
            <a:r>
              <a:rPr lang="fr-FR" dirty="0" smtClean="0"/>
              <a:t>Rough approximation: I = (</a:t>
            </a:r>
            <a:r>
              <a:rPr lang="fr-FR" dirty="0" err="1" smtClean="0"/>
              <a:t>E</a:t>
            </a:r>
            <a:r>
              <a:rPr lang="fr-FR" baseline="-25000" dirty="0" err="1" smtClean="0"/>
              <a:t>Na</a:t>
            </a:r>
            <a:r>
              <a:rPr lang="fr-FR" dirty="0" smtClean="0"/>
              <a:t> – </a:t>
            </a:r>
            <a:r>
              <a:rPr lang="fr-FR" dirty="0" err="1" smtClean="0"/>
              <a:t>V</a:t>
            </a:r>
            <a:r>
              <a:rPr lang="fr-FR" baseline="-25000" dirty="0" err="1" smtClean="0"/>
              <a:t>threshold</a:t>
            </a:r>
            <a:r>
              <a:rPr lang="fr-FR" dirty="0" smtClean="0"/>
              <a:t>) / (</a:t>
            </a:r>
            <a:r>
              <a:rPr lang="fr-FR" dirty="0" err="1" smtClean="0"/>
              <a:t>r</a:t>
            </a:r>
            <a:r>
              <a:rPr lang="fr-FR" baseline="-25000" dirty="0" err="1" smtClean="0"/>
              <a:t>a</a:t>
            </a:r>
            <a:r>
              <a:rPr lang="fr-FR" dirty="0" err="1" smtClean="0"/>
              <a:t>.Δ</a:t>
            </a:r>
            <a:r>
              <a:rPr lang="fr-FR" dirty="0" smtClean="0"/>
              <a:t>)</a:t>
            </a:r>
            <a:endParaRPr lang="fr-FR" dirty="0"/>
          </a:p>
        </p:txBody>
      </p:sp>
      <p:cxnSp>
        <p:nvCxnSpPr>
          <p:cNvPr id="20" name="Connecteur droit avec flèche 19"/>
          <p:cNvCxnSpPr/>
          <p:nvPr/>
        </p:nvCxnSpPr>
        <p:spPr>
          <a:xfrm flipH="1">
            <a:off x="3296228" y="3472822"/>
            <a:ext cx="228310" cy="6794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5402960" y="3723688"/>
            <a:ext cx="1582484" cy="369332"/>
          </a:xfrm>
          <a:prstGeom prst="rect">
            <a:avLst/>
          </a:prstGeom>
          <a:noFill/>
        </p:spPr>
        <p:txBody>
          <a:bodyPr wrap="none" rtlCol="0">
            <a:spAutoFit/>
          </a:bodyPr>
          <a:lstStyle/>
          <a:p>
            <a:r>
              <a:rPr lang="fr-FR" dirty="0" smtClean="0"/>
              <a:t>More </a:t>
            </a:r>
            <a:r>
              <a:rPr lang="fr-FR" dirty="0" err="1" smtClean="0"/>
              <a:t>precisely</a:t>
            </a:r>
            <a:endParaRPr lang="fr-FR" dirty="0"/>
          </a:p>
        </p:txBody>
      </p:sp>
      <p:cxnSp>
        <p:nvCxnSpPr>
          <p:cNvPr id="24" name="Connecteur droit avec flèche 23"/>
          <p:cNvCxnSpPr>
            <a:stCxn id="22" idx="1"/>
          </p:cNvCxnSpPr>
          <p:nvPr/>
        </p:nvCxnSpPr>
        <p:spPr>
          <a:xfrm flipH="1">
            <a:off x="4184675" y="3908354"/>
            <a:ext cx="1218285" cy="29700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6" name="ZoneTexte 25"/>
          <p:cNvSpPr txBox="1"/>
          <p:nvPr/>
        </p:nvSpPr>
        <p:spPr>
          <a:xfrm>
            <a:off x="5510168" y="4724290"/>
            <a:ext cx="828472" cy="369332"/>
          </a:xfrm>
          <a:prstGeom prst="rect">
            <a:avLst/>
          </a:prstGeom>
          <a:noFill/>
        </p:spPr>
        <p:txBody>
          <a:bodyPr wrap="none" rtlCol="0">
            <a:spAutoFit/>
          </a:bodyPr>
          <a:lstStyle/>
          <a:p>
            <a:r>
              <a:rPr lang="fr-FR" dirty="0" err="1" smtClean="0"/>
              <a:t>Result</a:t>
            </a:r>
            <a:r>
              <a:rPr lang="fr-FR" dirty="0" smtClean="0"/>
              <a:t>:</a:t>
            </a:r>
            <a:endParaRPr lang="fr-FR" dirty="0"/>
          </a:p>
        </p:txBody>
      </p:sp>
      <p:sp>
        <p:nvSpPr>
          <p:cNvPr id="29" name="ZoneTexte 28"/>
          <p:cNvSpPr txBox="1"/>
          <p:nvPr/>
        </p:nvSpPr>
        <p:spPr>
          <a:xfrm>
            <a:off x="5510168" y="5608500"/>
            <a:ext cx="508673" cy="307777"/>
          </a:xfrm>
          <a:prstGeom prst="rect">
            <a:avLst/>
          </a:prstGeom>
          <a:noFill/>
        </p:spPr>
        <p:txBody>
          <a:bodyPr wrap="none" rtlCol="0">
            <a:spAutoFit/>
          </a:bodyPr>
          <a:lstStyle/>
          <a:p>
            <a:r>
              <a:rPr lang="fr-FR" sz="1400" dirty="0" err="1" smtClean="0"/>
              <a:t>with</a:t>
            </a:r>
            <a:endParaRPr lang="fr-FR" sz="1400" dirty="0"/>
          </a:p>
        </p:txBody>
      </p:sp>
    </p:spTree>
    <p:extLst>
      <p:ext uri="{BB962C8B-B14F-4D97-AF65-F5344CB8AC3E}">
        <p14:creationId xmlns:p14="http://schemas.microsoft.com/office/powerpoint/2010/main" val="208231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6"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fr-FR" sz="3600" dirty="0" err="1">
                <a:latin typeface="Calibri" charset="0"/>
              </a:rPr>
              <a:t>Geometry</a:t>
            </a:r>
            <a:r>
              <a:rPr lang="fr-FR" sz="3600" dirty="0">
                <a:latin typeface="Calibri" charset="0"/>
              </a:rPr>
              <a:t> of </a:t>
            </a:r>
            <a:r>
              <a:rPr lang="fr-FR" sz="3600" dirty="0" err="1">
                <a:latin typeface="Calibri" charset="0"/>
              </a:rPr>
              <a:t>spike</a:t>
            </a:r>
            <a:r>
              <a:rPr lang="fr-FR" sz="3600" dirty="0">
                <a:latin typeface="Calibri" charset="0"/>
              </a:rPr>
              <a:t> initiation in </a:t>
            </a:r>
            <a:r>
              <a:rPr lang="fr-FR" sz="3600" dirty="0" err="1">
                <a:latin typeface="Calibri" charset="0"/>
              </a:rPr>
              <a:t>neurons</a:t>
            </a:r>
            <a:endParaRPr lang="fr-FR" sz="3600" dirty="0">
              <a:latin typeface="Calibri" charset="0"/>
            </a:endParaRPr>
          </a:p>
        </p:txBody>
      </p:sp>
      <p:sp>
        <p:nvSpPr>
          <p:cNvPr id="39939" name="ZoneTexte 8"/>
          <p:cNvSpPr txBox="1">
            <a:spLocks noChangeArrowheads="1"/>
          </p:cNvSpPr>
          <p:nvPr/>
        </p:nvSpPr>
        <p:spPr bwMode="auto">
          <a:xfrm rot="-5400000">
            <a:off x="7967663" y="2554288"/>
            <a:ext cx="137636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000" i="1"/>
              <a:t>Kole &amp; Stuart (2008)</a:t>
            </a:r>
          </a:p>
        </p:txBody>
      </p:sp>
      <p:pic>
        <p:nvPicPr>
          <p:cNvPr id="21508" name="Image 1"/>
          <p:cNvPicPr>
            <a:picLocks noChangeAspect="1"/>
          </p:cNvPicPr>
          <p:nvPr/>
        </p:nvPicPr>
        <p:blipFill>
          <a:blip r:embed="rId4">
            <a:extLst>
              <a:ext uri="{28A0092B-C50C-407E-A947-70E740481C1C}">
                <a14:useLocalDpi xmlns:a14="http://schemas.microsoft.com/office/drawing/2010/main" val="0"/>
              </a:ext>
            </a:extLst>
          </a:blip>
          <a:srcRect t="7008"/>
          <a:stretch>
            <a:fillRect/>
          </a:stretch>
        </p:blipFill>
        <p:spPr bwMode="auto">
          <a:xfrm>
            <a:off x="323850" y="1700213"/>
            <a:ext cx="1209675"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9943" name="Grouper 2"/>
          <p:cNvGrpSpPr>
            <a:grpSpLocks/>
          </p:cNvGrpSpPr>
          <p:nvPr/>
        </p:nvGrpSpPr>
        <p:grpSpPr bwMode="auto">
          <a:xfrm>
            <a:off x="4613275" y="1484313"/>
            <a:ext cx="3846513" cy="2305050"/>
            <a:chOff x="2051050" y="2276872"/>
            <a:chExt cx="3273425" cy="1883966"/>
          </a:xfrm>
        </p:grpSpPr>
        <p:pic>
          <p:nvPicPr>
            <p:cNvPr id="21526"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2349500"/>
              <a:ext cx="3273425"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124003" y="2276872"/>
              <a:ext cx="1223988" cy="1223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sp>
        <p:nvSpPr>
          <p:cNvPr id="4" name="Trapèze 3"/>
          <p:cNvSpPr/>
          <p:nvPr/>
        </p:nvSpPr>
        <p:spPr>
          <a:xfrm rot="3389989" flipV="1">
            <a:off x="1275557" y="3155156"/>
            <a:ext cx="114300" cy="792163"/>
          </a:xfrm>
          <a:prstGeom prst="trapezoid">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fr-FR"/>
          </a:p>
        </p:txBody>
      </p:sp>
      <p:cxnSp>
        <p:nvCxnSpPr>
          <p:cNvPr id="15" name="Connecteur droit 14"/>
          <p:cNvCxnSpPr/>
          <p:nvPr/>
        </p:nvCxnSpPr>
        <p:spPr>
          <a:xfrm flipV="1">
            <a:off x="1663700" y="3213100"/>
            <a:ext cx="171450" cy="119063"/>
          </a:xfrm>
          <a:prstGeom prst="line">
            <a:avLst/>
          </a:prstGeom>
        </p:spPr>
        <p:style>
          <a:lnRef idx="2">
            <a:schemeClr val="accent1"/>
          </a:lnRef>
          <a:fillRef idx="0">
            <a:schemeClr val="accent1"/>
          </a:fillRef>
          <a:effectRef idx="1">
            <a:schemeClr val="accent1"/>
          </a:effectRef>
          <a:fontRef idx="minor">
            <a:schemeClr val="tx1"/>
          </a:fontRef>
        </p:style>
      </p:cxnSp>
      <p:grpSp>
        <p:nvGrpSpPr>
          <p:cNvPr id="21514" name="Grouper 2"/>
          <p:cNvGrpSpPr>
            <a:grpSpLocks/>
          </p:cNvGrpSpPr>
          <p:nvPr/>
        </p:nvGrpSpPr>
        <p:grpSpPr bwMode="auto">
          <a:xfrm>
            <a:off x="1009650" y="2060575"/>
            <a:ext cx="898525" cy="395288"/>
            <a:chOff x="1009650" y="2060575"/>
            <a:chExt cx="898525" cy="395288"/>
          </a:xfrm>
        </p:grpSpPr>
        <p:sp>
          <p:nvSpPr>
            <p:cNvPr id="16" name="Trapèze 15"/>
            <p:cNvSpPr/>
            <p:nvPr/>
          </p:nvSpPr>
          <p:spPr>
            <a:xfrm rot="3389989" flipV="1">
              <a:off x="1348582" y="2002631"/>
              <a:ext cx="114300" cy="792163"/>
            </a:xfrm>
            <a:prstGeom prst="trapezoid">
              <a:avLst/>
            </a:prstGeom>
            <a:solidFill>
              <a:schemeClr val="bg2"/>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cxnSp>
          <p:nvCxnSpPr>
            <p:cNvPr id="21" name="Connecteur droit 20"/>
            <p:cNvCxnSpPr/>
            <p:nvPr/>
          </p:nvCxnSpPr>
          <p:spPr>
            <a:xfrm flipV="1">
              <a:off x="1735138" y="2060575"/>
              <a:ext cx="173037" cy="119063"/>
            </a:xfrm>
            <a:prstGeom prst="line">
              <a:avLst/>
            </a:prstGeom>
          </p:spPr>
          <p:style>
            <a:lnRef idx="2">
              <a:schemeClr val="dk1"/>
            </a:lnRef>
            <a:fillRef idx="0">
              <a:schemeClr val="dk1"/>
            </a:fillRef>
            <a:effectRef idx="1">
              <a:schemeClr val="dk1"/>
            </a:effectRef>
            <a:fontRef idx="minor">
              <a:schemeClr val="tx1"/>
            </a:fontRef>
          </p:style>
        </p:cxnSp>
      </p:grpSp>
      <p:sp>
        <p:nvSpPr>
          <p:cNvPr id="39948" name="ZoneTexte 21"/>
          <p:cNvSpPr txBox="1">
            <a:spLocks noChangeArrowheads="1"/>
          </p:cNvSpPr>
          <p:nvPr/>
        </p:nvSpPr>
        <p:spPr bwMode="auto">
          <a:xfrm>
            <a:off x="7596188" y="1557338"/>
            <a:ext cx="5603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t>soma</a:t>
            </a:r>
          </a:p>
        </p:txBody>
      </p:sp>
      <p:sp>
        <p:nvSpPr>
          <p:cNvPr id="39949" name="ZoneTexte 27"/>
          <p:cNvSpPr txBox="1">
            <a:spLocks noChangeArrowheads="1"/>
          </p:cNvSpPr>
          <p:nvPr/>
        </p:nvSpPr>
        <p:spPr bwMode="auto">
          <a:xfrm>
            <a:off x="6732588" y="1773238"/>
            <a:ext cx="4445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solidFill>
                  <a:schemeClr val="accent1"/>
                </a:solidFill>
              </a:rPr>
              <a:t>AIS</a:t>
            </a:r>
          </a:p>
        </p:txBody>
      </p:sp>
      <p:pic>
        <p:nvPicPr>
          <p:cNvPr id="39950" name="Image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312069" y="3088481"/>
            <a:ext cx="3495675"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1" name="Connecteur droit 30"/>
          <p:cNvCxnSpPr/>
          <p:nvPr/>
        </p:nvCxnSpPr>
        <p:spPr>
          <a:xfrm flipV="1">
            <a:off x="1042988" y="2133600"/>
            <a:ext cx="1296987" cy="7905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1042988" y="3860800"/>
            <a:ext cx="1296987" cy="158432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4067175" y="2133600"/>
            <a:ext cx="0" cy="3382963"/>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39954" name="ZoneTexte 33"/>
          <p:cNvSpPr txBox="1">
            <a:spLocks noChangeArrowheads="1"/>
          </p:cNvSpPr>
          <p:nvPr/>
        </p:nvSpPr>
        <p:spPr bwMode="auto">
          <a:xfrm>
            <a:off x="4067175" y="3716338"/>
            <a:ext cx="842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 40 µm</a:t>
            </a:r>
          </a:p>
        </p:txBody>
      </p:sp>
      <p:pic>
        <p:nvPicPr>
          <p:cNvPr id="23" name="Image 14"/>
          <p:cNvPicPr>
            <a:picLocks noChangeAspect="1" noChangeArrowheads="1"/>
          </p:cNvPicPr>
          <p:nvPr/>
        </p:nvPicPr>
        <p:blipFill>
          <a:blip r:embed="rId7">
            <a:extLst>
              <a:ext uri="{28A0092B-C50C-407E-A947-70E740481C1C}">
                <a14:useLocalDpi xmlns:a14="http://schemas.microsoft.com/office/drawing/2010/main" val="0"/>
              </a:ext>
            </a:extLst>
          </a:blip>
          <a:srcRect l="70280"/>
          <a:stretch>
            <a:fillRect/>
          </a:stretch>
        </p:blipFill>
        <p:spPr bwMode="auto">
          <a:xfrm>
            <a:off x="5508625" y="5013325"/>
            <a:ext cx="2311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oneTexte 2"/>
          <p:cNvSpPr txBox="1">
            <a:spLocks noChangeArrowheads="1"/>
          </p:cNvSpPr>
          <p:nvPr/>
        </p:nvSpPr>
        <p:spPr bwMode="auto">
          <a:xfrm>
            <a:off x="5483225" y="4508500"/>
            <a:ext cx="254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AIS geometry is plastic</a:t>
            </a:r>
          </a:p>
        </p:txBody>
      </p:sp>
      <p:sp>
        <p:nvSpPr>
          <p:cNvPr id="5" name="ZoneTexte 4"/>
          <p:cNvSpPr txBox="1"/>
          <p:nvPr/>
        </p:nvSpPr>
        <p:spPr>
          <a:xfrm>
            <a:off x="5954059" y="6364352"/>
            <a:ext cx="1686680" cy="276999"/>
          </a:xfrm>
          <a:prstGeom prst="rect">
            <a:avLst/>
          </a:prstGeom>
          <a:noFill/>
        </p:spPr>
        <p:txBody>
          <a:bodyPr wrap="none" rtlCol="0">
            <a:spAutoFit/>
          </a:bodyPr>
          <a:lstStyle/>
          <a:p>
            <a:r>
              <a:rPr lang="fr-FR" sz="1200" i="1" dirty="0" err="1" smtClean="0"/>
              <a:t>Grubb</a:t>
            </a:r>
            <a:r>
              <a:rPr lang="fr-FR" sz="1200" i="1" dirty="0" smtClean="0"/>
              <a:t> &amp; </a:t>
            </a:r>
            <a:r>
              <a:rPr lang="fr-FR" sz="1200" i="1" dirty="0" err="1" smtClean="0"/>
              <a:t>Burrone</a:t>
            </a:r>
            <a:r>
              <a:rPr lang="fr-FR" sz="1200" i="1" dirty="0" smtClean="0"/>
              <a:t> </a:t>
            </a:r>
            <a:r>
              <a:rPr lang="fr-FR" sz="1200" i="1" dirty="0" smtClean="0"/>
              <a:t>(2010</a:t>
            </a:r>
            <a:r>
              <a:rPr lang="fr-FR" sz="1200" i="1" dirty="0" smtClean="0"/>
              <a:t>)</a:t>
            </a:r>
            <a:endParaRPr lang="fr-FR" sz="1200" i="1" dirty="0"/>
          </a:p>
        </p:txBody>
      </p:sp>
      <p:sp>
        <p:nvSpPr>
          <p:cNvPr id="6" name="ZoneTexte 5"/>
          <p:cNvSpPr txBox="1"/>
          <p:nvPr/>
        </p:nvSpPr>
        <p:spPr>
          <a:xfrm>
            <a:off x="323851" y="4647555"/>
            <a:ext cx="1339850" cy="461665"/>
          </a:xfrm>
          <a:prstGeom prst="rect">
            <a:avLst/>
          </a:prstGeom>
          <a:noFill/>
        </p:spPr>
        <p:txBody>
          <a:bodyPr wrap="square" rtlCol="0">
            <a:spAutoFit/>
          </a:bodyPr>
          <a:lstStyle/>
          <a:p>
            <a:r>
              <a:rPr lang="fr-FR" sz="1200" i="1" dirty="0" smtClean="0"/>
              <a:t>Hamada et al.</a:t>
            </a:r>
          </a:p>
          <a:p>
            <a:r>
              <a:rPr lang="fr-FR" sz="1200" i="1" dirty="0" smtClean="0"/>
              <a:t>(2016</a:t>
            </a:r>
            <a:r>
              <a:rPr lang="fr-FR" sz="1200" i="1" dirty="0" smtClean="0"/>
              <a:t>)</a:t>
            </a:r>
            <a:endParaRPr lang="fr-FR" sz="1200" i="1" dirty="0"/>
          </a:p>
        </p:txBody>
      </p:sp>
    </p:spTree>
    <p:custDataLst>
      <p:tags r:id="rId1"/>
    </p:custDataLst>
    <p:extLst>
      <p:ext uri="{BB962C8B-B14F-4D97-AF65-F5344CB8AC3E}">
        <p14:creationId xmlns:p14="http://schemas.microsoft.com/office/powerpoint/2010/main" val="2628869027"/>
      </p:ext>
    </p:extLst>
  </p:cSld>
  <p:clrMapOvr>
    <a:masterClrMapping/>
  </p:clrMapOvr>
  <p:transition advTm="849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9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9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9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39948" grpId="0"/>
      <p:bldP spid="39949" grpId="0"/>
      <p:bldP spid="39954" grpId="0"/>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p:cNvGraphicFramePr>
            <a:graphicFrameLocks noChangeAspect="1"/>
          </p:cNvGraphicFramePr>
          <p:nvPr>
            <p:extLst>
              <p:ext uri="{D42A27DB-BD31-4B8C-83A1-F6EECF244321}">
                <p14:modId xmlns:p14="http://schemas.microsoft.com/office/powerpoint/2010/main" val="2888555593"/>
              </p:ext>
            </p:extLst>
          </p:nvPr>
        </p:nvGraphicFramePr>
        <p:xfrm>
          <a:off x="1948461" y="3272304"/>
          <a:ext cx="6581083" cy="523315"/>
        </p:xfrm>
        <a:graphic>
          <a:graphicData uri="http://schemas.openxmlformats.org/presentationml/2006/ole">
            <mc:AlternateContent xmlns:mc="http://schemas.openxmlformats.org/markup-compatibility/2006">
              <mc:Choice xmlns:v="urn:schemas-microsoft-com:vml" Requires="v">
                <p:oleObj spid="_x0000_s18519" name="Document" r:id="rId3" imgW="5270500" imgH="419100" progId="Word.Document.12">
                  <p:embed/>
                </p:oleObj>
              </mc:Choice>
              <mc:Fallback>
                <p:oleObj name="Document" r:id="rId3" imgW="5270500" imgH="419100" progId="Word.Document.12">
                  <p:embed/>
                  <p:pic>
                    <p:nvPicPr>
                      <p:cNvPr id="0" name=""/>
                      <p:cNvPicPr/>
                      <p:nvPr/>
                    </p:nvPicPr>
                    <p:blipFill>
                      <a:blip r:embed="rId4"/>
                      <a:stretch>
                        <a:fillRect/>
                      </a:stretch>
                    </p:blipFill>
                    <p:spPr>
                      <a:xfrm>
                        <a:off x="1948461" y="3272304"/>
                        <a:ext cx="6581083" cy="523315"/>
                      </a:xfrm>
                      <a:prstGeom prst="rect">
                        <a:avLst/>
                      </a:prstGeom>
                    </p:spPr>
                  </p:pic>
                </p:oleObj>
              </mc:Fallback>
            </mc:AlternateContent>
          </a:graphicData>
        </a:graphic>
      </p:graphicFrame>
      <p:sp>
        <p:nvSpPr>
          <p:cNvPr id="2" name="Titre 1"/>
          <p:cNvSpPr>
            <a:spLocks noGrp="1"/>
          </p:cNvSpPr>
          <p:nvPr>
            <p:ph type="title"/>
          </p:nvPr>
        </p:nvSpPr>
        <p:spPr/>
        <p:txBody>
          <a:bodyPr/>
          <a:lstStyle/>
          <a:p>
            <a:r>
              <a:rPr lang="fr-FR" dirty="0" err="1"/>
              <a:t>Resistive</a:t>
            </a:r>
            <a:r>
              <a:rPr lang="fr-FR" dirty="0"/>
              <a:t> </a:t>
            </a:r>
            <a:r>
              <a:rPr lang="fr-FR" dirty="0" err="1"/>
              <a:t>coupling</a:t>
            </a:r>
            <a:r>
              <a:rPr lang="fr-FR" dirty="0"/>
              <a:t> </a:t>
            </a:r>
            <a:r>
              <a:rPr lang="fr-FR" dirty="0" err="1"/>
              <a:t>theory</a:t>
            </a:r>
            <a:endParaRPr lang="fr-FR" dirty="0"/>
          </a:p>
        </p:txBody>
      </p:sp>
      <p:pic>
        <p:nvPicPr>
          <p:cNvPr id="4" name="Image 3"/>
          <p:cNvPicPr>
            <a:picLocks noChangeAspect="1"/>
          </p:cNvPicPr>
          <p:nvPr/>
        </p:nvPicPr>
        <p:blipFill>
          <a:blip r:embed="rId5"/>
          <a:stretch>
            <a:fillRect/>
          </a:stretch>
        </p:blipFill>
        <p:spPr>
          <a:xfrm>
            <a:off x="3046513" y="1417638"/>
            <a:ext cx="3093032" cy="956682"/>
          </a:xfrm>
          <a:prstGeom prst="rect">
            <a:avLst/>
          </a:prstGeom>
        </p:spPr>
      </p:pic>
      <p:pic>
        <p:nvPicPr>
          <p:cNvPr id="5" name="Image 4"/>
          <p:cNvPicPr>
            <a:picLocks noChangeAspect="1"/>
          </p:cNvPicPr>
          <p:nvPr/>
        </p:nvPicPr>
        <p:blipFill>
          <a:blip r:embed="rId6"/>
          <a:stretch>
            <a:fillRect/>
          </a:stretch>
        </p:blipFill>
        <p:spPr>
          <a:xfrm>
            <a:off x="821765" y="2467535"/>
            <a:ext cx="2516094" cy="2242164"/>
          </a:xfrm>
          <a:prstGeom prst="rect">
            <a:avLst/>
          </a:prstGeom>
        </p:spPr>
      </p:pic>
      <p:sp>
        <p:nvSpPr>
          <p:cNvPr id="8" name="ZoneTexte 7"/>
          <p:cNvSpPr txBox="1"/>
          <p:nvPr/>
        </p:nvSpPr>
        <p:spPr>
          <a:xfrm>
            <a:off x="4328102" y="2749177"/>
            <a:ext cx="3894916" cy="338554"/>
          </a:xfrm>
          <a:prstGeom prst="rect">
            <a:avLst/>
          </a:prstGeom>
          <a:noFill/>
        </p:spPr>
        <p:txBody>
          <a:bodyPr wrap="none" rtlCol="0">
            <a:spAutoFit/>
          </a:bodyPr>
          <a:lstStyle/>
          <a:p>
            <a:r>
              <a:rPr lang="fr-FR" sz="1600" dirty="0" smtClean="0"/>
              <a:t>Voltage </a:t>
            </a:r>
            <a:r>
              <a:rPr lang="fr-FR" sz="1600" dirty="0" err="1" smtClean="0"/>
              <a:t>response</a:t>
            </a:r>
            <a:r>
              <a:rPr lang="fr-FR" sz="1600" dirty="0" smtClean="0"/>
              <a:t> of a </a:t>
            </a:r>
            <a:r>
              <a:rPr lang="fr-FR" sz="1600" dirty="0" err="1" smtClean="0"/>
              <a:t>cylindrical</a:t>
            </a:r>
            <a:r>
              <a:rPr lang="fr-FR" sz="1600" dirty="0" smtClean="0"/>
              <a:t> </a:t>
            </a:r>
            <a:r>
              <a:rPr lang="fr-FR" sz="1600" dirty="0" err="1" smtClean="0"/>
              <a:t>cable</a:t>
            </a:r>
            <a:r>
              <a:rPr lang="fr-FR" sz="1600" dirty="0" smtClean="0"/>
              <a:t> (</a:t>
            </a:r>
            <a:r>
              <a:rPr lang="fr-FR" sz="1600" dirty="0" err="1" smtClean="0"/>
              <a:t>Rall</a:t>
            </a:r>
            <a:r>
              <a:rPr lang="fr-FR" sz="1600" dirty="0" smtClean="0"/>
              <a:t>):</a:t>
            </a:r>
            <a:endParaRPr lang="fr-FR" sz="1600" dirty="0"/>
          </a:p>
        </p:txBody>
      </p:sp>
      <p:graphicFrame>
        <p:nvGraphicFramePr>
          <p:cNvPr id="9" name="Objet 8"/>
          <p:cNvGraphicFramePr>
            <a:graphicFrameLocks noChangeAspect="1"/>
          </p:cNvGraphicFramePr>
          <p:nvPr>
            <p:extLst>
              <p:ext uri="{D42A27DB-BD31-4B8C-83A1-F6EECF244321}">
                <p14:modId xmlns:p14="http://schemas.microsoft.com/office/powerpoint/2010/main" val="3349002026"/>
              </p:ext>
            </p:extLst>
          </p:nvPr>
        </p:nvGraphicFramePr>
        <p:xfrm>
          <a:off x="2197847" y="4709699"/>
          <a:ext cx="7534392" cy="344948"/>
        </p:xfrm>
        <a:graphic>
          <a:graphicData uri="http://schemas.openxmlformats.org/presentationml/2006/ole">
            <mc:AlternateContent xmlns:mc="http://schemas.openxmlformats.org/markup-compatibility/2006">
              <mc:Choice xmlns:v="urn:schemas-microsoft-com:vml" Requires="v">
                <p:oleObj spid="_x0000_s18520" name="Document" r:id="rId7" imgW="5270500" imgH="241300" progId="Word.Document.12">
                  <p:embed/>
                </p:oleObj>
              </mc:Choice>
              <mc:Fallback>
                <p:oleObj name="Document" r:id="rId7" imgW="5270500" imgH="241300" progId="Word.Document.12">
                  <p:embed/>
                  <p:pic>
                    <p:nvPicPr>
                      <p:cNvPr id="0" name=""/>
                      <p:cNvPicPr/>
                      <p:nvPr/>
                    </p:nvPicPr>
                    <p:blipFill>
                      <a:blip r:embed="rId8"/>
                      <a:stretch>
                        <a:fillRect/>
                      </a:stretch>
                    </p:blipFill>
                    <p:spPr>
                      <a:xfrm>
                        <a:off x="2197847" y="4709699"/>
                        <a:ext cx="7534392" cy="344948"/>
                      </a:xfrm>
                      <a:prstGeom prst="rect">
                        <a:avLst/>
                      </a:prstGeom>
                    </p:spPr>
                  </p:pic>
                </p:oleObj>
              </mc:Fallback>
            </mc:AlternateContent>
          </a:graphicData>
        </a:graphic>
      </p:graphicFrame>
      <p:sp>
        <p:nvSpPr>
          <p:cNvPr id="10" name="ZoneTexte 9"/>
          <p:cNvSpPr txBox="1"/>
          <p:nvPr/>
        </p:nvSpPr>
        <p:spPr>
          <a:xfrm>
            <a:off x="4355351" y="4101352"/>
            <a:ext cx="2864887" cy="338554"/>
          </a:xfrm>
          <a:prstGeom prst="rect">
            <a:avLst/>
          </a:prstGeom>
          <a:noFill/>
        </p:spPr>
        <p:txBody>
          <a:bodyPr wrap="none" rtlCol="0">
            <a:spAutoFit/>
          </a:bodyPr>
          <a:lstStyle/>
          <a:p>
            <a:r>
              <a:rPr lang="fr-FR" sz="1600" dirty="0" err="1" smtClean="0"/>
              <a:t>Normalized</a:t>
            </a:r>
            <a:r>
              <a:rPr lang="fr-FR" sz="1600" dirty="0" smtClean="0"/>
              <a:t> voltage </a:t>
            </a:r>
            <a:r>
              <a:rPr lang="fr-FR" sz="1600" dirty="0" err="1" smtClean="0"/>
              <a:t>response</a:t>
            </a:r>
            <a:r>
              <a:rPr lang="fr-FR" sz="1600" dirty="0" smtClean="0"/>
              <a:t> =&gt;</a:t>
            </a:r>
            <a:endParaRPr lang="fr-FR" sz="1600" dirty="0"/>
          </a:p>
        </p:txBody>
      </p:sp>
    </p:spTree>
    <p:extLst>
      <p:ext uri="{BB962C8B-B14F-4D97-AF65-F5344CB8AC3E}">
        <p14:creationId xmlns:p14="http://schemas.microsoft.com/office/powerpoint/2010/main" val="130577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Theory</a:t>
            </a:r>
            <a:r>
              <a:rPr lang="fr-FR" dirty="0" smtClean="0"/>
              <a:t> vs. simulation</a:t>
            </a:r>
            <a:endParaRPr lang="fr-FR" dirty="0"/>
          </a:p>
        </p:txBody>
      </p:sp>
      <p:pic>
        <p:nvPicPr>
          <p:cNvPr id="4" name="Image 3"/>
          <p:cNvPicPr>
            <a:picLocks noChangeAspect="1"/>
          </p:cNvPicPr>
          <p:nvPr/>
        </p:nvPicPr>
        <p:blipFill>
          <a:blip r:embed="rId2"/>
          <a:stretch>
            <a:fillRect/>
          </a:stretch>
        </p:blipFill>
        <p:spPr>
          <a:xfrm>
            <a:off x="2390588" y="1950570"/>
            <a:ext cx="4935817" cy="1918574"/>
          </a:xfrm>
          <a:prstGeom prst="rect">
            <a:avLst/>
          </a:prstGeom>
        </p:spPr>
      </p:pic>
      <p:sp>
        <p:nvSpPr>
          <p:cNvPr id="5" name="ZoneTexte 4"/>
          <p:cNvSpPr txBox="1"/>
          <p:nvPr/>
        </p:nvSpPr>
        <p:spPr>
          <a:xfrm>
            <a:off x="1665941" y="1503686"/>
            <a:ext cx="6287636" cy="369332"/>
          </a:xfrm>
          <a:prstGeom prst="rect">
            <a:avLst/>
          </a:prstGeom>
          <a:noFill/>
        </p:spPr>
        <p:txBody>
          <a:bodyPr wrap="none" rtlCol="0">
            <a:spAutoFit/>
          </a:bodyPr>
          <a:lstStyle/>
          <a:p>
            <a:r>
              <a:rPr lang="fr-FR" dirty="0" err="1" smtClean="0"/>
              <a:t>Current</a:t>
            </a:r>
            <a:r>
              <a:rPr lang="fr-FR" dirty="0" smtClean="0"/>
              <a:t> and voltage </a:t>
            </a:r>
            <a:r>
              <a:rPr lang="fr-FR" dirty="0" err="1" smtClean="0"/>
              <a:t>response</a:t>
            </a:r>
            <a:r>
              <a:rPr lang="fr-FR" dirty="0" smtClean="0"/>
              <a:t> </a:t>
            </a:r>
            <a:r>
              <a:rPr lang="fr-FR" dirty="0" err="1" smtClean="0"/>
              <a:t>depend</a:t>
            </a:r>
            <a:r>
              <a:rPr lang="fr-FR" dirty="0" smtClean="0"/>
              <a:t> on AIS distance, not </a:t>
            </a:r>
            <a:r>
              <a:rPr lang="fr-FR" dirty="0" err="1" smtClean="0"/>
              <a:t>length</a:t>
            </a:r>
            <a:endParaRPr lang="fr-FR" dirty="0"/>
          </a:p>
        </p:txBody>
      </p:sp>
      <p:pic>
        <p:nvPicPr>
          <p:cNvPr id="6" name="Image 5"/>
          <p:cNvPicPr>
            <a:picLocks noChangeAspect="1"/>
          </p:cNvPicPr>
          <p:nvPr/>
        </p:nvPicPr>
        <p:blipFill>
          <a:blip r:embed="rId3"/>
          <a:stretch>
            <a:fillRect/>
          </a:stretch>
        </p:blipFill>
        <p:spPr>
          <a:xfrm>
            <a:off x="2390588" y="4628778"/>
            <a:ext cx="4340412" cy="2153827"/>
          </a:xfrm>
          <a:prstGeom prst="rect">
            <a:avLst/>
          </a:prstGeom>
        </p:spPr>
      </p:pic>
      <p:sp>
        <p:nvSpPr>
          <p:cNvPr id="7" name="ZoneTexte 6"/>
          <p:cNvSpPr txBox="1"/>
          <p:nvPr/>
        </p:nvSpPr>
        <p:spPr>
          <a:xfrm>
            <a:off x="1837753" y="4266917"/>
            <a:ext cx="2707492" cy="338554"/>
          </a:xfrm>
          <a:prstGeom prst="rect">
            <a:avLst/>
          </a:prstGeom>
          <a:noFill/>
        </p:spPr>
        <p:txBody>
          <a:bodyPr wrap="none" rtlCol="0">
            <a:spAutoFit/>
          </a:bodyPr>
          <a:lstStyle/>
          <a:p>
            <a:r>
              <a:rPr lang="fr-FR" sz="1600" dirty="0" smtClean="0"/>
              <a:t>Voltage </a:t>
            </a:r>
            <a:r>
              <a:rPr lang="fr-FR" sz="1600" dirty="0" err="1" smtClean="0"/>
              <a:t>response</a:t>
            </a:r>
            <a:r>
              <a:rPr lang="fr-FR" sz="1600" dirty="0" smtClean="0"/>
              <a:t> vs. </a:t>
            </a:r>
            <a:r>
              <a:rPr lang="fr-FR" sz="1600" dirty="0" err="1" smtClean="0"/>
              <a:t>diameter</a:t>
            </a:r>
            <a:endParaRPr lang="fr-FR" sz="1600" dirty="0"/>
          </a:p>
        </p:txBody>
      </p:sp>
      <p:sp>
        <p:nvSpPr>
          <p:cNvPr id="8" name="ZoneTexte 7"/>
          <p:cNvSpPr txBox="1"/>
          <p:nvPr/>
        </p:nvSpPr>
        <p:spPr>
          <a:xfrm>
            <a:off x="4805949" y="4290224"/>
            <a:ext cx="3270947" cy="338554"/>
          </a:xfrm>
          <a:prstGeom prst="rect">
            <a:avLst/>
          </a:prstGeom>
          <a:noFill/>
        </p:spPr>
        <p:txBody>
          <a:bodyPr wrap="none" rtlCol="0">
            <a:spAutoFit/>
          </a:bodyPr>
          <a:lstStyle/>
          <a:p>
            <a:r>
              <a:rPr lang="fr-FR" sz="1600" dirty="0" smtClean="0"/>
              <a:t>AIS distance for </a:t>
            </a:r>
            <a:r>
              <a:rPr lang="fr-FR" sz="1600" dirty="0" err="1" smtClean="0"/>
              <a:t>normalized</a:t>
            </a:r>
            <a:r>
              <a:rPr lang="fr-FR" sz="1600" dirty="0" smtClean="0"/>
              <a:t> </a:t>
            </a:r>
            <a:r>
              <a:rPr lang="fr-FR" sz="1600" dirty="0" err="1" smtClean="0"/>
              <a:t>response</a:t>
            </a:r>
            <a:endParaRPr lang="fr-FR" sz="1600" dirty="0"/>
          </a:p>
        </p:txBody>
      </p:sp>
    </p:spTree>
    <p:extLst>
      <p:ext uri="{BB962C8B-B14F-4D97-AF65-F5344CB8AC3E}">
        <p14:creationId xmlns:p14="http://schemas.microsoft.com/office/powerpoint/2010/main" val="3534985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Theory</a:t>
            </a:r>
            <a:r>
              <a:rPr lang="fr-FR" dirty="0" smtClean="0"/>
              <a:t> vs. </a:t>
            </a:r>
            <a:r>
              <a:rPr lang="fr-FR" dirty="0" err="1" smtClean="0"/>
              <a:t>experiment</a:t>
            </a:r>
            <a:endParaRPr lang="fr-FR" dirty="0"/>
          </a:p>
        </p:txBody>
      </p:sp>
      <p:pic>
        <p:nvPicPr>
          <p:cNvPr id="4" name="Image 3"/>
          <p:cNvPicPr>
            <a:picLocks noChangeAspect="1"/>
          </p:cNvPicPr>
          <p:nvPr/>
        </p:nvPicPr>
        <p:blipFill>
          <a:blip r:embed="rId2"/>
          <a:stretch>
            <a:fillRect/>
          </a:stretch>
        </p:blipFill>
        <p:spPr>
          <a:xfrm>
            <a:off x="1652494" y="2495646"/>
            <a:ext cx="2269565" cy="2207263"/>
          </a:xfrm>
          <a:prstGeom prst="rect">
            <a:avLst/>
          </a:prstGeom>
        </p:spPr>
      </p:pic>
      <p:pic>
        <p:nvPicPr>
          <p:cNvPr id="6" name="Image 5"/>
          <p:cNvPicPr>
            <a:picLocks noChangeAspect="1"/>
          </p:cNvPicPr>
          <p:nvPr/>
        </p:nvPicPr>
        <p:blipFill>
          <a:blip r:embed="rId3"/>
          <a:stretch>
            <a:fillRect/>
          </a:stretch>
        </p:blipFill>
        <p:spPr>
          <a:xfrm>
            <a:off x="4921029" y="2473233"/>
            <a:ext cx="2101324" cy="1976669"/>
          </a:xfrm>
          <a:prstGeom prst="rect">
            <a:avLst/>
          </a:prstGeom>
        </p:spPr>
      </p:pic>
    </p:spTree>
    <p:extLst>
      <p:ext uri="{BB962C8B-B14F-4D97-AF65-F5344CB8AC3E}">
        <p14:creationId xmlns:p14="http://schemas.microsoft.com/office/powerpoint/2010/main" val="9765161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Summary</a:t>
            </a:r>
            <a:r>
              <a:rPr lang="fr-FR" dirty="0" smtClean="0"/>
              <a:t>: </a:t>
            </a:r>
            <a:r>
              <a:rPr lang="fr-FR" dirty="0" err="1" smtClean="0"/>
              <a:t>resistive</a:t>
            </a:r>
            <a:r>
              <a:rPr lang="fr-FR" dirty="0" smtClean="0"/>
              <a:t> </a:t>
            </a:r>
            <a:r>
              <a:rPr lang="fr-FR" dirty="0" err="1" smtClean="0"/>
              <a:t>coupling</a:t>
            </a:r>
            <a:r>
              <a:rPr lang="fr-FR" dirty="0" smtClean="0"/>
              <a:t> </a:t>
            </a:r>
            <a:r>
              <a:rPr lang="fr-FR" dirty="0" err="1" smtClean="0"/>
              <a:t>theory</a:t>
            </a:r>
            <a:endParaRPr lang="fr-FR" dirty="0"/>
          </a:p>
        </p:txBody>
      </p:sp>
      <p:grpSp>
        <p:nvGrpSpPr>
          <p:cNvPr id="4" name="Grouper 13"/>
          <p:cNvGrpSpPr>
            <a:grpSpLocks/>
          </p:cNvGrpSpPr>
          <p:nvPr/>
        </p:nvGrpSpPr>
        <p:grpSpPr bwMode="auto">
          <a:xfrm>
            <a:off x="250825" y="1557338"/>
            <a:ext cx="3960813" cy="2951162"/>
            <a:chOff x="107504" y="1412776"/>
            <a:chExt cx="3600400" cy="2831976"/>
          </a:xfrm>
        </p:grpSpPr>
        <p:pic>
          <p:nvPicPr>
            <p:cNvPr id="5" name="Image 12" descr="Dipole.tiff"/>
            <p:cNvPicPr>
              <a:picLocks noChangeAspect="1"/>
            </p:cNvPicPr>
            <p:nvPr/>
          </p:nvPicPr>
          <p:blipFill>
            <a:blip r:embed="rId3">
              <a:alphaModFix amt="27000"/>
              <a:extLst>
                <a:ext uri="{28A0092B-C50C-407E-A947-70E740481C1C}">
                  <a14:useLocalDpi xmlns:a14="http://schemas.microsoft.com/office/drawing/2010/main" val="0"/>
                </a:ext>
              </a:extLst>
            </a:blip>
            <a:srcRect/>
            <a:stretch>
              <a:fillRect/>
            </a:stretch>
          </p:blipFill>
          <p:spPr bwMode="auto">
            <a:xfrm>
              <a:off x="107504" y="1412776"/>
              <a:ext cx="3377184" cy="2831976"/>
            </a:xfrm>
            <a:prstGeom prst="rect">
              <a:avLst/>
            </a:prstGeom>
            <a:noFill/>
            <a:ln>
              <a:noFill/>
            </a:ln>
            <a:extLst>
              <a:ext uri="{909E8E84-426E-40dd-AFC4-6F175D3DCCD1}">
                <a14:hiddenFill xmlns:a14="http://schemas.microsoft.com/office/drawing/2010/main" xmlns="">
                  <a:solidFill>
                    <a:srgbClr val="FFFFFF">
                      <a:alpha val="27058"/>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er 6"/>
            <p:cNvGrpSpPr>
              <a:grpSpLocks/>
            </p:cNvGrpSpPr>
            <p:nvPr/>
          </p:nvGrpSpPr>
          <p:grpSpPr bwMode="auto">
            <a:xfrm rot="-5400000">
              <a:off x="1655676" y="1232756"/>
              <a:ext cx="1008112" cy="3096344"/>
              <a:chOff x="539552" y="1844824"/>
              <a:chExt cx="720080" cy="2304256"/>
            </a:xfrm>
          </p:grpSpPr>
          <p:sp>
            <p:nvSpPr>
              <p:cNvPr id="9" name="Ellipse 8"/>
              <p:cNvSpPr/>
              <p:nvPr/>
            </p:nvSpPr>
            <p:spPr>
              <a:xfrm>
                <a:off x="553673" y="1830541"/>
                <a:ext cx="720345" cy="720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9"/>
              <p:cNvSpPr/>
              <p:nvPr/>
            </p:nvSpPr>
            <p:spPr>
              <a:xfrm>
                <a:off x="876849" y="2565085"/>
                <a:ext cx="45702" cy="158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v</a:t>
                </a:r>
              </a:p>
            </p:txBody>
          </p:sp>
          <p:sp>
            <p:nvSpPr>
              <p:cNvPr id="11" name="Rectangle 10"/>
              <p:cNvSpPr/>
              <p:nvPr/>
            </p:nvSpPr>
            <p:spPr>
              <a:xfrm>
                <a:off x="876848" y="3068742"/>
                <a:ext cx="45702" cy="3597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fr-FR" dirty="0"/>
                  <a:t>v</a:t>
                </a:r>
              </a:p>
            </p:txBody>
          </p:sp>
        </p:grpSp>
        <p:sp>
          <p:nvSpPr>
            <p:cNvPr id="7" name="ZoneTexte 4"/>
            <p:cNvSpPr txBox="1">
              <a:spLocks noChangeArrowheads="1"/>
            </p:cNvSpPr>
            <p:nvPr/>
          </p:nvSpPr>
          <p:spPr bwMode="auto">
            <a:xfrm>
              <a:off x="2195736" y="2924944"/>
              <a:ext cx="5695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FF0000"/>
                  </a:solidFill>
                </a:rPr>
                <a:t>AIS</a:t>
              </a:r>
            </a:p>
          </p:txBody>
        </p:sp>
        <p:sp>
          <p:nvSpPr>
            <p:cNvPr id="8" name="ZoneTexte 7"/>
            <p:cNvSpPr txBox="1">
              <a:spLocks noChangeArrowheads="1"/>
            </p:cNvSpPr>
            <p:nvPr/>
          </p:nvSpPr>
          <p:spPr bwMode="auto">
            <a:xfrm>
              <a:off x="683568" y="3356992"/>
              <a:ext cx="74912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chemeClr val="accent1"/>
                  </a:solidFill>
                </a:rPr>
                <a:t>soma</a:t>
              </a:r>
            </a:p>
          </p:txBody>
        </p:sp>
      </p:grpSp>
      <p:cxnSp>
        <p:nvCxnSpPr>
          <p:cNvPr id="12" name="Connecteur droit avec flèche 11"/>
          <p:cNvCxnSpPr/>
          <p:nvPr/>
        </p:nvCxnSpPr>
        <p:spPr>
          <a:xfrm>
            <a:off x="2914650" y="2492375"/>
            <a:ext cx="0" cy="5048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ZoneTexte 10"/>
          <p:cNvSpPr txBox="1">
            <a:spLocks noChangeArrowheads="1"/>
          </p:cNvSpPr>
          <p:nvPr/>
        </p:nvSpPr>
        <p:spPr bwMode="auto">
          <a:xfrm>
            <a:off x="2914650" y="2544763"/>
            <a:ext cx="5191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Na+</a:t>
            </a:r>
          </a:p>
        </p:txBody>
      </p:sp>
      <p:cxnSp>
        <p:nvCxnSpPr>
          <p:cNvPr id="14" name="Connecteur droit avec flèche 13"/>
          <p:cNvCxnSpPr>
            <a:stCxn id="11" idx="0"/>
            <a:endCxn id="10" idx="0"/>
          </p:cNvCxnSpPr>
          <p:nvPr/>
        </p:nvCxnSpPr>
        <p:spPr>
          <a:xfrm flipH="1">
            <a:off x="1870075" y="2982913"/>
            <a:ext cx="74453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ZoneTexte 16"/>
          <p:cNvSpPr txBox="1">
            <a:spLocks noChangeArrowheads="1"/>
          </p:cNvSpPr>
          <p:nvPr/>
        </p:nvSpPr>
        <p:spPr bwMode="auto">
          <a:xfrm>
            <a:off x="1835150" y="2636838"/>
            <a:ext cx="842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resistive</a:t>
            </a:r>
          </a:p>
        </p:txBody>
      </p:sp>
      <p:cxnSp>
        <p:nvCxnSpPr>
          <p:cNvPr id="16" name="Connecteur droit avec flèche 15"/>
          <p:cNvCxnSpPr/>
          <p:nvPr/>
        </p:nvCxnSpPr>
        <p:spPr>
          <a:xfrm flipV="1">
            <a:off x="1330325" y="2205038"/>
            <a:ext cx="0" cy="7191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ZoneTexte 15"/>
          <p:cNvSpPr txBox="1">
            <a:spLocks noChangeArrowheads="1"/>
          </p:cNvSpPr>
          <p:nvPr/>
        </p:nvSpPr>
        <p:spPr bwMode="auto">
          <a:xfrm>
            <a:off x="322263" y="2133600"/>
            <a:ext cx="98425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capacitive</a:t>
            </a:r>
          </a:p>
        </p:txBody>
      </p:sp>
      <p:cxnSp>
        <p:nvCxnSpPr>
          <p:cNvPr id="18" name="Connecteur droit avec flèche 17"/>
          <p:cNvCxnSpPr/>
          <p:nvPr/>
        </p:nvCxnSpPr>
        <p:spPr>
          <a:xfrm>
            <a:off x="1330325" y="2205038"/>
            <a:ext cx="1584325" cy="2873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ZoneTexte 19"/>
          <p:cNvSpPr txBox="1">
            <a:spLocks noChangeArrowheads="1"/>
          </p:cNvSpPr>
          <p:nvPr/>
        </p:nvSpPr>
        <p:spPr bwMode="auto">
          <a:xfrm rot="494595">
            <a:off x="1835150" y="1989138"/>
            <a:ext cx="842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resistive</a:t>
            </a:r>
          </a:p>
        </p:txBody>
      </p:sp>
      <p:sp>
        <p:nvSpPr>
          <p:cNvPr id="20" name="ZoneTexte 1"/>
          <p:cNvSpPr txBox="1">
            <a:spLocks noChangeArrowheads="1"/>
          </p:cNvSpPr>
          <p:nvPr/>
        </p:nvSpPr>
        <p:spPr bwMode="auto">
          <a:xfrm>
            <a:off x="5507038" y="2132013"/>
            <a:ext cx="15525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a:t>resistive = Na+</a:t>
            </a:r>
          </a:p>
        </p:txBody>
      </p:sp>
      <p:sp>
        <p:nvSpPr>
          <p:cNvPr id="21" name="Rectangle 2"/>
          <p:cNvSpPr>
            <a:spLocks noChangeArrowheads="1"/>
          </p:cNvSpPr>
          <p:nvPr/>
        </p:nvSpPr>
        <p:spPr bwMode="auto">
          <a:xfrm>
            <a:off x="5521325" y="2492375"/>
            <a:ext cx="711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sz="1600"/>
              <a:t>~ </a:t>
            </a:r>
            <a:r>
              <a:rPr lang="fr-FR" sz="1600">
                <a:solidFill>
                  <a:srgbClr val="0000FF"/>
                </a:solidFill>
              </a:rPr>
              <a:t>d</a:t>
            </a:r>
            <a:r>
              <a:rPr lang="fr-FR" sz="1600" baseline="30000">
                <a:solidFill>
                  <a:srgbClr val="0000FF"/>
                </a:solidFill>
              </a:rPr>
              <a:t>2</a:t>
            </a:r>
            <a:r>
              <a:rPr lang="fr-FR" sz="1600">
                <a:solidFill>
                  <a:srgbClr val="0000FF"/>
                </a:solidFill>
              </a:rPr>
              <a:t>/x</a:t>
            </a:r>
          </a:p>
        </p:txBody>
      </p:sp>
      <p:sp>
        <p:nvSpPr>
          <p:cNvPr id="22" name="Rectangle 3"/>
          <p:cNvSpPr>
            <a:spLocks noChangeArrowheads="1"/>
          </p:cNvSpPr>
          <p:nvPr/>
        </p:nvSpPr>
        <p:spPr bwMode="auto">
          <a:xfrm>
            <a:off x="6588125" y="2492375"/>
            <a:ext cx="11826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sz="1600"/>
              <a:t>~  exp(</a:t>
            </a:r>
            <a:r>
              <a:rPr lang="fr-FR" sz="1600">
                <a:solidFill>
                  <a:srgbClr val="FF0000"/>
                </a:solidFill>
              </a:rPr>
              <a:t>V</a:t>
            </a:r>
            <a:r>
              <a:rPr lang="fr-FR" sz="1600"/>
              <a:t>/k)</a:t>
            </a:r>
          </a:p>
        </p:txBody>
      </p:sp>
      <p:sp>
        <p:nvSpPr>
          <p:cNvPr id="23" name="ZoneTexte 11"/>
          <p:cNvSpPr txBox="1">
            <a:spLocks noChangeArrowheads="1"/>
          </p:cNvSpPr>
          <p:nvPr/>
        </p:nvSpPr>
        <p:spPr bwMode="auto">
          <a:xfrm>
            <a:off x="5435600" y="1844675"/>
            <a:ext cx="18716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b="1"/>
              <a:t>1. Spike initiation</a:t>
            </a:r>
          </a:p>
        </p:txBody>
      </p:sp>
      <p:cxnSp>
        <p:nvCxnSpPr>
          <p:cNvPr id="24" name="Connecteur droit avec flèche 23"/>
          <p:cNvCxnSpPr/>
          <p:nvPr/>
        </p:nvCxnSpPr>
        <p:spPr>
          <a:xfrm>
            <a:off x="4283075" y="2852738"/>
            <a:ext cx="0" cy="215900"/>
          </a:xfrm>
          <a:prstGeom prst="straightConnector1">
            <a:avLst/>
          </a:prstGeom>
          <a:ln>
            <a:solidFill>
              <a:srgbClr val="0000FF"/>
            </a:solidFill>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a:endCxn id="7" idx="0"/>
          </p:cNvCxnSpPr>
          <p:nvPr/>
        </p:nvCxnSpPr>
        <p:spPr>
          <a:xfrm flipV="1">
            <a:off x="1835150" y="3133725"/>
            <a:ext cx="1025525" cy="7938"/>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6" name="ZoneTexte 48132"/>
          <p:cNvSpPr txBox="1">
            <a:spLocks noChangeArrowheads="1"/>
          </p:cNvSpPr>
          <p:nvPr/>
        </p:nvSpPr>
        <p:spPr bwMode="auto">
          <a:xfrm>
            <a:off x="2111375" y="3068638"/>
            <a:ext cx="3000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0000FF"/>
                </a:solidFill>
              </a:rPr>
              <a:t>x</a:t>
            </a:r>
          </a:p>
        </p:txBody>
      </p:sp>
      <p:sp>
        <p:nvSpPr>
          <p:cNvPr id="27" name="ZoneTexte 48133"/>
          <p:cNvSpPr txBox="1">
            <a:spLocks noChangeArrowheads="1"/>
          </p:cNvSpPr>
          <p:nvPr/>
        </p:nvSpPr>
        <p:spPr bwMode="auto">
          <a:xfrm>
            <a:off x="4283075" y="2771775"/>
            <a:ext cx="3127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0000FF"/>
                </a:solidFill>
              </a:rPr>
              <a:t>d</a:t>
            </a:r>
          </a:p>
        </p:txBody>
      </p:sp>
      <p:sp>
        <p:nvSpPr>
          <p:cNvPr id="28" name="ZoneTexte 25"/>
          <p:cNvSpPr txBox="1">
            <a:spLocks noChangeArrowheads="1"/>
          </p:cNvSpPr>
          <p:nvPr/>
        </p:nvSpPr>
        <p:spPr bwMode="auto">
          <a:xfrm>
            <a:off x="1108075" y="5350529"/>
            <a:ext cx="20843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dirty="0" err="1"/>
              <a:t>resistive</a:t>
            </a:r>
            <a:r>
              <a:rPr lang="fr-FR" sz="1600" dirty="0"/>
              <a:t> = capacitive</a:t>
            </a:r>
          </a:p>
        </p:txBody>
      </p:sp>
      <p:sp>
        <p:nvSpPr>
          <p:cNvPr id="29" name="Rectangle 26"/>
          <p:cNvSpPr>
            <a:spLocks noChangeArrowheads="1"/>
          </p:cNvSpPr>
          <p:nvPr/>
        </p:nvSpPr>
        <p:spPr bwMode="auto">
          <a:xfrm>
            <a:off x="1036637" y="5699779"/>
            <a:ext cx="7112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sz="1600"/>
              <a:t>~ </a:t>
            </a:r>
            <a:r>
              <a:rPr lang="fr-FR" sz="1600">
                <a:solidFill>
                  <a:srgbClr val="0000FF"/>
                </a:solidFill>
              </a:rPr>
              <a:t>d</a:t>
            </a:r>
            <a:r>
              <a:rPr lang="fr-FR" sz="1600" baseline="30000">
                <a:solidFill>
                  <a:srgbClr val="0000FF"/>
                </a:solidFill>
              </a:rPr>
              <a:t>2</a:t>
            </a:r>
            <a:r>
              <a:rPr lang="fr-FR" sz="1600">
                <a:solidFill>
                  <a:srgbClr val="0000FF"/>
                </a:solidFill>
              </a:rPr>
              <a:t>/x</a:t>
            </a:r>
          </a:p>
        </p:txBody>
      </p:sp>
      <p:sp>
        <p:nvSpPr>
          <p:cNvPr id="30" name="Rectangle 4"/>
          <p:cNvSpPr>
            <a:spLocks noChangeArrowheads="1"/>
          </p:cNvSpPr>
          <p:nvPr/>
        </p:nvSpPr>
        <p:spPr bwMode="auto">
          <a:xfrm>
            <a:off x="1924053" y="5688666"/>
            <a:ext cx="19812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sz="1600" dirty="0"/>
              <a:t>~ </a:t>
            </a:r>
            <a:r>
              <a:rPr lang="fr-FR" sz="1600" dirty="0">
                <a:solidFill>
                  <a:srgbClr val="0000FF"/>
                </a:solidFill>
              </a:rPr>
              <a:t>soma area</a:t>
            </a:r>
            <a:r>
              <a:rPr lang="fr-FR" sz="1600" dirty="0"/>
              <a:t> . </a:t>
            </a:r>
            <a:r>
              <a:rPr lang="fr-FR" sz="1600" dirty="0" err="1">
                <a:solidFill>
                  <a:srgbClr val="FF0000"/>
                </a:solidFill>
              </a:rPr>
              <a:t>dV</a:t>
            </a:r>
            <a:r>
              <a:rPr lang="fr-FR" sz="1600" dirty="0">
                <a:solidFill>
                  <a:srgbClr val="FF0000"/>
                </a:solidFill>
              </a:rPr>
              <a:t>/</a:t>
            </a:r>
            <a:r>
              <a:rPr lang="fr-FR" sz="1600" dirty="0" err="1">
                <a:solidFill>
                  <a:srgbClr val="FF0000"/>
                </a:solidFill>
              </a:rPr>
              <a:t>dt</a:t>
            </a:r>
            <a:endParaRPr lang="fr-FR" sz="1600" dirty="0">
              <a:solidFill>
                <a:srgbClr val="FF0000"/>
              </a:solidFill>
            </a:endParaRPr>
          </a:p>
          <a:p>
            <a:endParaRPr lang="fr-FR" sz="1600" dirty="0"/>
          </a:p>
        </p:txBody>
      </p:sp>
      <p:sp>
        <p:nvSpPr>
          <p:cNvPr id="31" name="ZoneTexte 30"/>
          <p:cNvSpPr txBox="1">
            <a:spLocks noChangeArrowheads="1"/>
          </p:cNvSpPr>
          <p:nvPr/>
        </p:nvSpPr>
        <p:spPr bwMode="auto">
          <a:xfrm>
            <a:off x="963612" y="5061604"/>
            <a:ext cx="2295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b="1" dirty="0"/>
              <a:t>2. Spike transmission</a:t>
            </a:r>
          </a:p>
        </p:txBody>
      </p:sp>
      <p:pic>
        <p:nvPicPr>
          <p:cNvPr id="32" name="Picture 2"/>
          <p:cNvPicPr>
            <a:picLocks noChangeAspect="1" noChangeArrowheads="1"/>
          </p:cNvPicPr>
          <p:nvPr/>
        </p:nvPicPr>
        <p:blipFill rotWithShape="1">
          <a:blip r:embed="rId4" cstate="print"/>
          <a:srcRect l="1715" r="47898" b="67466"/>
          <a:stretch/>
        </p:blipFill>
        <p:spPr bwMode="auto">
          <a:xfrm>
            <a:off x="5395796" y="3016252"/>
            <a:ext cx="1345418" cy="1032529"/>
          </a:xfrm>
          <a:prstGeom prst="rect">
            <a:avLst/>
          </a:prstGeom>
          <a:noFill/>
          <a:ln w="9525">
            <a:noFill/>
            <a:miter lim="800000"/>
            <a:headEnd/>
            <a:tailEnd/>
          </a:ln>
        </p:spPr>
      </p:pic>
      <p:sp>
        <p:nvSpPr>
          <p:cNvPr id="33" name="ZoneTexte 32"/>
          <p:cNvSpPr txBox="1"/>
          <p:nvPr/>
        </p:nvSpPr>
        <p:spPr>
          <a:xfrm>
            <a:off x="6873906" y="3245983"/>
            <a:ext cx="1455647" cy="338554"/>
          </a:xfrm>
          <a:prstGeom prst="rect">
            <a:avLst/>
          </a:prstGeom>
          <a:noFill/>
        </p:spPr>
        <p:txBody>
          <a:bodyPr wrap="none" rtlCol="0">
            <a:spAutoFit/>
          </a:bodyPr>
          <a:lstStyle/>
          <a:p>
            <a:r>
              <a:rPr lang="fr-FR" sz="1600" dirty="0" smtClean="0"/>
              <a:t>Sharp initiation</a:t>
            </a:r>
            <a:endParaRPr lang="fr-FR" sz="1600" dirty="0"/>
          </a:p>
        </p:txBody>
      </p:sp>
      <p:graphicFrame>
        <p:nvGraphicFramePr>
          <p:cNvPr id="34" name="Objet 22"/>
          <p:cNvGraphicFramePr>
            <a:graphicFrameLocks noChangeAspect="1"/>
          </p:cNvGraphicFramePr>
          <p:nvPr>
            <p:extLst>
              <p:ext uri="{D42A27DB-BD31-4B8C-83A1-F6EECF244321}">
                <p14:modId xmlns:p14="http://schemas.microsoft.com/office/powerpoint/2010/main" val="2651738640"/>
              </p:ext>
            </p:extLst>
          </p:nvPr>
        </p:nvGraphicFramePr>
        <p:xfrm>
          <a:off x="5521325" y="4472677"/>
          <a:ext cx="2880846" cy="247959"/>
        </p:xfrm>
        <a:graphic>
          <a:graphicData uri="http://schemas.openxmlformats.org/presentationml/2006/ole">
            <mc:AlternateContent xmlns:mc="http://schemas.openxmlformats.org/markup-compatibility/2006">
              <mc:Choice xmlns:v="urn:schemas-microsoft-com:vml" Requires="v">
                <p:oleObj spid="_x0000_s19488" name="…quation" r:id="rId5" imgW="2653910" imgH="228738" progId="Equation.3">
                  <p:embed/>
                </p:oleObj>
              </mc:Choice>
              <mc:Fallback>
                <p:oleObj name="…quation" r:id="rId5" imgW="2653910" imgH="22873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325" y="4472677"/>
                        <a:ext cx="2880846" cy="247959"/>
                      </a:xfrm>
                      <a:prstGeom prst="rect">
                        <a:avLst/>
                      </a:prstGeom>
                      <a:noFill/>
                      <a:ln>
                        <a:noFill/>
                      </a:ln>
                      <a:extLst/>
                    </p:spPr>
                  </p:pic>
                </p:oleObj>
              </mc:Fallback>
            </mc:AlternateContent>
          </a:graphicData>
        </a:graphic>
      </p:graphicFrame>
      <p:sp>
        <p:nvSpPr>
          <p:cNvPr id="35" name="ZoneTexte 34"/>
          <p:cNvSpPr txBox="1"/>
          <p:nvPr/>
        </p:nvSpPr>
        <p:spPr>
          <a:xfrm>
            <a:off x="6053080" y="4133328"/>
            <a:ext cx="1809910" cy="338554"/>
          </a:xfrm>
          <a:prstGeom prst="rect">
            <a:avLst/>
          </a:prstGeom>
          <a:noFill/>
        </p:spPr>
        <p:txBody>
          <a:bodyPr wrap="none" rtlCol="0">
            <a:spAutoFit/>
          </a:bodyPr>
          <a:lstStyle/>
          <a:p>
            <a:r>
              <a:rPr lang="fr-FR" sz="1600" dirty="0" err="1" smtClean="0"/>
              <a:t>Threshold</a:t>
            </a:r>
            <a:r>
              <a:rPr lang="fr-FR" sz="1600" dirty="0" smtClean="0"/>
              <a:t> </a:t>
            </a:r>
            <a:r>
              <a:rPr lang="fr-FR" sz="1600" dirty="0" err="1" smtClean="0"/>
              <a:t>equation</a:t>
            </a:r>
            <a:endParaRPr lang="fr-FR" sz="1600" dirty="0"/>
          </a:p>
        </p:txBody>
      </p:sp>
      <p:pic>
        <p:nvPicPr>
          <p:cNvPr id="36" name="Image 35"/>
          <p:cNvPicPr>
            <a:picLocks noChangeAspect="1"/>
          </p:cNvPicPr>
          <p:nvPr/>
        </p:nvPicPr>
        <p:blipFill>
          <a:blip r:embed="rId7"/>
          <a:stretch>
            <a:fillRect/>
          </a:stretch>
        </p:blipFill>
        <p:spPr>
          <a:xfrm>
            <a:off x="7156823" y="5316445"/>
            <a:ext cx="1383840" cy="1301748"/>
          </a:xfrm>
          <a:prstGeom prst="rect">
            <a:avLst/>
          </a:prstGeom>
        </p:spPr>
      </p:pic>
      <p:sp>
        <p:nvSpPr>
          <p:cNvPr id="37" name="ZoneTexte 36"/>
          <p:cNvSpPr txBox="1"/>
          <p:nvPr/>
        </p:nvSpPr>
        <p:spPr>
          <a:xfrm>
            <a:off x="4823163" y="5499554"/>
            <a:ext cx="2236450" cy="584776"/>
          </a:xfrm>
          <a:prstGeom prst="rect">
            <a:avLst/>
          </a:prstGeom>
          <a:noFill/>
        </p:spPr>
        <p:txBody>
          <a:bodyPr wrap="square" rtlCol="0">
            <a:spAutoFit/>
          </a:bodyPr>
          <a:lstStyle/>
          <a:p>
            <a:r>
              <a:rPr lang="fr-FR" sz="1600" dirty="0" err="1" smtClean="0"/>
              <a:t>co-tuning</a:t>
            </a:r>
            <a:r>
              <a:rPr lang="fr-FR" sz="1600" dirty="0" smtClean="0"/>
              <a:t> of AIS distance and </a:t>
            </a:r>
            <a:r>
              <a:rPr lang="fr-FR" sz="1600" dirty="0" err="1" smtClean="0"/>
              <a:t>neuron</a:t>
            </a:r>
            <a:r>
              <a:rPr lang="fr-FR" sz="1600" dirty="0" smtClean="0"/>
              <a:t> size</a:t>
            </a:r>
            <a:endParaRPr lang="fr-FR" sz="1600" dirty="0"/>
          </a:p>
        </p:txBody>
      </p:sp>
    </p:spTree>
    <p:extLst>
      <p:ext uri="{BB962C8B-B14F-4D97-AF65-F5344CB8AC3E}">
        <p14:creationId xmlns:p14="http://schemas.microsoft.com/office/powerpoint/2010/main" val="26935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8" grpId="0"/>
      <p:bldP spid="29" grpId="0"/>
      <p:bldP spid="30" grpId="0"/>
      <p:bldP spid="31" grpId="0"/>
      <p:bldP spid="33" grpId="0"/>
      <p:bldP spid="35"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56" name="Grouper 12"/>
          <p:cNvGrpSpPr>
            <a:grpSpLocks/>
          </p:cNvGrpSpPr>
          <p:nvPr/>
        </p:nvGrpSpPr>
        <p:grpSpPr bwMode="auto">
          <a:xfrm>
            <a:off x="6084888" y="908050"/>
            <a:ext cx="2355850" cy="1411288"/>
            <a:chOff x="5652120" y="1296144"/>
            <a:chExt cx="3365104" cy="2173288"/>
          </a:xfrm>
        </p:grpSpPr>
        <p:pic>
          <p:nvPicPr>
            <p:cNvPr id="2769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412776"/>
              <a:ext cx="955255" cy="1917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95"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1412776"/>
              <a:ext cx="894198" cy="2056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96"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1296144"/>
              <a:ext cx="621310" cy="2060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97" name="Imag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72400" y="1484783"/>
              <a:ext cx="844824" cy="1910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9" name="Rectangle 48"/>
          <p:cNvSpPr/>
          <p:nvPr/>
        </p:nvSpPr>
        <p:spPr bwMode="auto">
          <a:xfrm rot="16200000">
            <a:off x="745332" y="5803106"/>
            <a:ext cx="215900" cy="5762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2" name="Rectangle 1"/>
          <p:cNvSpPr/>
          <p:nvPr/>
        </p:nvSpPr>
        <p:spPr>
          <a:xfrm>
            <a:off x="5649913" y="5956300"/>
            <a:ext cx="346075" cy="150813"/>
          </a:xfrm>
          <a:prstGeom prst="rect">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p>
        </p:txBody>
      </p:sp>
      <p:sp>
        <p:nvSpPr>
          <p:cNvPr id="27651" name="Title 1"/>
          <p:cNvSpPr>
            <a:spLocks noGrp="1"/>
          </p:cNvSpPr>
          <p:nvPr>
            <p:ph type="title"/>
          </p:nvPr>
        </p:nvSpPr>
        <p:spPr/>
        <p:txBody>
          <a:bodyPr/>
          <a:lstStyle/>
          <a:p>
            <a:r>
              <a:rPr lang="fr-FR" sz="3200" dirty="0" smtClean="0">
                <a:solidFill>
                  <a:srgbClr val="000000"/>
                </a:solidFill>
                <a:latin typeface="Calibri" charset="0"/>
              </a:rPr>
              <a:t>Perspective: </a:t>
            </a:r>
            <a:r>
              <a:rPr lang="fr-FR" sz="3200" dirty="0" err="1" smtClean="0">
                <a:solidFill>
                  <a:srgbClr val="000000"/>
                </a:solidFill>
                <a:latin typeface="Calibri" charset="0"/>
              </a:rPr>
              <a:t>experimental</a:t>
            </a:r>
            <a:r>
              <a:rPr lang="fr-FR" sz="3200" dirty="0" smtClean="0">
                <a:solidFill>
                  <a:srgbClr val="000000"/>
                </a:solidFill>
                <a:latin typeface="Calibri" charset="0"/>
              </a:rPr>
              <a:t> system</a:t>
            </a:r>
            <a:endParaRPr lang="fr-FR" dirty="0">
              <a:solidFill>
                <a:srgbClr val="000000"/>
              </a:solidFill>
              <a:latin typeface="Calibri" charset="0"/>
            </a:endParaRPr>
          </a:p>
        </p:txBody>
      </p:sp>
      <p:sp>
        <p:nvSpPr>
          <p:cNvPr id="27655" name="ZoneTexte 1"/>
          <p:cNvSpPr txBox="1">
            <a:spLocks noChangeArrowheads="1"/>
          </p:cNvSpPr>
          <p:nvPr/>
        </p:nvSpPr>
        <p:spPr bwMode="auto">
          <a:xfrm>
            <a:off x="323850" y="1484313"/>
            <a:ext cx="53260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u="sng"/>
              <a:t>Difficulty</a:t>
            </a:r>
            <a:r>
              <a:rPr lang="fr-FR" sz="1800"/>
              <a:t>: non-reproducible 3D branched geometry</a:t>
            </a:r>
          </a:p>
        </p:txBody>
      </p:sp>
      <p:sp>
        <p:nvSpPr>
          <p:cNvPr id="31751" name="ZoneTexte 15"/>
          <p:cNvSpPr txBox="1">
            <a:spLocks noChangeArrowheads="1"/>
          </p:cNvSpPr>
          <p:nvPr/>
        </p:nvSpPr>
        <p:spPr bwMode="auto">
          <a:xfrm>
            <a:off x="323850" y="1924050"/>
            <a:ext cx="10826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u="sng"/>
              <a:t>Solution</a:t>
            </a:r>
            <a:r>
              <a:rPr lang="fr-FR" sz="1800"/>
              <a:t>:</a:t>
            </a:r>
          </a:p>
        </p:txBody>
      </p:sp>
      <p:pic>
        <p:nvPicPr>
          <p:cNvPr id="5" name="Image 32"/>
          <p:cNvPicPr>
            <a:picLocks noChangeAspect="1" noChangeArrowheads="1"/>
          </p:cNvPicPr>
          <p:nvPr/>
        </p:nvPicPr>
        <p:blipFill>
          <a:blip r:embed="rId8">
            <a:extLst>
              <a:ext uri="{28A0092B-C50C-407E-A947-70E740481C1C}">
                <a14:useLocalDpi xmlns:a14="http://schemas.microsoft.com/office/drawing/2010/main" val="0"/>
              </a:ext>
            </a:extLst>
          </a:blip>
          <a:srcRect l="2342" t="14050" r="54665" b="62032"/>
          <a:stretch>
            <a:fillRect/>
          </a:stretch>
        </p:blipFill>
        <p:spPr bwMode="auto">
          <a:xfrm>
            <a:off x="5508625" y="2925763"/>
            <a:ext cx="3240088"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6" name="ZoneTexte 19"/>
          <p:cNvSpPr txBox="1">
            <a:spLocks noChangeArrowheads="1"/>
          </p:cNvSpPr>
          <p:nvPr/>
        </p:nvSpPr>
        <p:spPr bwMode="auto">
          <a:xfrm>
            <a:off x="395288" y="3662363"/>
            <a:ext cx="52403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volume measurement by fluorescence exclusion</a:t>
            </a:r>
          </a:p>
        </p:txBody>
      </p:sp>
      <p:grpSp>
        <p:nvGrpSpPr>
          <p:cNvPr id="31757" name="Grouper 32"/>
          <p:cNvGrpSpPr>
            <a:grpSpLocks/>
          </p:cNvGrpSpPr>
          <p:nvPr/>
        </p:nvGrpSpPr>
        <p:grpSpPr bwMode="auto">
          <a:xfrm rot="7372851">
            <a:off x="6333331" y="3645694"/>
            <a:ext cx="898525" cy="395288"/>
            <a:chOff x="1009650" y="2060575"/>
            <a:chExt cx="898525" cy="395288"/>
          </a:xfrm>
        </p:grpSpPr>
        <p:sp>
          <p:nvSpPr>
            <p:cNvPr id="34" name="Trapèze 33"/>
            <p:cNvSpPr/>
            <p:nvPr/>
          </p:nvSpPr>
          <p:spPr>
            <a:xfrm rot="3389989" flipV="1">
              <a:off x="1346272" y="2002922"/>
              <a:ext cx="114300" cy="792163"/>
            </a:xfrm>
            <a:prstGeom prst="trapezoid">
              <a:avLst/>
            </a:prstGeom>
            <a:solidFill>
              <a:schemeClr val="bg2"/>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cxnSp>
          <p:nvCxnSpPr>
            <p:cNvPr id="35" name="Connecteur droit 34"/>
            <p:cNvCxnSpPr/>
            <p:nvPr/>
          </p:nvCxnSpPr>
          <p:spPr>
            <a:xfrm flipV="1">
              <a:off x="1736817" y="2070853"/>
              <a:ext cx="173037" cy="119063"/>
            </a:xfrm>
            <a:prstGeom prst="line">
              <a:avLst/>
            </a:prstGeom>
          </p:spPr>
          <p:style>
            <a:lnRef idx="2">
              <a:schemeClr val="dk1"/>
            </a:lnRef>
            <a:fillRef idx="0">
              <a:schemeClr val="dk1"/>
            </a:fillRef>
            <a:effectRef idx="1">
              <a:schemeClr val="dk1"/>
            </a:effectRef>
            <a:fontRef idx="minor">
              <a:schemeClr val="tx1"/>
            </a:fontRef>
          </p:style>
        </p:cxnSp>
      </p:grpSp>
      <p:pic>
        <p:nvPicPr>
          <p:cNvPr id="31758" name="Image 3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88125" y="4206875"/>
            <a:ext cx="50323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9" name="Rectangle 20"/>
          <p:cNvSpPr>
            <a:spLocks noChangeArrowheads="1"/>
          </p:cNvSpPr>
          <p:nvPr/>
        </p:nvSpPr>
        <p:spPr bwMode="auto">
          <a:xfrm>
            <a:off x="323850" y="2293938"/>
            <a:ext cx="4470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a:t>cultured neurons with controlled geometry</a:t>
            </a:r>
          </a:p>
        </p:txBody>
      </p:sp>
      <p:pic>
        <p:nvPicPr>
          <p:cNvPr id="31760" name="Image 14"/>
          <p:cNvPicPr>
            <a:picLocks noChangeAspect="1" noChangeArrowheads="1"/>
          </p:cNvPicPr>
          <p:nvPr/>
        </p:nvPicPr>
        <p:blipFill>
          <a:blip r:embed="rId10">
            <a:extLst>
              <a:ext uri="{28A0092B-C50C-407E-A947-70E740481C1C}">
                <a14:useLocalDpi xmlns:a14="http://schemas.microsoft.com/office/drawing/2010/main" val="0"/>
              </a:ext>
            </a:extLst>
          </a:blip>
          <a:srcRect l="70280"/>
          <a:stretch>
            <a:fillRect/>
          </a:stretch>
        </p:blipFill>
        <p:spPr bwMode="auto">
          <a:xfrm>
            <a:off x="7380288" y="4076700"/>
            <a:ext cx="166687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61" name="Grouper 30"/>
          <p:cNvGrpSpPr>
            <a:grpSpLocks/>
          </p:cNvGrpSpPr>
          <p:nvPr/>
        </p:nvGrpSpPr>
        <p:grpSpPr bwMode="auto">
          <a:xfrm>
            <a:off x="6227763" y="2349500"/>
            <a:ext cx="2505075" cy="433388"/>
            <a:chOff x="5868144" y="2924944"/>
            <a:chExt cx="2864495" cy="432048"/>
          </a:xfrm>
        </p:grpSpPr>
        <p:pic>
          <p:nvPicPr>
            <p:cNvPr id="27690" name="Image 4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68144" y="2924944"/>
              <a:ext cx="2864495" cy="402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ZoneTexte 29"/>
            <p:cNvSpPr txBox="1"/>
            <p:nvPr/>
          </p:nvSpPr>
          <p:spPr>
            <a:xfrm>
              <a:off x="6588805" y="3080038"/>
              <a:ext cx="444742" cy="276954"/>
            </a:xfrm>
            <a:prstGeom prst="rect">
              <a:avLst/>
            </a:prstGeom>
            <a:noFill/>
          </p:spPr>
          <p:txBody>
            <a:bodyPr wrap="none">
              <a:spAutoFit/>
            </a:bodyPr>
            <a:lstStyle/>
            <a:p>
              <a:pPr>
                <a:defRPr/>
              </a:pPr>
              <a:r>
                <a:rPr lang="fr-FR" sz="1200" dirty="0">
                  <a:solidFill>
                    <a:schemeClr val="accent3">
                      <a:lumMod val="60000"/>
                      <a:lumOff val="40000"/>
                    </a:schemeClr>
                  </a:solidFill>
                </a:rPr>
                <a:t>AIS</a:t>
              </a:r>
            </a:p>
          </p:txBody>
        </p:sp>
      </p:grpSp>
      <p:grpSp>
        <p:nvGrpSpPr>
          <p:cNvPr id="31762" name="Grouper 43"/>
          <p:cNvGrpSpPr>
            <a:grpSpLocks/>
          </p:cNvGrpSpPr>
          <p:nvPr/>
        </p:nvGrpSpPr>
        <p:grpSpPr bwMode="auto">
          <a:xfrm rot="7372851">
            <a:off x="2209800" y="6429375"/>
            <a:ext cx="585788" cy="236538"/>
            <a:chOff x="1009650" y="2047227"/>
            <a:chExt cx="890899" cy="408636"/>
          </a:xfrm>
        </p:grpSpPr>
        <p:sp>
          <p:nvSpPr>
            <p:cNvPr id="45" name="Trapèze 44"/>
            <p:cNvSpPr/>
            <p:nvPr/>
          </p:nvSpPr>
          <p:spPr>
            <a:xfrm rot="3389989" flipV="1">
              <a:off x="1347134" y="2001981"/>
              <a:ext cx="115186" cy="791910"/>
            </a:xfrm>
            <a:prstGeom prst="trapezoid">
              <a:avLst/>
            </a:prstGeom>
            <a:solidFill>
              <a:schemeClr val="bg2"/>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cxnSp>
          <p:nvCxnSpPr>
            <p:cNvPr id="46" name="Connecteur droit 45"/>
            <p:cNvCxnSpPr/>
            <p:nvPr/>
          </p:nvCxnSpPr>
          <p:spPr>
            <a:xfrm flipV="1">
              <a:off x="1726603" y="2046950"/>
              <a:ext cx="173834" cy="117927"/>
            </a:xfrm>
            <a:prstGeom prst="line">
              <a:avLst/>
            </a:prstGeom>
          </p:spPr>
          <p:style>
            <a:lnRef idx="2">
              <a:schemeClr val="dk1"/>
            </a:lnRef>
            <a:fillRef idx="0">
              <a:schemeClr val="dk1"/>
            </a:fillRef>
            <a:effectRef idx="1">
              <a:schemeClr val="dk1"/>
            </a:effectRef>
            <a:fontRef idx="minor">
              <a:schemeClr val="tx1"/>
            </a:fontRef>
          </p:style>
        </p:cxnSp>
      </p:grpSp>
      <p:grpSp>
        <p:nvGrpSpPr>
          <p:cNvPr id="31763" name="Grouper 6"/>
          <p:cNvGrpSpPr>
            <a:grpSpLocks/>
          </p:cNvGrpSpPr>
          <p:nvPr/>
        </p:nvGrpSpPr>
        <p:grpSpPr bwMode="auto">
          <a:xfrm rot="-5400000">
            <a:off x="2010570" y="4885531"/>
            <a:ext cx="576262" cy="2390775"/>
            <a:chOff x="557578" y="1825424"/>
            <a:chExt cx="720345" cy="3187068"/>
          </a:xfrm>
        </p:grpSpPr>
        <p:sp>
          <p:nvSpPr>
            <p:cNvPr id="53" name="Ellipse 52"/>
            <p:cNvSpPr/>
            <p:nvPr/>
          </p:nvSpPr>
          <p:spPr>
            <a:xfrm>
              <a:off x="563529" y="1819073"/>
              <a:ext cx="720346" cy="721641"/>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4" name="Rectangle 53"/>
            <p:cNvSpPr/>
            <p:nvPr/>
          </p:nvSpPr>
          <p:spPr>
            <a:xfrm>
              <a:off x="877069" y="2566110"/>
              <a:ext cx="57549" cy="24463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v</a:t>
              </a:r>
            </a:p>
          </p:txBody>
        </p:sp>
        <p:sp>
          <p:nvSpPr>
            <p:cNvPr id="55" name="Rectangle 54"/>
            <p:cNvSpPr/>
            <p:nvPr/>
          </p:nvSpPr>
          <p:spPr>
            <a:xfrm>
              <a:off x="883023" y="3012637"/>
              <a:ext cx="57548" cy="359762"/>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fr-FR" dirty="0"/>
                <a:t>v</a:t>
              </a:r>
            </a:p>
          </p:txBody>
        </p:sp>
      </p:grpSp>
      <p:sp>
        <p:nvSpPr>
          <p:cNvPr id="31764" name="ZoneTexte 4"/>
          <p:cNvSpPr txBox="1">
            <a:spLocks noChangeArrowheads="1"/>
          </p:cNvSpPr>
          <p:nvPr/>
        </p:nvSpPr>
        <p:spPr bwMode="auto">
          <a:xfrm>
            <a:off x="1973263" y="6173788"/>
            <a:ext cx="446087"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solidFill>
                  <a:srgbClr val="FF0000"/>
                </a:solidFill>
              </a:rPr>
              <a:t>AIS</a:t>
            </a:r>
          </a:p>
        </p:txBody>
      </p:sp>
      <p:sp>
        <p:nvSpPr>
          <p:cNvPr id="31765" name="ZoneTexte 7"/>
          <p:cNvSpPr txBox="1">
            <a:spLocks noChangeArrowheads="1"/>
          </p:cNvSpPr>
          <p:nvPr/>
        </p:nvSpPr>
        <p:spPr bwMode="auto">
          <a:xfrm>
            <a:off x="1128713" y="6421438"/>
            <a:ext cx="561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solidFill>
                  <a:schemeClr val="accent1"/>
                </a:solidFill>
              </a:rPr>
              <a:t>soma</a:t>
            </a:r>
          </a:p>
        </p:txBody>
      </p:sp>
      <p:sp>
        <p:nvSpPr>
          <p:cNvPr id="56" name="Ellipse 55"/>
          <p:cNvSpPr/>
          <p:nvPr/>
        </p:nvSpPr>
        <p:spPr bwMode="auto">
          <a:xfrm rot="16200000">
            <a:off x="2312988" y="5981700"/>
            <a:ext cx="215900" cy="2159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1767" name="ZoneTexte 7"/>
          <p:cNvSpPr txBox="1">
            <a:spLocks noChangeArrowheads="1"/>
          </p:cNvSpPr>
          <p:nvPr/>
        </p:nvSpPr>
        <p:spPr bwMode="auto">
          <a:xfrm>
            <a:off x="2146300" y="5661025"/>
            <a:ext cx="5270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solidFill>
                  <a:schemeClr val="accent1"/>
                </a:solidFill>
              </a:rPr>
              <a:t>node</a:t>
            </a:r>
          </a:p>
        </p:txBody>
      </p:sp>
      <p:sp>
        <p:nvSpPr>
          <p:cNvPr id="31768" name="ZoneTexte 37"/>
          <p:cNvSpPr txBox="1">
            <a:spLocks noChangeArrowheads="1"/>
          </p:cNvSpPr>
          <p:nvPr/>
        </p:nvSpPr>
        <p:spPr bwMode="auto">
          <a:xfrm>
            <a:off x="417513" y="5187950"/>
            <a:ext cx="32908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axonal measurement methods</a:t>
            </a:r>
          </a:p>
        </p:txBody>
      </p:sp>
      <p:sp>
        <p:nvSpPr>
          <p:cNvPr id="48" name="ZoneTexte 37"/>
          <p:cNvSpPr txBox="1">
            <a:spLocks noChangeArrowheads="1"/>
          </p:cNvSpPr>
          <p:nvPr/>
        </p:nvSpPr>
        <p:spPr bwMode="auto">
          <a:xfrm>
            <a:off x="4471988" y="5219700"/>
            <a:ext cx="37004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dynamic manipulation of geometry</a:t>
            </a:r>
          </a:p>
        </p:txBody>
      </p:sp>
      <p:sp>
        <p:nvSpPr>
          <p:cNvPr id="3" name="ZoneTexte 2"/>
          <p:cNvSpPr txBox="1">
            <a:spLocks noChangeArrowheads="1"/>
          </p:cNvSpPr>
          <p:nvPr/>
        </p:nvSpPr>
        <p:spPr bwMode="auto">
          <a:xfrm>
            <a:off x="5795963" y="6165850"/>
            <a:ext cx="10795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solidFill>
                  <a:srgbClr val="008000"/>
                </a:solidFill>
              </a:rPr>
              <a:t>switchable pattern</a:t>
            </a:r>
          </a:p>
        </p:txBody>
      </p:sp>
      <p:sp>
        <p:nvSpPr>
          <p:cNvPr id="4" name="ZoneTexte 3"/>
          <p:cNvSpPr txBox="1">
            <a:spLocks noChangeArrowheads="1"/>
          </p:cNvSpPr>
          <p:nvPr/>
        </p:nvSpPr>
        <p:spPr bwMode="auto">
          <a:xfrm>
            <a:off x="7451725" y="3789363"/>
            <a:ext cx="15843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i="1"/>
              <a:t>AIS manipulation</a:t>
            </a:r>
          </a:p>
        </p:txBody>
      </p:sp>
      <p:pic>
        <p:nvPicPr>
          <p:cNvPr id="8" name="Image 7" descr="codes.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47813" y="2708275"/>
            <a:ext cx="2325687" cy="94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Image 50"/>
          <p:cNvPicPr>
            <a:picLocks noChangeAspect="1"/>
          </p:cNvPicPr>
          <p:nvPr/>
        </p:nvPicPr>
        <p:blipFill>
          <a:blip r:embed="rId13">
            <a:extLst>
              <a:ext uri="{28A0092B-C50C-407E-A947-70E740481C1C}">
                <a14:useLocalDpi xmlns:a14="http://schemas.microsoft.com/office/drawing/2010/main" val="0"/>
              </a:ext>
            </a:extLst>
          </a:blip>
          <a:srcRect l="10284" b="14366"/>
          <a:stretch>
            <a:fillRect/>
          </a:stretch>
        </p:blipFill>
        <p:spPr bwMode="auto">
          <a:xfrm>
            <a:off x="4427538" y="4221163"/>
            <a:ext cx="954087" cy="85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Image 5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76600" y="4221163"/>
            <a:ext cx="790575" cy="77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8313" y="4221163"/>
            <a:ext cx="2519362"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oneTexte 9"/>
          <p:cNvSpPr txBox="1">
            <a:spLocks noChangeArrowheads="1"/>
          </p:cNvSpPr>
          <p:nvPr/>
        </p:nvSpPr>
        <p:spPr bwMode="auto">
          <a:xfrm rot="-5400000">
            <a:off x="4087812" y="4449763"/>
            <a:ext cx="4794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800"/>
              <a:t>z (µm)</a:t>
            </a:r>
          </a:p>
        </p:txBody>
      </p:sp>
      <p:sp>
        <p:nvSpPr>
          <p:cNvPr id="57" name="Rectangle 56"/>
          <p:cNvSpPr/>
          <p:nvPr/>
        </p:nvSpPr>
        <p:spPr bwMode="auto">
          <a:xfrm rot="16200000">
            <a:off x="4766469" y="5745957"/>
            <a:ext cx="215900" cy="57626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grpSp>
        <p:nvGrpSpPr>
          <p:cNvPr id="58" name="Grouper 6"/>
          <p:cNvGrpSpPr>
            <a:grpSpLocks/>
          </p:cNvGrpSpPr>
          <p:nvPr/>
        </p:nvGrpSpPr>
        <p:grpSpPr bwMode="auto">
          <a:xfrm rot="-5400000">
            <a:off x="6031707" y="4828381"/>
            <a:ext cx="576262" cy="2390775"/>
            <a:chOff x="557578" y="1825424"/>
            <a:chExt cx="720345" cy="3187068"/>
          </a:xfrm>
        </p:grpSpPr>
        <p:sp>
          <p:nvSpPr>
            <p:cNvPr id="59" name="Ellipse 58"/>
            <p:cNvSpPr/>
            <p:nvPr/>
          </p:nvSpPr>
          <p:spPr>
            <a:xfrm>
              <a:off x="563530" y="1819075"/>
              <a:ext cx="720346" cy="7216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0" name="Rectangle 59"/>
            <p:cNvSpPr/>
            <p:nvPr/>
          </p:nvSpPr>
          <p:spPr>
            <a:xfrm>
              <a:off x="877069" y="2566110"/>
              <a:ext cx="57549" cy="24463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v</a:t>
              </a:r>
            </a:p>
          </p:txBody>
        </p:sp>
        <p:sp>
          <p:nvSpPr>
            <p:cNvPr id="61" name="Rectangle 60"/>
            <p:cNvSpPr/>
            <p:nvPr/>
          </p:nvSpPr>
          <p:spPr>
            <a:xfrm>
              <a:off x="883023" y="3012639"/>
              <a:ext cx="57548" cy="359762"/>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fr-FR" dirty="0"/>
                <a:t>v</a:t>
              </a:r>
            </a:p>
          </p:txBody>
        </p:sp>
      </p:grpSp>
    </p:spTree>
    <p:custDataLst>
      <p:tags r:id="rId1"/>
    </p:custDataLst>
    <p:extLst>
      <p:ext uri="{BB962C8B-B14F-4D97-AF65-F5344CB8AC3E}">
        <p14:creationId xmlns:p14="http://schemas.microsoft.com/office/powerpoint/2010/main" val="2548280115"/>
      </p:ext>
    </p:extLst>
  </p:cSld>
  <p:clrMapOvr>
    <a:masterClrMapping/>
  </p:clrMapOvr>
  <p:transition advTm="1569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7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75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176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7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76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76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7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7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7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76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 grpId="0" animBg="1"/>
      <p:bldP spid="31751" grpId="0"/>
      <p:bldP spid="31756" grpId="0"/>
      <p:bldP spid="31759" grpId="0"/>
      <p:bldP spid="31764" grpId="0"/>
      <p:bldP spid="31765" grpId="0"/>
      <p:bldP spid="56" grpId="0" animBg="1"/>
      <p:bldP spid="31767" grpId="0"/>
      <p:bldP spid="31768" grpId="0"/>
      <p:bldP spid="48" grpId="0"/>
      <p:bldP spid="3" grpId="0"/>
      <p:bldP spid="4" grpId="0"/>
      <p:bldP spid="10" grpId="0"/>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Thank</a:t>
            </a:r>
            <a:r>
              <a:rPr lang="fr-FR" dirty="0" smtClean="0"/>
              <a:t> </a:t>
            </a:r>
            <a:r>
              <a:rPr lang="fr-FR" dirty="0" err="1" smtClean="0"/>
              <a:t>you</a:t>
            </a:r>
            <a:endParaRPr lang="fr-FR" dirty="0"/>
          </a:p>
        </p:txBody>
      </p:sp>
      <p:sp>
        <p:nvSpPr>
          <p:cNvPr id="8" name="Rectangle 7"/>
          <p:cNvSpPr/>
          <p:nvPr/>
        </p:nvSpPr>
        <p:spPr>
          <a:xfrm>
            <a:off x="179512" y="3525249"/>
            <a:ext cx="8640960" cy="2308324"/>
          </a:xfrm>
          <a:prstGeom prst="rect">
            <a:avLst/>
          </a:prstGeom>
        </p:spPr>
        <p:txBody>
          <a:bodyPr wrap="square">
            <a:spAutoFit/>
          </a:bodyPr>
          <a:lstStyle/>
          <a:p>
            <a:r>
              <a:rPr lang="fr-FR" sz="1200" dirty="0" smtClean="0"/>
              <a:t>Hamada M, </a:t>
            </a:r>
            <a:r>
              <a:rPr lang="fr-FR" sz="1200" dirty="0" err="1" smtClean="0"/>
              <a:t>Goethals</a:t>
            </a:r>
            <a:r>
              <a:rPr lang="fr-FR" sz="1200" dirty="0" smtClean="0"/>
              <a:t> S, </a:t>
            </a:r>
            <a:r>
              <a:rPr lang="fr-FR" sz="1200" dirty="0"/>
              <a:t>de </a:t>
            </a:r>
            <a:r>
              <a:rPr lang="fr-FR" sz="1200" dirty="0" err="1" smtClean="0"/>
              <a:t>Vries</a:t>
            </a:r>
            <a:r>
              <a:rPr lang="fr-FR" sz="1200" dirty="0" smtClean="0"/>
              <a:t> S, Brette R, </a:t>
            </a:r>
            <a:r>
              <a:rPr lang="fr-FR" sz="1200" dirty="0" err="1" smtClean="0"/>
              <a:t>Kole</a:t>
            </a:r>
            <a:r>
              <a:rPr lang="fr-FR" sz="1200" dirty="0" smtClean="0"/>
              <a:t> M (2016)</a:t>
            </a:r>
            <a:r>
              <a:rPr lang="fr-FR" sz="1200" dirty="0"/>
              <a:t>. </a:t>
            </a:r>
            <a:r>
              <a:rPr lang="fr-FR" sz="1200" dirty="0" err="1"/>
              <a:t>Covariation</a:t>
            </a:r>
            <a:r>
              <a:rPr lang="fr-FR" sz="1200" dirty="0"/>
              <a:t> of </a:t>
            </a:r>
            <a:r>
              <a:rPr lang="fr-FR" sz="1200" dirty="0" err="1"/>
              <a:t>axon</a:t>
            </a:r>
            <a:r>
              <a:rPr lang="fr-FR" sz="1200" dirty="0"/>
              <a:t> initial segment location and </a:t>
            </a:r>
            <a:r>
              <a:rPr lang="fr-FR" sz="1200" dirty="0" err="1"/>
              <a:t>dendritic</a:t>
            </a:r>
            <a:r>
              <a:rPr lang="fr-FR" sz="1200" dirty="0"/>
              <a:t> </a:t>
            </a:r>
            <a:r>
              <a:rPr lang="fr-FR" sz="1200" dirty="0" err="1"/>
              <a:t>tree</a:t>
            </a:r>
            <a:r>
              <a:rPr lang="fr-FR" sz="1200" dirty="0"/>
              <a:t> </a:t>
            </a:r>
            <a:r>
              <a:rPr lang="fr-FR" sz="1200" dirty="0" err="1"/>
              <a:t>normalizes</a:t>
            </a:r>
            <a:r>
              <a:rPr lang="fr-FR" sz="1200" dirty="0"/>
              <a:t> the </a:t>
            </a:r>
            <a:r>
              <a:rPr lang="fr-FR" sz="1200" dirty="0" err="1"/>
              <a:t>somatic</a:t>
            </a:r>
            <a:r>
              <a:rPr lang="fr-FR" sz="1200" dirty="0"/>
              <a:t> action </a:t>
            </a:r>
            <a:r>
              <a:rPr lang="fr-FR" sz="1200" dirty="0" err="1"/>
              <a:t>potential</a:t>
            </a:r>
            <a:r>
              <a:rPr lang="fr-FR" sz="1200" dirty="0" smtClean="0"/>
              <a:t>.</a:t>
            </a:r>
            <a:endParaRPr lang="fr-FR" sz="1200" dirty="0" smtClean="0"/>
          </a:p>
          <a:p>
            <a:endParaRPr lang="fr-FR" sz="1200" dirty="0" smtClean="0"/>
          </a:p>
          <a:p>
            <a:r>
              <a:rPr lang="fr-FR" sz="1200" dirty="0" err="1" smtClean="0"/>
              <a:t>Teleńczuk</a:t>
            </a:r>
            <a:r>
              <a:rPr lang="fr-FR" sz="1200" dirty="0" smtClean="0"/>
              <a:t> M, Fontaine B, Brette R (2016). </a:t>
            </a:r>
            <a:r>
              <a:rPr lang="fr-FR" sz="1200" dirty="0"/>
              <a:t>The basis of </a:t>
            </a:r>
            <a:r>
              <a:rPr lang="fr-FR" sz="1200" dirty="0" err="1"/>
              <a:t>sharp</a:t>
            </a:r>
            <a:r>
              <a:rPr lang="fr-FR" sz="1200" dirty="0"/>
              <a:t> </a:t>
            </a:r>
            <a:r>
              <a:rPr lang="fr-FR" sz="1200" dirty="0" err="1"/>
              <a:t>spike</a:t>
            </a:r>
            <a:r>
              <a:rPr lang="fr-FR" sz="1200" dirty="0"/>
              <a:t> </a:t>
            </a:r>
            <a:r>
              <a:rPr lang="fr-FR" sz="1200" dirty="0" err="1"/>
              <a:t>onset</a:t>
            </a:r>
            <a:r>
              <a:rPr lang="fr-FR" sz="1200" dirty="0"/>
              <a:t> in standard </a:t>
            </a:r>
            <a:r>
              <a:rPr lang="fr-FR" sz="1200" dirty="0" err="1"/>
              <a:t>biophysical</a:t>
            </a:r>
            <a:r>
              <a:rPr lang="fr-FR" sz="1200" dirty="0"/>
              <a:t> </a:t>
            </a:r>
            <a:r>
              <a:rPr lang="fr-FR" sz="1200" dirty="0" err="1"/>
              <a:t>models</a:t>
            </a:r>
            <a:r>
              <a:rPr lang="fr-FR" sz="1200" dirty="0" smtClean="0"/>
              <a:t>.</a:t>
            </a:r>
          </a:p>
          <a:p>
            <a:endParaRPr lang="fr-FR" sz="1200" dirty="0"/>
          </a:p>
          <a:p>
            <a:r>
              <a:rPr lang="fr-FR" sz="1200" dirty="0" smtClean="0"/>
              <a:t>Brette </a:t>
            </a:r>
            <a:r>
              <a:rPr lang="fr-FR" sz="1200" dirty="0"/>
              <a:t>R (2015). </a:t>
            </a:r>
            <a:r>
              <a:rPr lang="fr-FR" sz="1200" dirty="0" err="1"/>
              <a:t>What</a:t>
            </a:r>
            <a:r>
              <a:rPr lang="fr-FR" sz="1200" dirty="0"/>
              <a:t> Is the Most </a:t>
            </a:r>
            <a:r>
              <a:rPr lang="fr-FR" sz="1200" dirty="0" err="1"/>
              <a:t>Realistic</a:t>
            </a:r>
            <a:r>
              <a:rPr lang="fr-FR" sz="1200" dirty="0"/>
              <a:t> Single-</a:t>
            </a:r>
            <a:r>
              <a:rPr lang="fr-FR" sz="1200" dirty="0" err="1"/>
              <a:t>Compartment</a:t>
            </a:r>
            <a:r>
              <a:rPr lang="fr-FR" sz="1200" dirty="0"/>
              <a:t> Model of Spike Initiation</a:t>
            </a:r>
            <a:r>
              <a:rPr lang="fr-FR" sz="1200" dirty="0" smtClean="0"/>
              <a:t>?</a:t>
            </a:r>
          </a:p>
          <a:p>
            <a:endParaRPr lang="fr-FR" sz="1200" dirty="0"/>
          </a:p>
          <a:p>
            <a:r>
              <a:rPr lang="fr-FR" sz="1200" dirty="0"/>
              <a:t>Brette R (2013). </a:t>
            </a:r>
            <a:r>
              <a:rPr lang="fr-FR" sz="1200" dirty="0" err="1"/>
              <a:t>Sharpness</a:t>
            </a:r>
            <a:r>
              <a:rPr lang="fr-FR" sz="1200" dirty="0"/>
              <a:t> of </a:t>
            </a:r>
            <a:r>
              <a:rPr lang="fr-FR" sz="1200" dirty="0" err="1"/>
              <a:t>spike</a:t>
            </a:r>
            <a:r>
              <a:rPr lang="fr-FR" sz="1200" dirty="0"/>
              <a:t> initiation in </a:t>
            </a:r>
            <a:r>
              <a:rPr lang="fr-FR" sz="1200" dirty="0" err="1"/>
              <a:t>neurons</a:t>
            </a:r>
            <a:r>
              <a:rPr lang="fr-FR" sz="1200" dirty="0"/>
              <a:t> </a:t>
            </a:r>
            <a:r>
              <a:rPr lang="fr-FR" sz="1200" dirty="0" err="1"/>
              <a:t>explained</a:t>
            </a:r>
            <a:r>
              <a:rPr lang="fr-FR" sz="1200" dirty="0"/>
              <a:t> by </a:t>
            </a:r>
            <a:r>
              <a:rPr lang="fr-FR" sz="1200" dirty="0" err="1"/>
              <a:t>compartmentalization</a:t>
            </a:r>
            <a:r>
              <a:rPr lang="fr-FR" sz="1200" dirty="0" smtClean="0"/>
              <a:t>.</a:t>
            </a:r>
          </a:p>
          <a:p>
            <a:endParaRPr lang="fr-FR" sz="1200" dirty="0" smtClean="0"/>
          </a:p>
          <a:p>
            <a:r>
              <a:rPr lang="fr-FR" sz="1200" dirty="0" err="1"/>
              <a:t>Platkiewicz</a:t>
            </a:r>
            <a:r>
              <a:rPr lang="fr-FR" sz="1200" dirty="0"/>
              <a:t> J, Brette R (2011). Impact of </a:t>
            </a:r>
            <a:r>
              <a:rPr lang="fr-FR" sz="1200" dirty="0" err="1"/>
              <a:t>Fast</a:t>
            </a:r>
            <a:r>
              <a:rPr lang="fr-FR" sz="1200" dirty="0"/>
              <a:t> Sodium Channel Inactivation on Spike </a:t>
            </a:r>
            <a:r>
              <a:rPr lang="fr-FR" sz="1200" dirty="0" err="1"/>
              <a:t>Threshold</a:t>
            </a:r>
            <a:r>
              <a:rPr lang="fr-FR" sz="1200" dirty="0"/>
              <a:t> Dynamics and </a:t>
            </a:r>
            <a:r>
              <a:rPr lang="fr-FR" sz="1200" dirty="0" err="1"/>
              <a:t>Synaptic</a:t>
            </a:r>
            <a:r>
              <a:rPr lang="fr-FR" sz="1200" dirty="0"/>
              <a:t> </a:t>
            </a:r>
            <a:r>
              <a:rPr lang="fr-FR" sz="1200" dirty="0" err="1"/>
              <a:t>Integration</a:t>
            </a:r>
            <a:r>
              <a:rPr lang="fr-FR" sz="1200" dirty="0" smtClean="0"/>
              <a:t>.</a:t>
            </a:r>
          </a:p>
          <a:p>
            <a:endParaRPr lang="fr-FR" sz="1200" dirty="0" smtClean="0"/>
          </a:p>
          <a:p>
            <a:r>
              <a:rPr lang="fr-FR" sz="1200" dirty="0" err="1"/>
              <a:t>Platkiewicz</a:t>
            </a:r>
            <a:r>
              <a:rPr lang="fr-FR" sz="1200" dirty="0"/>
              <a:t> J, Brette R (2010) A </a:t>
            </a:r>
            <a:r>
              <a:rPr lang="fr-FR" sz="1200" dirty="0" err="1"/>
              <a:t>Threshold</a:t>
            </a:r>
            <a:r>
              <a:rPr lang="fr-FR" sz="1200" dirty="0"/>
              <a:t> Equation for Action </a:t>
            </a:r>
            <a:r>
              <a:rPr lang="fr-FR" sz="1200" dirty="0" err="1"/>
              <a:t>Potential</a:t>
            </a:r>
            <a:r>
              <a:rPr lang="fr-FR" sz="1200" dirty="0"/>
              <a:t> Initiation</a:t>
            </a:r>
            <a:r>
              <a:rPr lang="fr-FR" sz="1200" dirty="0" smtClean="0"/>
              <a:t>.</a:t>
            </a:r>
            <a:endParaRPr lang="fr-FR" sz="1200" dirty="0"/>
          </a:p>
        </p:txBody>
      </p:sp>
      <p:sp>
        <p:nvSpPr>
          <p:cNvPr id="10" name="Rectangle 9"/>
          <p:cNvSpPr/>
          <p:nvPr/>
        </p:nvSpPr>
        <p:spPr>
          <a:xfrm>
            <a:off x="900603" y="1565604"/>
            <a:ext cx="1379003" cy="307777"/>
          </a:xfrm>
          <a:prstGeom prst="rect">
            <a:avLst/>
          </a:prstGeom>
        </p:spPr>
        <p:txBody>
          <a:bodyPr wrap="none">
            <a:spAutoFit/>
          </a:bodyPr>
          <a:lstStyle/>
          <a:p>
            <a:r>
              <a:rPr lang="fr-FR" sz="1400" dirty="0"/>
              <a:t>Maria </a:t>
            </a:r>
            <a:r>
              <a:rPr lang="fr-FR" sz="1400" dirty="0" err="1" smtClean="0"/>
              <a:t>Teleńczuk</a:t>
            </a:r>
            <a:endParaRPr lang="fr-FR" sz="1400" dirty="0"/>
          </a:p>
        </p:txBody>
      </p:sp>
      <p:pic>
        <p:nvPicPr>
          <p:cNvPr id="11" name="Image 10" descr="photo Mar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59" y="1505302"/>
            <a:ext cx="521209" cy="489936"/>
          </a:xfrm>
          <a:prstGeom prst="rect">
            <a:avLst/>
          </a:prstGeom>
        </p:spPr>
      </p:pic>
      <p:sp>
        <p:nvSpPr>
          <p:cNvPr id="12" name="ZoneTexte 11"/>
          <p:cNvSpPr txBox="1"/>
          <p:nvPr/>
        </p:nvSpPr>
        <p:spPr>
          <a:xfrm>
            <a:off x="938254" y="2718792"/>
            <a:ext cx="1518364" cy="307777"/>
          </a:xfrm>
          <a:prstGeom prst="rect">
            <a:avLst/>
          </a:prstGeom>
          <a:noFill/>
        </p:spPr>
        <p:txBody>
          <a:bodyPr wrap="none" rtlCol="0">
            <a:spAutoFit/>
          </a:bodyPr>
          <a:lstStyle/>
          <a:p>
            <a:r>
              <a:rPr lang="fr-FR" sz="1400" dirty="0" smtClean="0"/>
              <a:t>Bertrand Fontaine</a:t>
            </a:r>
            <a:endParaRPr lang="fr-FR" sz="1400" dirty="0"/>
          </a:p>
        </p:txBody>
      </p:sp>
      <p:sp>
        <p:nvSpPr>
          <p:cNvPr id="13" name="ZoneTexte 12"/>
          <p:cNvSpPr txBox="1"/>
          <p:nvPr/>
        </p:nvSpPr>
        <p:spPr>
          <a:xfrm>
            <a:off x="3485444" y="1597664"/>
            <a:ext cx="1700906" cy="307777"/>
          </a:xfrm>
          <a:prstGeom prst="rect">
            <a:avLst/>
          </a:prstGeom>
          <a:noFill/>
        </p:spPr>
        <p:txBody>
          <a:bodyPr wrap="none" rtlCol="0">
            <a:spAutoFit/>
          </a:bodyPr>
          <a:lstStyle/>
          <a:p>
            <a:r>
              <a:rPr lang="fr-FR" sz="1400" dirty="0" smtClean="0"/>
              <a:t>Jonathan </a:t>
            </a:r>
            <a:r>
              <a:rPr lang="fr-FR" sz="1400" dirty="0" err="1" smtClean="0"/>
              <a:t>Platkiewicz</a:t>
            </a:r>
            <a:endParaRPr lang="fr-FR" sz="1400" dirty="0"/>
          </a:p>
        </p:txBody>
      </p:sp>
      <p:sp>
        <p:nvSpPr>
          <p:cNvPr id="14" name="ZoneTexte 13"/>
          <p:cNvSpPr txBox="1"/>
          <p:nvPr/>
        </p:nvSpPr>
        <p:spPr>
          <a:xfrm>
            <a:off x="3499733" y="2376663"/>
            <a:ext cx="1686617" cy="307777"/>
          </a:xfrm>
          <a:prstGeom prst="rect">
            <a:avLst/>
          </a:prstGeom>
          <a:noFill/>
        </p:spPr>
        <p:txBody>
          <a:bodyPr wrap="none" rtlCol="0">
            <a:spAutoFit/>
          </a:bodyPr>
          <a:lstStyle/>
          <a:p>
            <a:r>
              <a:rPr lang="fr-FR" sz="1400" dirty="0" smtClean="0"/>
              <a:t>Dominique </a:t>
            </a:r>
            <a:r>
              <a:rPr lang="fr-FR" sz="1400" dirty="0" err="1" smtClean="0"/>
              <a:t>Debanne</a:t>
            </a:r>
            <a:endParaRPr lang="fr-FR" sz="1400" dirty="0"/>
          </a:p>
        </p:txBody>
      </p:sp>
      <p:pic>
        <p:nvPicPr>
          <p:cNvPr id="15" name="Image 14"/>
          <p:cNvPicPr>
            <a:picLocks noChangeAspect="1"/>
          </p:cNvPicPr>
          <p:nvPr/>
        </p:nvPicPr>
        <p:blipFill>
          <a:blip r:embed="rId3"/>
          <a:stretch>
            <a:fillRect/>
          </a:stretch>
        </p:blipFill>
        <p:spPr>
          <a:xfrm>
            <a:off x="2837372" y="2278512"/>
            <a:ext cx="423199" cy="581898"/>
          </a:xfrm>
          <a:prstGeom prst="rect">
            <a:avLst/>
          </a:prstGeom>
        </p:spPr>
      </p:pic>
      <p:pic>
        <p:nvPicPr>
          <p:cNvPr id="16" name="Image 15"/>
          <p:cNvPicPr>
            <a:picLocks noChangeAspect="1"/>
          </p:cNvPicPr>
          <p:nvPr/>
        </p:nvPicPr>
        <p:blipFill>
          <a:blip r:embed="rId4"/>
          <a:stretch>
            <a:fillRect/>
          </a:stretch>
        </p:blipFill>
        <p:spPr>
          <a:xfrm>
            <a:off x="323528" y="2687342"/>
            <a:ext cx="473346" cy="473346"/>
          </a:xfrm>
          <a:prstGeom prst="rect">
            <a:avLst/>
          </a:prstGeom>
        </p:spPr>
      </p:pic>
      <p:pic>
        <p:nvPicPr>
          <p:cNvPr id="17" name="Image 16"/>
          <p:cNvPicPr>
            <a:picLocks noChangeAspect="1"/>
          </p:cNvPicPr>
          <p:nvPr/>
        </p:nvPicPr>
        <p:blipFill>
          <a:blip r:embed="rId5"/>
          <a:stretch>
            <a:fillRect/>
          </a:stretch>
        </p:blipFill>
        <p:spPr>
          <a:xfrm>
            <a:off x="2837372" y="1575118"/>
            <a:ext cx="470990" cy="470990"/>
          </a:xfrm>
          <a:prstGeom prst="rect">
            <a:avLst/>
          </a:prstGeom>
        </p:spPr>
      </p:pic>
      <p:sp>
        <p:nvSpPr>
          <p:cNvPr id="18" name="ZoneTexte 17"/>
          <p:cNvSpPr txBox="1"/>
          <p:nvPr/>
        </p:nvSpPr>
        <p:spPr>
          <a:xfrm>
            <a:off x="6191952" y="1735255"/>
            <a:ext cx="1175622" cy="307777"/>
          </a:xfrm>
          <a:prstGeom prst="rect">
            <a:avLst/>
          </a:prstGeom>
          <a:noFill/>
        </p:spPr>
        <p:txBody>
          <a:bodyPr wrap="none" rtlCol="0">
            <a:spAutoFit/>
          </a:bodyPr>
          <a:lstStyle/>
          <a:p>
            <a:r>
              <a:rPr lang="fr-FR" sz="1400" dirty="0" smtClean="0"/>
              <a:t>Maarten </a:t>
            </a:r>
            <a:r>
              <a:rPr lang="fr-FR" sz="1400" dirty="0" err="1" smtClean="0"/>
              <a:t>Kole</a:t>
            </a:r>
            <a:endParaRPr lang="fr-FR" sz="1400" dirty="0"/>
          </a:p>
        </p:txBody>
      </p:sp>
      <p:sp>
        <p:nvSpPr>
          <p:cNvPr id="19" name="ZoneTexte 18"/>
          <p:cNvSpPr txBox="1"/>
          <p:nvPr/>
        </p:nvSpPr>
        <p:spPr>
          <a:xfrm>
            <a:off x="6191952" y="2438326"/>
            <a:ext cx="1406618" cy="307777"/>
          </a:xfrm>
          <a:prstGeom prst="rect">
            <a:avLst/>
          </a:prstGeom>
          <a:noFill/>
        </p:spPr>
        <p:txBody>
          <a:bodyPr wrap="none" rtlCol="0">
            <a:spAutoFit/>
          </a:bodyPr>
          <a:lstStyle/>
          <a:p>
            <a:r>
              <a:rPr lang="fr-FR" sz="1400" dirty="0" smtClean="0"/>
              <a:t>Catherine Villard</a:t>
            </a:r>
            <a:endParaRPr lang="fr-FR" sz="1400" dirty="0"/>
          </a:p>
        </p:txBody>
      </p:sp>
      <p:pic>
        <p:nvPicPr>
          <p:cNvPr id="20" name="Image 19"/>
          <p:cNvPicPr>
            <a:picLocks noChangeAspect="1"/>
          </p:cNvPicPr>
          <p:nvPr/>
        </p:nvPicPr>
        <p:blipFill rotWithShape="1">
          <a:blip r:embed="rId6"/>
          <a:srcRect l="30896" t="3061" r="20513" b="9285"/>
          <a:stretch/>
        </p:blipFill>
        <p:spPr>
          <a:xfrm>
            <a:off x="5615889" y="1591239"/>
            <a:ext cx="418594" cy="504056"/>
          </a:xfrm>
          <a:prstGeom prst="rect">
            <a:avLst/>
          </a:prstGeom>
        </p:spPr>
      </p:pic>
      <p:pic>
        <p:nvPicPr>
          <p:cNvPr id="21" name="Image 20"/>
          <p:cNvPicPr>
            <a:picLocks noChangeAspect="1"/>
          </p:cNvPicPr>
          <p:nvPr/>
        </p:nvPicPr>
        <p:blipFill rotWithShape="1">
          <a:blip r:embed="rId7"/>
          <a:srcRect l="12054" t="7266" r="14819" b="22513"/>
          <a:stretch/>
        </p:blipFill>
        <p:spPr>
          <a:xfrm>
            <a:off x="5615888" y="2294311"/>
            <a:ext cx="434994" cy="504055"/>
          </a:xfrm>
          <a:prstGeom prst="rect">
            <a:avLst/>
          </a:prstGeom>
        </p:spPr>
      </p:pic>
      <p:sp>
        <p:nvSpPr>
          <p:cNvPr id="22" name="ZoneTexte 21"/>
          <p:cNvSpPr txBox="1"/>
          <p:nvPr/>
        </p:nvSpPr>
        <p:spPr>
          <a:xfrm>
            <a:off x="938254" y="2142148"/>
            <a:ext cx="1285816" cy="307777"/>
          </a:xfrm>
          <a:prstGeom prst="rect">
            <a:avLst/>
          </a:prstGeom>
          <a:noFill/>
        </p:spPr>
        <p:txBody>
          <a:bodyPr wrap="none" rtlCol="0">
            <a:spAutoFit/>
          </a:bodyPr>
          <a:lstStyle/>
          <a:p>
            <a:r>
              <a:rPr lang="fr-FR" sz="1400" dirty="0" smtClean="0"/>
              <a:t>Sarah </a:t>
            </a:r>
            <a:r>
              <a:rPr lang="fr-FR" sz="1400" dirty="0" err="1" smtClean="0"/>
              <a:t>Goethals</a:t>
            </a:r>
            <a:endParaRPr lang="fr-FR" sz="1400" dirty="0"/>
          </a:p>
        </p:txBody>
      </p:sp>
      <p:pic>
        <p:nvPicPr>
          <p:cNvPr id="23" name="Image 22" descr="Sarah.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024" y="2142148"/>
            <a:ext cx="416004" cy="489651"/>
          </a:xfrm>
          <a:prstGeom prst="rect">
            <a:avLst/>
          </a:prstGeom>
        </p:spPr>
      </p:pic>
    </p:spTree>
    <p:extLst>
      <p:ext uri="{BB962C8B-B14F-4D97-AF65-F5344CB8AC3E}">
        <p14:creationId xmlns:p14="http://schemas.microsoft.com/office/powerpoint/2010/main" val="1854716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er 19"/>
          <p:cNvGrpSpPr>
            <a:grpSpLocks/>
          </p:cNvGrpSpPr>
          <p:nvPr/>
        </p:nvGrpSpPr>
        <p:grpSpPr bwMode="auto">
          <a:xfrm>
            <a:off x="5003800" y="4508500"/>
            <a:ext cx="3846513" cy="2305050"/>
            <a:chOff x="2051050" y="2276872"/>
            <a:chExt cx="3273425" cy="1883966"/>
          </a:xfrm>
        </p:grpSpPr>
        <p:pic>
          <p:nvPicPr>
            <p:cNvPr id="23561" name="Imag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2349500"/>
              <a:ext cx="3273425"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2124003" y="2276872"/>
              <a:ext cx="1223988" cy="12235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pic>
        <p:nvPicPr>
          <p:cNvPr id="23556" name="Image 1"/>
          <p:cNvPicPr>
            <a:picLocks noChangeAspect="1"/>
          </p:cNvPicPr>
          <p:nvPr/>
        </p:nvPicPr>
        <p:blipFill>
          <a:blip r:embed="rId5">
            <a:extLst>
              <a:ext uri="{28A0092B-C50C-407E-A947-70E740481C1C}">
                <a14:useLocalDpi xmlns:a14="http://schemas.microsoft.com/office/drawing/2010/main" val="0"/>
              </a:ext>
            </a:extLst>
          </a:blip>
          <a:srcRect t="7008"/>
          <a:stretch>
            <a:fillRect/>
          </a:stretch>
        </p:blipFill>
        <p:spPr bwMode="auto">
          <a:xfrm>
            <a:off x="323850" y="1700213"/>
            <a:ext cx="1209675"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ZoneTexte 2"/>
          <p:cNvSpPr txBox="1">
            <a:spLocks noChangeArrowheads="1"/>
          </p:cNvSpPr>
          <p:nvPr/>
        </p:nvSpPr>
        <p:spPr bwMode="auto">
          <a:xfrm>
            <a:off x="3348038" y="3167387"/>
            <a:ext cx="362150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arenBoth"/>
            </a:pPr>
            <a:r>
              <a:rPr lang="fr-FR" sz="1800" dirty="0"/>
              <a:t>on </a:t>
            </a:r>
            <a:r>
              <a:rPr lang="fr-FR" sz="1800" dirty="0" err="1"/>
              <a:t>spike</a:t>
            </a:r>
            <a:r>
              <a:rPr lang="fr-FR" sz="1800" dirty="0"/>
              <a:t> initiation</a:t>
            </a:r>
          </a:p>
          <a:p>
            <a:pPr eaLnBrk="1" hangingPunct="1">
              <a:buFontTx/>
              <a:buAutoNum type="arabicParenBoth"/>
            </a:pPr>
            <a:endParaRPr lang="fr-FR" sz="1800" dirty="0"/>
          </a:p>
          <a:p>
            <a:pPr eaLnBrk="1" hangingPunct="1">
              <a:buFontTx/>
              <a:buAutoNum type="arabicParenBoth"/>
            </a:pPr>
            <a:r>
              <a:rPr lang="fr-FR" sz="1800" dirty="0"/>
              <a:t>on </a:t>
            </a:r>
            <a:r>
              <a:rPr lang="fr-FR" sz="1800" dirty="0" err="1"/>
              <a:t>spike</a:t>
            </a:r>
            <a:r>
              <a:rPr lang="fr-FR" sz="1800" dirty="0"/>
              <a:t> transmission to </a:t>
            </a:r>
            <a:r>
              <a:rPr lang="fr-FR" sz="1800" dirty="0" smtClean="0"/>
              <a:t>soma</a:t>
            </a:r>
            <a:endParaRPr lang="fr-FR" sz="1800" dirty="0"/>
          </a:p>
        </p:txBody>
      </p:sp>
      <p:sp>
        <p:nvSpPr>
          <p:cNvPr id="23560" name="ZoneTexte 1"/>
          <p:cNvSpPr txBox="1">
            <a:spLocks noChangeArrowheads="1"/>
          </p:cNvSpPr>
          <p:nvPr/>
        </p:nvSpPr>
        <p:spPr bwMode="auto">
          <a:xfrm>
            <a:off x="2555875" y="2060575"/>
            <a:ext cx="54181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b="1"/>
              <a:t>What is the impact of geometry on excitability?</a:t>
            </a:r>
          </a:p>
        </p:txBody>
      </p:sp>
      <p:sp>
        <p:nvSpPr>
          <p:cNvPr id="13" name="Title 1"/>
          <p:cNvSpPr>
            <a:spLocks noGrp="1"/>
          </p:cNvSpPr>
          <p:nvPr>
            <p:ph type="title"/>
          </p:nvPr>
        </p:nvSpPr>
        <p:spPr>
          <a:xfrm>
            <a:off x="457200" y="274638"/>
            <a:ext cx="8229600" cy="1143000"/>
          </a:xfrm>
        </p:spPr>
        <p:txBody>
          <a:bodyPr/>
          <a:lstStyle/>
          <a:p>
            <a:r>
              <a:rPr lang="fr-FR" sz="3600" dirty="0" err="1">
                <a:latin typeface="Calibri" charset="0"/>
              </a:rPr>
              <a:t>Geometry</a:t>
            </a:r>
            <a:r>
              <a:rPr lang="fr-FR" sz="3600" dirty="0">
                <a:latin typeface="Calibri" charset="0"/>
              </a:rPr>
              <a:t> of </a:t>
            </a:r>
            <a:r>
              <a:rPr lang="fr-FR" sz="3600" dirty="0" err="1">
                <a:latin typeface="Calibri" charset="0"/>
              </a:rPr>
              <a:t>spike</a:t>
            </a:r>
            <a:r>
              <a:rPr lang="fr-FR" sz="3600" dirty="0">
                <a:latin typeface="Calibri" charset="0"/>
              </a:rPr>
              <a:t> initiation in </a:t>
            </a:r>
            <a:r>
              <a:rPr lang="fr-FR" sz="3600" dirty="0" err="1">
                <a:latin typeface="Calibri" charset="0"/>
              </a:rPr>
              <a:t>neurons</a:t>
            </a:r>
            <a:endParaRPr lang="fr-FR" sz="3600" dirty="0">
              <a:latin typeface="Calibri" charset="0"/>
            </a:endParaRPr>
          </a:p>
        </p:txBody>
      </p:sp>
    </p:spTree>
    <p:custDataLst>
      <p:tags r:id="rId1"/>
    </p:custDataLst>
    <p:extLst>
      <p:ext uri="{BB962C8B-B14F-4D97-AF65-F5344CB8AC3E}">
        <p14:creationId xmlns:p14="http://schemas.microsoft.com/office/powerpoint/2010/main" val="3126363928"/>
      </p:ext>
    </p:extLst>
  </p:cSld>
  <p:clrMapOvr>
    <a:masterClrMapping/>
  </p:clrMapOvr>
  <p:transition advTm="29477"/>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fr-FR" sz="3200" dirty="0" err="1" smtClean="0">
                <a:solidFill>
                  <a:srgbClr val="000000"/>
                </a:solidFill>
                <a:latin typeface="Calibri" charset="0"/>
              </a:rPr>
              <a:t>Resistive</a:t>
            </a:r>
            <a:r>
              <a:rPr lang="fr-FR" sz="3200" dirty="0" smtClean="0">
                <a:solidFill>
                  <a:srgbClr val="000000"/>
                </a:solidFill>
                <a:latin typeface="Calibri" charset="0"/>
              </a:rPr>
              <a:t> </a:t>
            </a:r>
            <a:r>
              <a:rPr lang="fr-FR" sz="3200" dirty="0" err="1" smtClean="0">
                <a:solidFill>
                  <a:srgbClr val="000000"/>
                </a:solidFill>
                <a:latin typeface="Calibri" charset="0"/>
              </a:rPr>
              <a:t>coupling</a:t>
            </a:r>
            <a:r>
              <a:rPr lang="fr-FR" sz="3200" dirty="0" smtClean="0">
                <a:solidFill>
                  <a:srgbClr val="000000"/>
                </a:solidFill>
                <a:latin typeface="Calibri" charset="0"/>
              </a:rPr>
              <a:t> </a:t>
            </a:r>
            <a:r>
              <a:rPr lang="fr-FR" sz="3200" dirty="0" err="1" smtClean="0">
                <a:solidFill>
                  <a:srgbClr val="000000"/>
                </a:solidFill>
                <a:latin typeface="Calibri" charset="0"/>
              </a:rPr>
              <a:t>theory</a:t>
            </a:r>
            <a:r>
              <a:rPr lang="fr-FR" sz="3200" dirty="0" smtClean="0">
                <a:solidFill>
                  <a:srgbClr val="000000"/>
                </a:solidFill>
                <a:latin typeface="Calibri" charset="0"/>
              </a:rPr>
              <a:t> in a </a:t>
            </a:r>
            <a:r>
              <a:rPr lang="fr-FR" sz="3200" dirty="0" err="1" smtClean="0">
                <a:solidFill>
                  <a:srgbClr val="000000"/>
                </a:solidFill>
                <a:latin typeface="Calibri" charset="0"/>
              </a:rPr>
              <a:t>nutshell</a:t>
            </a:r>
            <a:endParaRPr lang="fr-FR" sz="3200" dirty="0">
              <a:solidFill>
                <a:srgbClr val="000000"/>
              </a:solidFill>
              <a:latin typeface="Calibri" charset="0"/>
            </a:endParaRPr>
          </a:p>
        </p:txBody>
      </p:sp>
      <p:grpSp>
        <p:nvGrpSpPr>
          <p:cNvPr id="25605" name="Grouper 13"/>
          <p:cNvGrpSpPr>
            <a:grpSpLocks/>
          </p:cNvGrpSpPr>
          <p:nvPr/>
        </p:nvGrpSpPr>
        <p:grpSpPr bwMode="auto">
          <a:xfrm>
            <a:off x="250825" y="1557338"/>
            <a:ext cx="3960813" cy="2951162"/>
            <a:chOff x="107504" y="1412776"/>
            <a:chExt cx="3600400" cy="2831976"/>
          </a:xfrm>
        </p:grpSpPr>
        <p:pic>
          <p:nvPicPr>
            <p:cNvPr id="25638" name="Image 12" descr="Dipole.tiff"/>
            <p:cNvPicPr>
              <a:picLocks noChangeAspect="1"/>
            </p:cNvPicPr>
            <p:nvPr/>
          </p:nvPicPr>
          <p:blipFill>
            <a:blip r:embed="rId4">
              <a:alphaModFix amt="27000"/>
              <a:extLst>
                <a:ext uri="{28A0092B-C50C-407E-A947-70E740481C1C}">
                  <a14:useLocalDpi xmlns:a14="http://schemas.microsoft.com/office/drawing/2010/main" val="0"/>
                </a:ext>
              </a:extLst>
            </a:blip>
            <a:srcRect/>
            <a:stretch>
              <a:fillRect/>
            </a:stretch>
          </p:blipFill>
          <p:spPr bwMode="auto">
            <a:xfrm>
              <a:off x="107504" y="1412776"/>
              <a:ext cx="3377184" cy="2831976"/>
            </a:xfrm>
            <a:prstGeom prst="rect">
              <a:avLst/>
            </a:prstGeom>
            <a:noFill/>
            <a:ln>
              <a:noFill/>
            </a:ln>
            <a:extLst>
              <a:ext uri="{909E8E84-426E-40dd-AFC4-6F175D3DCCD1}">
                <a14:hiddenFill xmlns:a14="http://schemas.microsoft.com/office/drawing/2010/main" xmlns="">
                  <a:solidFill>
                    <a:srgbClr val="FFFFFF">
                      <a:alpha val="27058"/>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639" name="Grouper 6"/>
            <p:cNvGrpSpPr>
              <a:grpSpLocks/>
            </p:cNvGrpSpPr>
            <p:nvPr/>
          </p:nvGrpSpPr>
          <p:grpSpPr bwMode="auto">
            <a:xfrm rot="-5400000">
              <a:off x="1655676" y="1232756"/>
              <a:ext cx="1008112" cy="3096344"/>
              <a:chOff x="539552" y="1844824"/>
              <a:chExt cx="720080" cy="2304256"/>
            </a:xfrm>
          </p:grpSpPr>
          <p:sp>
            <p:nvSpPr>
              <p:cNvPr id="2" name="Ellipse 1"/>
              <p:cNvSpPr/>
              <p:nvPr/>
            </p:nvSpPr>
            <p:spPr>
              <a:xfrm>
                <a:off x="553673" y="1830541"/>
                <a:ext cx="720345" cy="720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p:cNvSpPr/>
              <p:nvPr/>
            </p:nvSpPr>
            <p:spPr>
              <a:xfrm>
                <a:off x="876849" y="2565085"/>
                <a:ext cx="45702" cy="1583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v</a:t>
                </a:r>
              </a:p>
            </p:txBody>
          </p:sp>
          <p:sp>
            <p:nvSpPr>
              <p:cNvPr id="4" name="Rectangle 3"/>
              <p:cNvSpPr/>
              <p:nvPr/>
            </p:nvSpPr>
            <p:spPr>
              <a:xfrm>
                <a:off x="876848" y="3068742"/>
                <a:ext cx="45702" cy="3597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fr-FR" dirty="0"/>
                  <a:t>v</a:t>
                </a:r>
              </a:p>
            </p:txBody>
          </p:sp>
        </p:grpSp>
        <p:sp>
          <p:nvSpPr>
            <p:cNvPr id="25640" name="ZoneTexte 4"/>
            <p:cNvSpPr txBox="1">
              <a:spLocks noChangeArrowheads="1"/>
            </p:cNvSpPr>
            <p:nvPr/>
          </p:nvSpPr>
          <p:spPr bwMode="auto">
            <a:xfrm>
              <a:off x="2195736" y="2924944"/>
              <a:ext cx="5695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FF0000"/>
                  </a:solidFill>
                </a:rPr>
                <a:t>AIS</a:t>
              </a:r>
            </a:p>
          </p:txBody>
        </p:sp>
        <p:sp>
          <p:nvSpPr>
            <p:cNvPr id="25641" name="ZoneTexte 7"/>
            <p:cNvSpPr txBox="1">
              <a:spLocks noChangeArrowheads="1"/>
            </p:cNvSpPr>
            <p:nvPr/>
          </p:nvSpPr>
          <p:spPr bwMode="auto">
            <a:xfrm>
              <a:off x="683568" y="3356992"/>
              <a:ext cx="74912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chemeClr val="accent1"/>
                  </a:solidFill>
                </a:rPr>
                <a:t>soma</a:t>
              </a:r>
            </a:p>
          </p:txBody>
        </p:sp>
      </p:grpSp>
      <p:cxnSp>
        <p:nvCxnSpPr>
          <p:cNvPr id="10" name="Connecteur droit avec flèche 9"/>
          <p:cNvCxnSpPr/>
          <p:nvPr/>
        </p:nvCxnSpPr>
        <p:spPr>
          <a:xfrm>
            <a:off x="2914650" y="2492375"/>
            <a:ext cx="0" cy="5048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0423" name="ZoneTexte 10"/>
          <p:cNvSpPr txBox="1">
            <a:spLocks noChangeArrowheads="1"/>
          </p:cNvSpPr>
          <p:nvPr/>
        </p:nvSpPr>
        <p:spPr bwMode="auto">
          <a:xfrm>
            <a:off x="2914650" y="2544763"/>
            <a:ext cx="5191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Na+</a:t>
            </a:r>
          </a:p>
        </p:txBody>
      </p:sp>
      <p:cxnSp>
        <p:nvCxnSpPr>
          <p:cNvPr id="12" name="Connecteur droit avec flèche 11"/>
          <p:cNvCxnSpPr>
            <a:stCxn id="4" idx="0"/>
            <a:endCxn id="3" idx="0"/>
          </p:cNvCxnSpPr>
          <p:nvPr/>
        </p:nvCxnSpPr>
        <p:spPr>
          <a:xfrm flipH="1">
            <a:off x="1870075" y="2982913"/>
            <a:ext cx="74453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0425" name="ZoneTexte 16"/>
          <p:cNvSpPr txBox="1">
            <a:spLocks noChangeArrowheads="1"/>
          </p:cNvSpPr>
          <p:nvPr/>
        </p:nvSpPr>
        <p:spPr bwMode="auto">
          <a:xfrm>
            <a:off x="1835150" y="2636838"/>
            <a:ext cx="842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resistive</a:t>
            </a:r>
          </a:p>
        </p:txBody>
      </p:sp>
      <p:cxnSp>
        <p:nvCxnSpPr>
          <p:cNvPr id="15" name="Connecteur droit avec flèche 14"/>
          <p:cNvCxnSpPr/>
          <p:nvPr/>
        </p:nvCxnSpPr>
        <p:spPr>
          <a:xfrm flipV="1">
            <a:off x="1330325" y="2205038"/>
            <a:ext cx="0" cy="7191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0427" name="ZoneTexte 15"/>
          <p:cNvSpPr txBox="1">
            <a:spLocks noChangeArrowheads="1"/>
          </p:cNvSpPr>
          <p:nvPr/>
        </p:nvSpPr>
        <p:spPr bwMode="auto">
          <a:xfrm>
            <a:off x="322263" y="2133600"/>
            <a:ext cx="98425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capacitive</a:t>
            </a:r>
          </a:p>
        </p:txBody>
      </p:sp>
      <p:cxnSp>
        <p:nvCxnSpPr>
          <p:cNvPr id="19" name="Connecteur droit avec flèche 18"/>
          <p:cNvCxnSpPr/>
          <p:nvPr/>
        </p:nvCxnSpPr>
        <p:spPr>
          <a:xfrm>
            <a:off x="1330325" y="2205038"/>
            <a:ext cx="1584325" cy="2873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0429" name="ZoneTexte 19"/>
          <p:cNvSpPr txBox="1">
            <a:spLocks noChangeArrowheads="1"/>
          </p:cNvSpPr>
          <p:nvPr/>
        </p:nvSpPr>
        <p:spPr bwMode="auto">
          <a:xfrm rot="494595">
            <a:off x="1835150" y="1989138"/>
            <a:ext cx="842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t>resistive</a:t>
            </a:r>
          </a:p>
        </p:txBody>
      </p:sp>
      <p:sp>
        <p:nvSpPr>
          <p:cNvPr id="60430" name="ZoneTexte 1"/>
          <p:cNvSpPr txBox="1">
            <a:spLocks noChangeArrowheads="1"/>
          </p:cNvSpPr>
          <p:nvPr/>
        </p:nvSpPr>
        <p:spPr bwMode="auto">
          <a:xfrm>
            <a:off x="5507038" y="2132013"/>
            <a:ext cx="15525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a:t>resistive = Na+</a:t>
            </a:r>
          </a:p>
        </p:txBody>
      </p:sp>
      <p:sp>
        <p:nvSpPr>
          <p:cNvPr id="60431" name="Rectangle 2"/>
          <p:cNvSpPr>
            <a:spLocks noChangeArrowheads="1"/>
          </p:cNvSpPr>
          <p:nvPr/>
        </p:nvSpPr>
        <p:spPr bwMode="auto">
          <a:xfrm>
            <a:off x="5521325" y="2492375"/>
            <a:ext cx="711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sz="1600"/>
              <a:t>~ </a:t>
            </a:r>
            <a:r>
              <a:rPr lang="fr-FR" sz="1600">
                <a:solidFill>
                  <a:srgbClr val="0000FF"/>
                </a:solidFill>
              </a:rPr>
              <a:t>d</a:t>
            </a:r>
            <a:r>
              <a:rPr lang="fr-FR" sz="1600" baseline="30000">
                <a:solidFill>
                  <a:srgbClr val="0000FF"/>
                </a:solidFill>
              </a:rPr>
              <a:t>2</a:t>
            </a:r>
            <a:r>
              <a:rPr lang="fr-FR" sz="1600">
                <a:solidFill>
                  <a:srgbClr val="0000FF"/>
                </a:solidFill>
              </a:rPr>
              <a:t>/x</a:t>
            </a:r>
          </a:p>
        </p:txBody>
      </p:sp>
      <p:sp>
        <p:nvSpPr>
          <p:cNvPr id="60432" name="Rectangle 3"/>
          <p:cNvSpPr>
            <a:spLocks noChangeArrowheads="1"/>
          </p:cNvSpPr>
          <p:nvPr/>
        </p:nvSpPr>
        <p:spPr bwMode="auto">
          <a:xfrm>
            <a:off x="6588125" y="2492375"/>
            <a:ext cx="11826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sz="1600"/>
              <a:t>~  exp(</a:t>
            </a:r>
            <a:r>
              <a:rPr lang="fr-FR" sz="1600">
                <a:solidFill>
                  <a:srgbClr val="FF0000"/>
                </a:solidFill>
              </a:rPr>
              <a:t>V</a:t>
            </a:r>
            <a:r>
              <a:rPr lang="fr-FR" sz="1600"/>
              <a:t>/k)</a:t>
            </a:r>
          </a:p>
        </p:txBody>
      </p:sp>
      <p:sp>
        <p:nvSpPr>
          <p:cNvPr id="60433" name="ZoneTexte 11"/>
          <p:cNvSpPr txBox="1">
            <a:spLocks noChangeArrowheads="1"/>
          </p:cNvSpPr>
          <p:nvPr/>
        </p:nvSpPr>
        <p:spPr bwMode="auto">
          <a:xfrm>
            <a:off x="5435600" y="1844675"/>
            <a:ext cx="18716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b="1"/>
              <a:t>1. Spike initiation</a:t>
            </a:r>
          </a:p>
        </p:txBody>
      </p:sp>
      <p:cxnSp>
        <p:nvCxnSpPr>
          <p:cNvPr id="22" name="Connecteur droit avec flèche 21"/>
          <p:cNvCxnSpPr/>
          <p:nvPr/>
        </p:nvCxnSpPr>
        <p:spPr>
          <a:xfrm>
            <a:off x="4283075" y="2852738"/>
            <a:ext cx="0" cy="215900"/>
          </a:xfrm>
          <a:prstGeom prst="straightConnector1">
            <a:avLst/>
          </a:prstGeom>
          <a:ln>
            <a:solidFill>
              <a:srgbClr val="0000FF"/>
            </a:solidFill>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8130" name="Connecteur droit avec flèche 48129"/>
          <p:cNvCxnSpPr>
            <a:endCxn id="25640" idx="0"/>
          </p:cNvCxnSpPr>
          <p:nvPr/>
        </p:nvCxnSpPr>
        <p:spPr>
          <a:xfrm flipV="1">
            <a:off x="1835150" y="3133725"/>
            <a:ext cx="1025525" cy="7938"/>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620" name="ZoneTexte 48132"/>
          <p:cNvSpPr txBox="1">
            <a:spLocks noChangeArrowheads="1"/>
          </p:cNvSpPr>
          <p:nvPr/>
        </p:nvSpPr>
        <p:spPr bwMode="auto">
          <a:xfrm>
            <a:off x="2111375" y="3068638"/>
            <a:ext cx="3000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0000FF"/>
                </a:solidFill>
              </a:rPr>
              <a:t>x</a:t>
            </a:r>
          </a:p>
        </p:txBody>
      </p:sp>
      <p:sp>
        <p:nvSpPr>
          <p:cNvPr id="25621" name="ZoneTexte 48133"/>
          <p:cNvSpPr txBox="1">
            <a:spLocks noChangeArrowheads="1"/>
          </p:cNvSpPr>
          <p:nvPr/>
        </p:nvSpPr>
        <p:spPr bwMode="auto">
          <a:xfrm>
            <a:off x="4283075" y="2771775"/>
            <a:ext cx="3127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0000FF"/>
                </a:solidFill>
              </a:rPr>
              <a:t>d</a:t>
            </a:r>
          </a:p>
        </p:txBody>
      </p:sp>
      <p:sp>
        <p:nvSpPr>
          <p:cNvPr id="60438" name="ZoneTexte 25"/>
          <p:cNvSpPr txBox="1">
            <a:spLocks noChangeArrowheads="1"/>
          </p:cNvSpPr>
          <p:nvPr/>
        </p:nvSpPr>
        <p:spPr bwMode="auto">
          <a:xfrm>
            <a:off x="5580063" y="3430588"/>
            <a:ext cx="20843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a:t>resistive = capacitive</a:t>
            </a:r>
          </a:p>
        </p:txBody>
      </p:sp>
      <p:sp>
        <p:nvSpPr>
          <p:cNvPr id="60439" name="Rectangle 26"/>
          <p:cNvSpPr>
            <a:spLocks noChangeArrowheads="1"/>
          </p:cNvSpPr>
          <p:nvPr/>
        </p:nvSpPr>
        <p:spPr bwMode="auto">
          <a:xfrm>
            <a:off x="5508625" y="3779838"/>
            <a:ext cx="7112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sz="1600"/>
              <a:t>~ </a:t>
            </a:r>
            <a:r>
              <a:rPr lang="fr-FR" sz="1600">
                <a:solidFill>
                  <a:srgbClr val="0000FF"/>
                </a:solidFill>
              </a:rPr>
              <a:t>d</a:t>
            </a:r>
            <a:r>
              <a:rPr lang="fr-FR" sz="1600" baseline="30000">
                <a:solidFill>
                  <a:srgbClr val="0000FF"/>
                </a:solidFill>
              </a:rPr>
              <a:t>2</a:t>
            </a:r>
            <a:r>
              <a:rPr lang="fr-FR" sz="1600">
                <a:solidFill>
                  <a:srgbClr val="0000FF"/>
                </a:solidFill>
              </a:rPr>
              <a:t>/x</a:t>
            </a:r>
          </a:p>
        </p:txBody>
      </p:sp>
      <p:sp>
        <p:nvSpPr>
          <p:cNvPr id="60440" name="Rectangle 4"/>
          <p:cNvSpPr>
            <a:spLocks noChangeArrowheads="1"/>
          </p:cNvSpPr>
          <p:nvPr/>
        </p:nvSpPr>
        <p:spPr bwMode="auto">
          <a:xfrm>
            <a:off x="6588125" y="3779838"/>
            <a:ext cx="19812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sz="1600"/>
              <a:t>~ </a:t>
            </a:r>
            <a:r>
              <a:rPr lang="fr-FR" sz="1600">
                <a:solidFill>
                  <a:srgbClr val="0000FF"/>
                </a:solidFill>
              </a:rPr>
              <a:t>soma area</a:t>
            </a:r>
            <a:r>
              <a:rPr lang="fr-FR" sz="1600"/>
              <a:t> . </a:t>
            </a:r>
            <a:r>
              <a:rPr lang="fr-FR" sz="1600">
                <a:solidFill>
                  <a:srgbClr val="FF0000"/>
                </a:solidFill>
              </a:rPr>
              <a:t>dV/dt</a:t>
            </a:r>
          </a:p>
          <a:p>
            <a:endParaRPr lang="fr-FR" sz="1600"/>
          </a:p>
        </p:txBody>
      </p:sp>
      <p:sp>
        <p:nvSpPr>
          <p:cNvPr id="60441" name="ZoneTexte 30"/>
          <p:cNvSpPr txBox="1">
            <a:spLocks noChangeArrowheads="1"/>
          </p:cNvSpPr>
          <p:nvPr/>
        </p:nvSpPr>
        <p:spPr bwMode="auto">
          <a:xfrm>
            <a:off x="5435600" y="3141663"/>
            <a:ext cx="2295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b="1"/>
              <a:t>2. Spike transmission</a:t>
            </a:r>
          </a:p>
        </p:txBody>
      </p:sp>
    </p:spTree>
    <p:custDataLst>
      <p:tags r:id="rId1"/>
    </p:custDataLst>
    <p:extLst>
      <p:ext uri="{BB962C8B-B14F-4D97-AF65-F5344CB8AC3E}">
        <p14:creationId xmlns:p14="http://schemas.microsoft.com/office/powerpoint/2010/main" val="46009080"/>
      </p:ext>
    </p:extLst>
  </p:cSld>
  <p:clrMapOvr>
    <a:masterClrMapping/>
  </p:clrMapOvr>
  <p:transition advTm="1038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4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2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4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4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4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43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4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4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4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3" grpId="0"/>
      <p:bldP spid="60425" grpId="0"/>
      <p:bldP spid="60427" grpId="0"/>
      <p:bldP spid="60429" grpId="0"/>
      <p:bldP spid="60430" grpId="0"/>
      <p:bldP spid="60431" grpId="0"/>
      <p:bldP spid="60432" grpId="0"/>
      <p:bldP spid="60433" grpId="0"/>
      <p:bldP spid="60438" grpId="0"/>
      <p:bldP spid="60439" grpId="0"/>
      <p:bldP spid="60440" grpId="0"/>
      <p:bldP spid="604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fr-FR" sz="3200" dirty="0" err="1" smtClean="0">
                <a:solidFill>
                  <a:srgbClr val="000000"/>
                </a:solidFill>
                <a:latin typeface="Calibri" charset="0"/>
              </a:rPr>
              <a:t>Resistive</a:t>
            </a:r>
            <a:r>
              <a:rPr lang="fr-FR" sz="3200" dirty="0" smtClean="0">
                <a:solidFill>
                  <a:srgbClr val="000000"/>
                </a:solidFill>
                <a:latin typeface="Calibri" charset="0"/>
              </a:rPr>
              <a:t> </a:t>
            </a:r>
            <a:r>
              <a:rPr lang="fr-FR" sz="3200" dirty="0" err="1" smtClean="0">
                <a:solidFill>
                  <a:srgbClr val="000000"/>
                </a:solidFill>
                <a:latin typeface="Calibri" charset="0"/>
              </a:rPr>
              <a:t>coupling</a:t>
            </a:r>
            <a:r>
              <a:rPr lang="fr-FR" sz="3200" dirty="0" smtClean="0">
                <a:solidFill>
                  <a:srgbClr val="000000"/>
                </a:solidFill>
                <a:latin typeface="Calibri" charset="0"/>
              </a:rPr>
              <a:t> </a:t>
            </a:r>
            <a:r>
              <a:rPr lang="fr-FR" sz="3200" dirty="0" err="1" smtClean="0">
                <a:solidFill>
                  <a:srgbClr val="000000"/>
                </a:solidFill>
                <a:latin typeface="Calibri" charset="0"/>
              </a:rPr>
              <a:t>theory</a:t>
            </a:r>
            <a:r>
              <a:rPr lang="fr-FR" sz="3200" dirty="0" smtClean="0">
                <a:solidFill>
                  <a:srgbClr val="000000"/>
                </a:solidFill>
                <a:latin typeface="Calibri" charset="0"/>
              </a:rPr>
              <a:t> in a </a:t>
            </a:r>
            <a:r>
              <a:rPr lang="fr-FR" sz="3200" dirty="0" err="1" smtClean="0">
                <a:solidFill>
                  <a:srgbClr val="000000"/>
                </a:solidFill>
                <a:latin typeface="Calibri" charset="0"/>
              </a:rPr>
              <a:t>nutshell</a:t>
            </a:r>
            <a:endParaRPr lang="fr-FR" sz="3200" dirty="0">
              <a:solidFill>
                <a:srgbClr val="000000"/>
              </a:solidFill>
              <a:latin typeface="Calibri" charset="0"/>
            </a:endParaRPr>
          </a:p>
        </p:txBody>
      </p:sp>
      <p:pic>
        <p:nvPicPr>
          <p:cNvPr id="5" name="Extracellular fie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6738" y="1698808"/>
            <a:ext cx="4713857" cy="3535393"/>
          </a:xfrm>
          <a:prstGeom prst="rect">
            <a:avLst/>
          </a:prstGeom>
        </p:spPr>
      </p:pic>
      <p:sp>
        <p:nvSpPr>
          <p:cNvPr id="6" name="ZoneTexte 5"/>
          <p:cNvSpPr txBox="1"/>
          <p:nvPr/>
        </p:nvSpPr>
        <p:spPr>
          <a:xfrm>
            <a:off x="5677752" y="2030742"/>
            <a:ext cx="3057335" cy="646331"/>
          </a:xfrm>
          <a:prstGeom prst="rect">
            <a:avLst/>
          </a:prstGeom>
          <a:noFill/>
        </p:spPr>
        <p:txBody>
          <a:bodyPr wrap="none" rtlCol="0">
            <a:spAutoFit/>
          </a:bodyPr>
          <a:lstStyle/>
          <a:p>
            <a:r>
              <a:rPr lang="fr-FR" dirty="0" smtClean="0"/>
              <a:t>Simulation of a </a:t>
            </a:r>
            <a:r>
              <a:rPr lang="fr-FR" dirty="0" err="1" smtClean="0"/>
              <a:t>detailed</a:t>
            </a:r>
            <a:r>
              <a:rPr lang="fr-FR" dirty="0" smtClean="0"/>
              <a:t> model</a:t>
            </a:r>
          </a:p>
          <a:p>
            <a:r>
              <a:rPr lang="fr-FR" dirty="0" smtClean="0"/>
              <a:t>(</a:t>
            </a:r>
            <a:r>
              <a:rPr lang="fr-FR" dirty="0" err="1" smtClean="0"/>
              <a:t>Yu</a:t>
            </a:r>
            <a:r>
              <a:rPr lang="fr-FR" dirty="0" smtClean="0"/>
              <a:t> et al. 2008)</a:t>
            </a:r>
            <a:endParaRPr lang="fr-FR" dirty="0"/>
          </a:p>
        </p:txBody>
      </p:sp>
      <p:sp>
        <p:nvSpPr>
          <p:cNvPr id="7" name="Rectangle 6"/>
          <p:cNvSpPr/>
          <p:nvPr/>
        </p:nvSpPr>
        <p:spPr>
          <a:xfrm>
            <a:off x="386738" y="6190767"/>
            <a:ext cx="8489844" cy="261610"/>
          </a:xfrm>
          <a:prstGeom prst="rect">
            <a:avLst/>
          </a:prstGeom>
        </p:spPr>
        <p:txBody>
          <a:bodyPr wrap="square">
            <a:spAutoFit/>
          </a:bodyPr>
          <a:lstStyle/>
          <a:p>
            <a:r>
              <a:rPr lang="fr-FR" sz="1100" i="1" dirty="0" err="1" smtClean="0"/>
              <a:t>Teleńczuk</a:t>
            </a:r>
            <a:r>
              <a:rPr lang="fr-FR" sz="1100" i="1" dirty="0" smtClean="0"/>
              <a:t> M, Fontaine B, Brette R (2016). The basis of </a:t>
            </a:r>
            <a:r>
              <a:rPr lang="fr-FR" sz="1100" i="1" dirty="0" err="1" smtClean="0"/>
              <a:t>sharp</a:t>
            </a:r>
            <a:r>
              <a:rPr lang="fr-FR" sz="1100" i="1" dirty="0" smtClean="0"/>
              <a:t> </a:t>
            </a:r>
            <a:r>
              <a:rPr lang="fr-FR" sz="1100" i="1" dirty="0" err="1" smtClean="0"/>
              <a:t>spike</a:t>
            </a:r>
            <a:r>
              <a:rPr lang="fr-FR" sz="1100" i="1" dirty="0" smtClean="0"/>
              <a:t> </a:t>
            </a:r>
            <a:r>
              <a:rPr lang="fr-FR" sz="1100" i="1" dirty="0" err="1" smtClean="0"/>
              <a:t>onset</a:t>
            </a:r>
            <a:r>
              <a:rPr lang="fr-FR" sz="1100" i="1" dirty="0" smtClean="0"/>
              <a:t> in standard </a:t>
            </a:r>
            <a:r>
              <a:rPr lang="fr-FR" sz="1100" i="1" dirty="0" err="1" smtClean="0"/>
              <a:t>biophysical</a:t>
            </a:r>
            <a:r>
              <a:rPr lang="fr-FR" sz="1100" i="1" dirty="0" smtClean="0"/>
              <a:t> </a:t>
            </a:r>
            <a:r>
              <a:rPr lang="fr-FR" sz="1100" i="1" dirty="0" err="1" smtClean="0"/>
              <a:t>models</a:t>
            </a:r>
            <a:r>
              <a:rPr lang="fr-FR" sz="1100" i="1" dirty="0" smtClean="0"/>
              <a:t>.</a:t>
            </a:r>
            <a:endParaRPr lang="fr-FR" sz="1100" i="1" dirty="0" smtClean="0"/>
          </a:p>
        </p:txBody>
      </p:sp>
    </p:spTree>
    <p:extLst>
      <p:ext uri="{BB962C8B-B14F-4D97-AF65-F5344CB8AC3E}">
        <p14:creationId xmlns:p14="http://schemas.microsoft.com/office/powerpoint/2010/main" val="416653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Spike initiation in the AIS</a:t>
            </a:r>
            <a:endParaRPr lang="fr-FR" dirty="0"/>
          </a:p>
        </p:txBody>
      </p:sp>
      <p:sp>
        <p:nvSpPr>
          <p:cNvPr id="4" name="ZoneTexte 3"/>
          <p:cNvSpPr txBox="1"/>
          <p:nvPr/>
        </p:nvSpPr>
        <p:spPr>
          <a:xfrm>
            <a:off x="107504" y="6536377"/>
            <a:ext cx="8856984" cy="276999"/>
          </a:xfrm>
          <a:prstGeom prst="rect">
            <a:avLst/>
          </a:prstGeom>
          <a:noFill/>
        </p:spPr>
        <p:txBody>
          <a:bodyPr wrap="square" rtlCol="0">
            <a:spAutoFit/>
          </a:bodyPr>
          <a:lstStyle/>
          <a:p>
            <a:r>
              <a:rPr lang="fr-FR" sz="1200" i="1" dirty="0" smtClean="0"/>
              <a:t>Brette, R. (2013)</a:t>
            </a:r>
            <a:r>
              <a:rPr lang="fr-FR" sz="1200" i="1" dirty="0"/>
              <a:t>. </a:t>
            </a:r>
            <a:r>
              <a:rPr lang="fr-FR" sz="1200" i="1" dirty="0" err="1"/>
              <a:t>Sharpness</a:t>
            </a:r>
            <a:r>
              <a:rPr lang="fr-FR" sz="1200" i="1" dirty="0"/>
              <a:t> of </a:t>
            </a:r>
            <a:r>
              <a:rPr lang="fr-FR" sz="1200" i="1" dirty="0" err="1"/>
              <a:t>spike</a:t>
            </a:r>
            <a:r>
              <a:rPr lang="fr-FR" sz="1200" i="1" dirty="0"/>
              <a:t> initiation in </a:t>
            </a:r>
            <a:r>
              <a:rPr lang="fr-FR" sz="1200" i="1" dirty="0" err="1"/>
              <a:t>neurons</a:t>
            </a:r>
            <a:r>
              <a:rPr lang="fr-FR" sz="1200" i="1" dirty="0"/>
              <a:t> </a:t>
            </a:r>
            <a:r>
              <a:rPr lang="fr-FR" sz="1200" i="1" dirty="0" err="1"/>
              <a:t>explained</a:t>
            </a:r>
            <a:r>
              <a:rPr lang="fr-FR" sz="1200" i="1" dirty="0"/>
              <a:t> by </a:t>
            </a:r>
            <a:r>
              <a:rPr lang="fr-FR" sz="1200" i="1" dirty="0" err="1" smtClean="0"/>
              <a:t>compartmentalization</a:t>
            </a:r>
            <a:r>
              <a:rPr lang="fr-FR" sz="1200" i="1" dirty="0" smtClean="0"/>
              <a:t>. </a:t>
            </a:r>
            <a:endParaRPr lang="fr-FR" sz="1200" i="1" dirty="0"/>
          </a:p>
        </p:txBody>
      </p:sp>
      <p:pic>
        <p:nvPicPr>
          <p:cNvPr id="5" name="Image 4"/>
          <p:cNvPicPr>
            <a:picLocks noChangeAspect="1"/>
          </p:cNvPicPr>
          <p:nvPr/>
        </p:nvPicPr>
        <p:blipFill rotWithShape="1">
          <a:blip r:embed="rId2"/>
          <a:srcRect b="43462"/>
          <a:stretch/>
        </p:blipFill>
        <p:spPr>
          <a:xfrm>
            <a:off x="467544" y="1988840"/>
            <a:ext cx="3787677" cy="2201560"/>
          </a:xfrm>
          <a:prstGeom prst="rect">
            <a:avLst/>
          </a:prstGeom>
        </p:spPr>
      </p:pic>
      <p:sp>
        <p:nvSpPr>
          <p:cNvPr id="6" name="ZoneTexte 5"/>
          <p:cNvSpPr txBox="1"/>
          <p:nvPr/>
        </p:nvSpPr>
        <p:spPr>
          <a:xfrm>
            <a:off x="4211960" y="2420888"/>
            <a:ext cx="1872208" cy="923330"/>
          </a:xfrm>
          <a:prstGeom prst="rect">
            <a:avLst/>
          </a:prstGeom>
          <a:noFill/>
        </p:spPr>
        <p:txBody>
          <a:bodyPr wrap="square" rtlCol="0">
            <a:spAutoFit/>
          </a:bodyPr>
          <a:lstStyle/>
          <a:p>
            <a:r>
              <a:rPr lang="fr-FR" dirty="0" smtClean="0"/>
              <a:t>Most of the time, </a:t>
            </a:r>
            <a:r>
              <a:rPr lang="fr-FR" dirty="0" err="1" smtClean="0"/>
              <a:t>Vm</a:t>
            </a:r>
            <a:r>
              <a:rPr lang="fr-FR" dirty="0" smtClean="0"/>
              <a:t> </a:t>
            </a:r>
            <a:r>
              <a:rPr lang="fr-FR" dirty="0" err="1" smtClean="0"/>
              <a:t>is</a:t>
            </a:r>
            <a:r>
              <a:rPr lang="fr-FR" dirty="0" smtClean="0"/>
              <a:t> the </a:t>
            </a:r>
            <a:r>
              <a:rPr lang="fr-FR" dirty="0" err="1" smtClean="0"/>
              <a:t>same</a:t>
            </a:r>
            <a:r>
              <a:rPr lang="fr-FR" dirty="0" smtClean="0"/>
              <a:t> in soma and AIS</a:t>
            </a:r>
            <a:endParaRPr lang="fr-FR" dirty="0"/>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8316" y="2204864"/>
            <a:ext cx="2608180" cy="1854076"/>
          </a:xfrm>
          <a:prstGeom prst="rect">
            <a:avLst/>
          </a:prstGeom>
        </p:spPr>
      </p:pic>
      <p:sp>
        <p:nvSpPr>
          <p:cNvPr id="8" name="ZoneTexte 7"/>
          <p:cNvSpPr txBox="1"/>
          <p:nvPr/>
        </p:nvSpPr>
        <p:spPr>
          <a:xfrm>
            <a:off x="6355106" y="4005064"/>
            <a:ext cx="2788894" cy="307777"/>
          </a:xfrm>
          <a:prstGeom prst="rect">
            <a:avLst/>
          </a:prstGeom>
          <a:noFill/>
        </p:spPr>
        <p:txBody>
          <a:bodyPr wrap="none" rtlCol="0">
            <a:spAutoFit/>
          </a:bodyPr>
          <a:lstStyle/>
          <a:p>
            <a:r>
              <a:rPr lang="fr-FR" sz="1400" i="1" dirty="0" err="1" smtClean="0"/>
              <a:t>Kole</a:t>
            </a:r>
            <a:r>
              <a:rPr lang="fr-FR" sz="1400" i="1" dirty="0" smtClean="0"/>
              <a:t>, </a:t>
            </a:r>
            <a:r>
              <a:rPr lang="fr-FR" sz="1400" i="1" dirty="0" err="1" smtClean="0"/>
              <a:t>Letzkus</a:t>
            </a:r>
            <a:r>
              <a:rPr lang="fr-FR" sz="1400" i="1" dirty="0" smtClean="0"/>
              <a:t>, Stuart (</a:t>
            </a:r>
            <a:r>
              <a:rPr lang="fr-FR" sz="1400" i="1" dirty="0" err="1" smtClean="0"/>
              <a:t>Neuron</a:t>
            </a:r>
            <a:r>
              <a:rPr lang="fr-FR" sz="1400" i="1" dirty="0" smtClean="0"/>
              <a:t> 2007)</a:t>
            </a:r>
            <a:endParaRPr lang="fr-FR" sz="1400" i="1" dirty="0"/>
          </a:p>
        </p:txBody>
      </p:sp>
      <p:sp>
        <p:nvSpPr>
          <p:cNvPr id="9" name="Flèche vers le bas 8"/>
          <p:cNvSpPr/>
          <p:nvPr/>
        </p:nvSpPr>
        <p:spPr>
          <a:xfrm>
            <a:off x="6876256" y="1988840"/>
            <a:ext cx="72008" cy="28803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10" name="Rectangle 9"/>
          <p:cNvSpPr/>
          <p:nvPr/>
        </p:nvSpPr>
        <p:spPr>
          <a:xfrm>
            <a:off x="6714926" y="1650286"/>
            <a:ext cx="449362" cy="338554"/>
          </a:xfrm>
          <a:prstGeom prst="rect">
            <a:avLst/>
          </a:prstGeom>
        </p:spPr>
        <p:txBody>
          <a:bodyPr wrap="none">
            <a:spAutoFit/>
          </a:bodyPr>
          <a:lstStyle/>
          <a:p>
            <a:r>
              <a:rPr lang="fr-FR" sz="1600" dirty="0"/>
              <a:t>AIS</a:t>
            </a:r>
          </a:p>
        </p:txBody>
      </p:sp>
      <p:sp>
        <p:nvSpPr>
          <p:cNvPr id="11" name="ZoneTexte 10"/>
          <p:cNvSpPr txBox="1"/>
          <p:nvPr/>
        </p:nvSpPr>
        <p:spPr>
          <a:xfrm rot="16200000">
            <a:off x="-1339327" y="3723704"/>
            <a:ext cx="3201442" cy="307777"/>
          </a:xfrm>
          <a:prstGeom prst="rect">
            <a:avLst/>
          </a:prstGeom>
          <a:noFill/>
        </p:spPr>
        <p:txBody>
          <a:bodyPr wrap="none" rtlCol="0">
            <a:spAutoFit/>
          </a:bodyPr>
          <a:lstStyle/>
          <a:p>
            <a:r>
              <a:rPr lang="fr-FR" sz="1400" i="1" dirty="0" smtClean="0"/>
              <a:t>Stuart, Schiller, </a:t>
            </a:r>
            <a:r>
              <a:rPr lang="fr-FR" sz="1400" i="1" dirty="0" err="1" smtClean="0"/>
              <a:t>Sakmann</a:t>
            </a:r>
            <a:r>
              <a:rPr lang="fr-FR" sz="1400" i="1" dirty="0"/>
              <a:t> </a:t>
            </a:r>
            <a:r>
              <a:rPr lang="fr-FR" sz="1400" i="1" dirty="0" smtClean="0"/>
              <a:t>(J </a:t>
            </a:r>
            <a:r>
              <a:rPr lang="fr-FR" sz="1400" i="1" dirty="0" err="1" smtClean="0"/>
              <a:t>Physiol</a:t>
            </a:r>
            <a:r>
              <a:rPr lang="fr-FR" sz="1400" i="1" dirty="0" smtClean="0"/>
              <a:t> 1997)</a:t>
            </a:r>
            <a:endParaRPr lang="fr-FR" sz="1400" i="1" dirty="0"/>
          </a:p>
        </p:txBody>
      </p:sp>
      <p:sp>
        <p:nvSpPr>
          <p:cNvPr id="12" name="Cylindre 11"/>
          <p:cNvSpPr/>
          <p:nvPr/>
        </p:nvSpPr>
        <p:spPr>
          <a:xfrm rot="5400000">
            <a:off x="4319972" y="1664804"/>
            <a:ext cx="720080" cy="813690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3635896" y="4869160"/>
            <a:ext cx="288032" cy="43204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4" name="ZoneTexte 13"/>
          <p:cNvSpPr txBox="1"/>
          <p:nvPr/>
        </p:nvSpPr>
        <p:spPr>
          <a:xfrm>
            <a:off x="3563888" y="4437112"/>
            <a:ext cx="415874" cy="369332"/>
          </a:xfrm>
          <a:prstGeom prst="rect">
            <a:avLst/>
          </a:prstGeom>
          <a:noFill/>
        </p:spPr>
        <p:txBody>
          <a:bodyPr wrap="none" rtlCol="0">
            <a:spAutoFit/>
          </a:bodyPr>
          <a:lstStyle/>
          <a:p>
            <a:r>
              <a:rPr lang="fr-FR" dirty="0" err="1" smtClean="0">
                <a:solidFill>
                  <a:srgbClr val="FF0000"/>
                </a:solidFill>
              </a:rPr>
              <a:t>I</a:t>
            </a:r>
            <a:r>
              <a:rPr lang="fr-FR" baseline="-25000" dirty="0" err="1" smtClean="0">
                <a:solidFill>
                  <a:srgbClr val="FF0000"/>
                </a:solidFill>
              </a:rPr>
              <a:t>Na</a:t>
            </a:r>
            <a:endParaRPr lang="fr-FR" baseline="-25000" dirty="0">
              <a:solidFill>
                <a:srgbClr val="FF0000"/>
              </a:solidFill>
            </a:endParaRPr>
          </a:p>
        </p:txBody>
      </p:sp>
      <p:sp>
        <p:nvSpPr>
          <p:cNvPr id="15" name="Flèche vers le bas 14"/>
          <p:cNvSpPr/>
          <p:nvPr/>
        </p:nvSpPr>
        <p:spPr>
          <a:xfrm rot="5400000">
            <a:off x="2087724" y="4256736"/>
            <a:ext cx="288032" cy="2952328"/>
          </a:xfrm>
          <a:prstGeom prst="downArrow">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6" name="Connecteur droit avec flèche 15"/>
          <p:cNvCxnSpPr/>
          <p:nvPr/>
        </p:nvCxnSpPr>
        <p:spPr>
          <a:xfrm>
            <a:off x="683568" y="5157192"/>
            <a:ext cx="288032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1691680" y="4653136"/>
            <a:ext cx="1101458" cy="369332"/>
          </a:xfrm>
          <a:prstGeom prst="rect">
            <a:avLst/>
          </a:prstGeom>
          <a:noFill/>
        </p:spPr>
        <p:txBody>
          <a:bodyPr wrap="none" rtlCol="0">
            <a:spAutoFit/>
          </a:bodyPr>
          <a:lstStyle/>
          <a:p>
            <a:r>
              <a:rPr lang="fr-FR" dirty="0" smtClean="0"/>
              <a:t>x ≈ 30 µm</a:t>
            </a:r>
            <a:endParaRPr lang="fr-FR" dirty="0"/>
          </a:p>
        </p:txBody>
      </p:sp>
      <p:sp>
        <p:nvSpPr>
          <p:cNvPr id="18" name="Flèche vers le bas 17"/>
          <p:cNvSpPr/>
          <p:nvPr/>
        </p:nvSpPr>
        <p:spPr>
          <a:xfrm rot="5400000" flipV="1">
            <a:off x="6336196" y="3248980"/>
            <a:ext cx="72008" cy="4896544"/>
          </a:xfrm>
          <a:prstGeom prst="downArrow">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9" name="ZoneTexte 18"/>
          <p:cNvSpPr txBox="1"/>
          <p:nvPr/>
        </p:nvSpPr>
        <p:spPr>
          <a:xfrm>
            <a:off x="1907704" y="5733256"/>
            <a:ext cx="989198" cy="369332"/>
          </a:xfrm>
          <a:prstGeom prst="rect">
            <a:avLst/>
          </a:prstGeom>
          <a:noFill/>
        </p:spPr>
        <p:txBody>
          <a:bodyPr wrap="none" rtlCol="0">
            <a:spAutoFit/>
          </a:bodyPr>
          <a:lstStyle/>
          <a:p>
            <a:r>
              <a:rPr lang="fr-FR" dirty="0" smtClean="0">
                <a:solidFill>
                  <a:schemeClr val="bg1"/>
                </a:solidFill>
              </a:rPr>
              <a:t>Ra = </a:t>
            </a:r>
            <a:r>
              <a:rPr lang="fr-FR" dirty="0" err="1" smtClean="0">
                <a:solidFill>
                  <a:schemeClr val="bg1"/>
                </a:solidFill>
              </a:rPr>
              <a:t>x.ra</a:t>
            </a:r>
            <a:endParaRPr lang="fr-FR" dirty="0">
              <a:solidFill>
                <a:schemeClr val="bg1"/>
              </a:solidFill>
            </a:endParaRPr>
          </a:p>
        </p:txBody>
      </p:sp>
      <p:sp>
        <p:nvSpPr>
          <p:cNvPr id="20" name="ZoneTexte 19"/>
          <p:cNvSpPr txBox="1"/>
          <p:nvPr/>
        </p:nvSpPr>
        <p:spPr>
          <a:xfrm>
            <a:off x="5868144" y="5733256"/>
            <a:ext cx="996073" cy="369332"/>
          </a:xfrm>
          <a:prstGeom prst="rect">
            <a:avLst/>
          </a:prstGeom>
          <a:noFill/>
        </p:spPr>
        <p:txBody>
          <a:bodyPr wrap="none" rtlCol="0">
            <a:spAutoFit/>
          </a:bodyPr>
          <a:lstStyle/>
          <a:p>
            <a:r>
              <a:rPr lang="fr-FR" dirty="0" smtClean="0">
                <a:solidFill>
                  <a:schemeClr val="bg1"/>
                </a:solidFill>
              </a:rPr>
              <a:t>Ra = </a:t>
            </a:r>
            <a:r>
              <a:rPr lang="fr-FR" dirty="0" err="1" smtClean="0">
                <a:solidFill>
                  <a:schemeClr val="bg1"/>
                </a:solidFill>
              </a:rPr>
              <a:t>λ.ra</a:t>
            </a:r>
            <a:endParaRPr lang="fr-FR" dirty="0">
              <a:solidFill>
                <a:schemeClr val="bg1"/>
              </a:solidFill>
            </a:endParaRPr>
          </a:p>
        </p:txBody>
      </p:sp>
      <p:sp>
        <p:nvSpPr>
          <p:cNvPr id="21" name="ZoneTexte 20"/>
          <p:cNvSpPr txBox="1"/>
          <p:nvPr/>
        </p:nvSpPr>
        <p:spPr>
          <a:xfrm>
            <a:off x="6084168" y="4653136"/>
            <a:ext cx="2789320" cy="369332"/>
          </a:xfrm>
          <a:prstGeom prst="rect">
            <a:avLst/>
          </a:prstGeom>
          <a:noFill/>
        </p:spPr>
        <p:txBody>
          <a:bodyPr wrap="none" rtlCol="0">
            <a:spAutoFit/>
          </a:bodyPr>
          <a:lstStyle/>
          <a:p>
            <a:r>
              <a:rPr lang="fr-FR" i="1" dirty="0" smtClean="0"/>
              <a:t>conductance ratio: </a:t>
            </a:r>
            <a:r>
              <a:rPr lang="fr-FR" i="1" dirty="0" err="1" smtClean="0"/>
              <a:t>λ</a:t>
            </a:r>
            <a:r>
              <a:rPr lang="fr-FR" i="1" dirty="0" smtClean="0"/>
              <a:t>/x ≈ 15 </a:t>
            </a:r>
            <a:endParaRPr lang="fr-FR" i="1" dirty="0"/>
          </a:p>
        </p:txBody>
      </p:sp>
      <p:sp>
        <p:nvSpPr>
          <p:cNvPr id="22" name="ZoneTexte 21"/>
          <p:cNvSpPr txBox="1"/>
          <p:nvPr/>
        </p:nvSpPr>
        <p:spPr>
          <a:xfrm>
            <a:off x="-80081" y="5507940"/>
            <a:ext cx="691641" cy="369332"/>
          </a:xfrm>
          <a:prstGeom prst="rect">
            <a:avLst/>
          </a:prstGeom>
          <a:noFill/>
        </p:spPr>
        <p:txBody>
          <a:bodyPr wrap="none" rtlCol="0">
            <a:spAutoFit/>
          </a:bodyPr>
          <a:lstStyle/>
          <a:p>
            <a:r>
              <a:rPr lang="fr-FR" dirty="0" smtClean="0"/>
              <a:t>soma</a:t>
            </a:r>
            <a:endParaRPr lang="fr-FR" dirty="0"/>
          </a:p>
        </p:txBody>
      </p:sp>
      <p:sp>
        <p:nvSpPr>
          <p:cNvPr id="23" name="ZoneTexte 22"/>
          <p:cNvSpPr txBox="1"/>
          <p:nvPr/>
        </p:nvSpPr>
        <p:spPr>
          <a:xfrm>
            <a:off x="6660232" y="5013176"/>
            <a:ext cx="2408695" cy="369332"/>
          </a:xfrm>
          <a:prstGeom prst="rect">
            <a:avLst/>
          </a:prstGeom>
          <a:noFill/>
        </p:spPr>
        <p:txBody>
          <a:bodyPr wrap="none" rtlCol="0">
            <a:spAutoFit/>
          </a:bodyPr>
          <a:lstStyle/>
          <a:p>
            <a:r>
              <a:rPr lang="fr-FR" i="1" dirty="0" smtClean="0"/>
              <a:t>soma = « </a:t>
            </a:r>
            <a:r>
              <a:rPr lang="fr-FR" i="1" dirty="0" err="1" smtClean="0"/>
              <a:t>current</a:t>
            </a:r>
            <a:r>
              <a:rPr lang="fr-FR" i="1" dirty="0" smtClean="0"/>
              <a:t> </a:t>
            </a:r>
            <a:r>
              <a:rPr lang="fr-FR" i="1" dirty="0" err="1" smtClean="0"/>
              <a:t>sink</a:t>
            </a:r>
            <a:r>
              <a:rPr lang="fr-FR" i="1" dirty="0" smtClean="0"/>
              <a:t> »</a:t>
            </a:r>
            <a:endParaRPr lang="fr-FR" i="1" dirty="0"/>
          </a:p>
        </p:txBody>
      </p:sp>
    </p:spTree>
    <p:extLst>
      <p:ext uri="{BB962C8B-B14F-4D97-AF65-F5344CB8AC3E}">
        <p14:creationId xmlns:p14="http://schemas.microsoft.com/office/powerpoint/2010/main" val="22485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2" grpId="0" animBg="1"/>
      <p:bldP spid="13" grpId="0" animBg="1"/>
      <p:bldP spid="14" grpId="0"/>
      <p:bldP spid="15" grpId="0" animBg="1"/>
      <p:bldP spid="17" grpId="0"/>
      <p:bldP spid="18" grpId="0" animBg="1"/>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Spike initiation in the AIS</a:t>
            </a:r>
            <a:endParaRPr lang="fr-FR" dirty="0"/>
          </a:p>
        </p:txBody>
      </p:sp>
      <p:sp>
        <p:nvSpPr>
          <p:cNvPr id="7" name="ZoneTexte 6"/>
          <p:cNvSpPr txBox="1"/>
          <p:nvPr/>
        </p:nvSpPr>
        <p:spPr>
          <a:xfrm>
            <a:off x="107504" y="6536377"/>
            <a:ext cx="8856984" cy="276999"/>
          </a:xfrm>
          <a:prstGeom prst="rect">
            <a:avLst/>
          </a:prstGeom>
          <a:noFill/>
        </p:spPr>
        <p:txBody>
          <a:bodyPr wrap="square" rtlCol="0">
            <a:spAutoFit/>
          </a:bodyPr>
          <a:lstStyle/>
          <a:p>
            <a:r>
              <a:rPr lang="fr-FR" sz="1200" i="1" dirty="0" smtClean="0"/>
              <a:t>Brette, R. (2013)</a:t>
            </a:r>
            <a:r>
              <a:rPr lang="fr-FR" sz="1200" i="1" dirty="0"/>
              <a:t>. </a:t>
            </a:r>
            <a:r>
              <a:rPr lang="fr-FR" sz="1200" i="1" dirty="0" err="1"/>
              <a:t>Sharpness</a:t>
            </a:r>
            <a:r>
              <a:rPr lang="fr-FR" sz="1200" i="1" dirty="0"/>
              <a:t> of </a:t>
            </a:r>
            <a:r>
              <a:rPr lang="fr-FR" sz="1200" i="1" dirty="0" err="1"/>
              <a:t>spike</a:t>
            </a:r>
            <a:r>
              <a:rPr lang="fr-FR" sz="1200" i="1" dirty="0"/>
              <a:t> initiation in </a:t>
            </a:r>
            <a:r>
              <a:rPr lang="fr-FR" sz="1200" i="1" dirty="0" err="1"/>
              <a:t>neurons</a:t>
            </a:r>
            <a:r>
              <a:rPr lang="fr-FR" sz="1200" i="1" dirty="0"/>
              <a:t> </a:t>
            </a:r>
            <a:r>
              <a:rPr lang="fr-FR" sz="1200" i="1" dirty="0" err="1"/>
              <a:t>explained</a:t>
            </a:r>
            <a:r>
              <a:rPr lang="fr-FR" sz="1200" i="1" dirty="0"/>
              <a:t> by </a:t>
            </a:r>
            <a:r>
              <a:rPr lang="fr-FR" sz="1200" i="1" dirty="0" err="1" smtClean="0"/>
              <a:t>compartmentalization</a:t>
            </a:r>
            <a:r>
              <a:rPr lang="fr-FR" sz="1200" i="1" dirty="0" smtClean="0"/>
              <a:t>. </a:t>
            </a:r>
            <a:endParaRPr lang="fr-FR" sz="1200" i="1" dirty="0"/>
          </a:p>
        </p:txBody>
      </p:sp>
      <p:sp>
        <p:nvSpPr>
          <p:cNvPr id="20" name="Cylindre 19"/>
          <p:cNvSpPr/>
          <p:nvPr/>
        </p:nvSpPr>
        <p:spPr>
          <a:xfrm rot="5400000">
            <a:off x="4319972" y="1664804"/>
            <a:ext cx="720080" cy="813690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e bas 20"/>
          <p:cNvSpPr/>
          <p:nvPr/>
        </p:nvSpPr>
        <p:spPr>
          <a:xfrm>
            <a:off x="3635896" y="4869160"/>
            <a:ext cx="288032" cy="43204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2" name="ZoneTexte 21"/>
          <p:cNvSpPr txBox="1"/>
          <p:nvPr/>
        </p:nvSpPr>
        <p:spPr>
          <a:xfrm>
            <a:off x="3563888" y="4437112"/>
            <a:ext cx="415874" cy="369332"/>
          </a:xfrm>
          <a:prstGeom prst="rect">
            <a:avLst/>
          </a:prstGeom>
          <a:noFill/>
        </p:spPr>
        <p:txBody>
          <a:bodyPr wrap="none" rtlCol="0">
            <a:spAutoFit/>
          </a:bodyPr>
          <a:lstStyle/>
          <a:p>
            <a:r>
              <a:rPr lang="fr-FR" dirty="0" err="1" smtClean="0">
                <a:solidFill>
                  <a:srgbClr val="FF0000"/>
                </a:solidFill>
              </a:rPr>
              <a:t>I</a:t>
            </a:r>
            <a:r>
              <a:rPr lang="fr-FR" baseline="-25000" dirty="0" err="1" smtClean="0">
                <a:solidFill>
                  <a:srgbClr val="FF0000"/>
                </a:solidFill>
              </a:rPr>
              <a:t>Na</a:t>
            </a:r>
            <a:endParaRPr lang="fr-FR" baseline="-25000" dirty="0">
              <a:solidFill>
                <a:srgbClr val="FF0000"/>
              </a:solidFill>
            </a:endParaRPr>
          </a:p>
        </p:txBody>
      </p:sp>
      <p:sp>
        <p:nvSpPr>
          <p:cNvPr id="24" name="Flèche vers le bas 23"/>
          <p:cNvSpPr/>
          <p:nvPr/>
        </p:nvSpPr>
        <p:spPr>
          <a:xfrm rot="5400000">
            <a:off x="2087724" y="4256736"/>
            <a:ext cx="288032" cy="2952328"/>
          </a:xfrm>
          <a:prstGeom prst="downArrow">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4" name="Connecteur droit avec flèche 3"/>
          <p:cNvCxnSpPr/>
          <p:nvPr/>
        </p:nvCxnSpPr>
        <p:spPr>
          <a:xfrm>
            <a:off x="683568" y="5157192"/>
            <a:ext cx="288032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1691680" y="4653136"/>
            <a:ext cx="1101458" cy="369332"/>
          </a:xfrm>
          <a:prstGeom prst="rect">
            <a:avLst/>
          </a:prstGeom>
          <a:noFill/>
        </p:spPr>
        <p:txBody>
          <a:bodyPr wrap="none" rtlCol="0">
            <a:spAutoFit/>
          </a:bodyPr>
          <a:lstStyle/>
          <a:p>
            <a:r>
              <a:rPr lang="fr-FR" dirty="0" smtClean="0"/>
              <a:t>x ≈ 30 µm</a:t>
            </a:r>
            <a:endParaRPr lang="fr-FR" dirty="0"/>
          </a:p>
        </p:txBody>
      </p:sp>
      <p:sp>
        <p:nvSpPr>
          <p:cNvPr id="25" name="Flèche vers le bas 24"/>
          <p:cNvSpPr/>
          <p:nvPr/>
        </p:nvSpPr>
        <p:spPr>
          <a:xfrm rot="5400000" flipV="1">
            <a:off x="6336196" y="3248980"/>
            <a:ext cx="72008" cy="4896544"/>
          </a:xfrm>
          <a:prstGeom prst="downArrow">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6" name="ZoneTexte 25"/>
          <p:cNvSpPr txBox="1"/>
          <p:nvPr/>
        </p:nvSpPr>
        <p:spPr>
          <a:xfrm>
            <a:off x="1907704" y="5733256"/>
            <a:ext cx="989198" cy="369332"/>
          </a:xfrm>
          <a:prstGeom prst="rect">
            <a:avLst/>
          </a:prstGeom>
          <a:noFill/>
        </p:spPr>
        <p:txBody>
          <a:bodyPr wrap="none" rtlCol="0">
            <a:spAutoFit/>
          </a:bodyPr>
          <a:lstStyle/>
          <a:p>
            <a:r>
              <a:rPr lang="fr-FR" dirty="0" smtClean="0">
                <a:solidFill>
                  <a:schemeClr val="bg1"/>
                </a:solidFill>
              </a:rPr>
              <a:t>Ra = </a:t>
            </a:r>
            <a:r>
              <a:rPr lang="fr-FR" dirty="0" err="1" smtClean="0">
                <a:solidFill>
                  <a:schemeClr val="bg1"/>
                </a:solidFill>
              </a:rPr>
              <a:t>x.ra</a:t>
            </a:r>
            <a:endParaRPr lang="fr-FR" dirty="0">
              <a:solidFill>
                <a:schemeClr val="bg1"/>
              </a:solidFill>
            </a:endParaRPr>
          </a:p>
        </p:txBody>
      </p:sp>
      <p:sp>
        <p:nvSpPr>
          <p:cNvPr id="27" name="ZoneTexte 26"/>
          <p:cNvSpPr txBox="1"/>
          <p:nvPr/>
        </p:nvSpPr>
        <p:spPr>
          <a:xfrm>
            <a:off x="5868144" y="5733256"/>
            <a:ext cx="996073" cy="369332"/>
          </a:xfrm>
          <a:prstGeom prst="rect">
            <a:avLst/>
          </a:prstGeom>
          <a:noFill/>
        </p:spPr>
        <p:txBody>
          <a:bodyPr wrap="none" rtlCol="0">
            <a:spAutoFit/>
          </a:bodyPr>
          <a:lstStyle/>
          <a:p>
            <a:r>
              <a:rPr lang="fr-FR" dirty="0" smtClean="0">
                <a:solidFill>
                  <a:schemeClr val="bg1"/>
                </a:solidFill>
              </a:rPr>
              <a:t>Ra = </a:t>
            </a:r>
            <a:r>
              <a:rPr lang="fr-FR" dirty="0" err="1" smtClean="0">
                <a:solidFill>
                  <a:schemeClr val="bg1"/>
                </a:solidFill>
              </a:rPr>
              <a:t>λ.ra</a:t>
            </a:r>
            <a:endParaRPr lang="fr-FR" dirty="0">
              <a:solidFill>
                <a:schemeClr val="bg1"/>
              </a:solidFill>
            </a:endParaRPr>
          </a:p>
        </p:txBody>
      </p:sp>
      <p:sp>
        <p:nvSpPr>
          <p:cNvPr id="28" name="ZoneTexte 27"/>
          <p:cNvSpPr txBox="1"/>
          <p:nvPr/>
        </p:nvSpPr>
        <p:spPr>
          <a:xfrm>
            <a:off x="6084168" y="4653136"/>
            <a:ext cx="2789320" cy="369332"/>
          </a:xfrm>
          <a:prstGeom prst="rect">
            <a:avLst/>
          </a:prstGeom>
          <a:noFill/>
        </p:spPr>
        <p:txBody>
          <a:bodyPr wrap="none" rtlCol="0">
            <a:spAutoFit/>
          </a:bodyPr>
          <a:lstStyle/>
          <a:p>
            <a:r>
              <a:rPr lang="fr-FR" i="1" dirty="0" smtClean="0"/>
              <a:t>conductance ratio: </a:t>
            </a:r>
            <a:r>
              <a:rPr lang="fr-FR" i="1" dirty="0" err="1" smtClean="0"/>
              <a:t>λ</a:t>
            </a:r>
            <a:r>
              <a:rPr lang="fr-FR" i="1" dirty="0" smtClean="0"/>
              <a:t>/x ≈ 15 </a:t>
            </a:r>
            <a:endParaRPr lang="fr-FR" i="1" dirty="0"/>
          </a:p>
        </p:txBody>
      </p:sp>
      <p:sp>
        <p:nvSpPr>
          <p:cNvPr id="29" name="ZoneTexte 28"/>
          <p:cNvSpPr txBox="1"/>
          <p:nvPr/>
        </p:nvSpPr>
        <p:spPr>
          <a:xfrm>
            <a:off x="-80081" y="5507940"/>
            <a:ext cx="691641" cy="369332"/>
          </a:xfrm>
          <a:prstGeom prst="rect">
            <a:avLst/>
          </a:prstGeom>
          <a:noFill/>
        </p:spPr>
        <p:txBody>
          <a:bodyPr wrap="none" rtlCol="0">
            <a:spAutoFit/>
          </a:bodyPr>
          <a:lstStyle/>
          <a:p>
            <a:r>
              <a:rPr lang="fr-FR" dirty="0" smtClean="0"/>
              <a:t>soma</a:t>
            </a:r>
            <a:endParaRPr lang="fr-FR" dirty="0"/>
          </a:p>
        </p:txBody>
      </p:sp>
      <p:sp>
        <p:nvSpPr>
          <p:cNvPr id="30" name="ZoneTexte 29"/>
          <p:cNvSpPr txBox="1"/>
          <p:nvPr/>
        </p:nvSpPr>
        <p:spPr>
          <a:xfrm>
            <a:off x="6660232" y="5013176"/>
            <a:ext cx="2408695" cy="369332"/>
          </a:xfrm>
          <a:prstGeom prst="rect">
            <a:avLst/>
          </a:prstGeom>
          <a:noFill/>
        </p:spPr>
        <p:txBody>
          <a:bodyPr wrap="none" rtlCol="0">
            <a:spAutoFit/>
          </a:bodyPr>
          <a:lstStyle/>
          <a:p>
            <a:r>
              <a:rPr lang="fr-FR" i="1" dirty="0" smtClean="0"/>
              <a:t>soma = « </a:t>
            </a:r>
            <a:r>
              <a:rPr lang="fr-FR" i="1" dirty="0" err="1" smtClean="0"/>
              <a:t>current</a:t>
            </a:r>
            <a:r>
              <a:rPr lang="fr-FR" i="1" dirty="0" smtClean="0"/>
              <a:t> </a:t>
            </a:r>
            <a:r>
              <a:rPr lang="fr-FR" i="1" dirty="0" err="1" smtClean="0"/>
              <a:t>sink</a:t>
            </a:r>
            <a:r>
              <a:rPr lang="fr-FR" i="1" dirty="0" smtClean="0"/>
              <a:t> »</a:t>
            </a:r>
            <a:endParaRPr lang="fr-FR" i="1" dirty="0"/>
          </a:p>
        </p:txBody>
      </p:sp>
      <p:pic>
        <p:nvPicPr>
          <p:cNvPr id="31" name="Picture 3"/>
          <p:cNvPicPr>
            <a:picLocks noChangeAspect="1" noChangeArrowheads="1"/>
          </p:cNvPicPr>
          <p:nvPr/>
        </p:nvPicPr>
        <p:blipFill>
          <a:blip r:embed="rId2" cstate="print"/>
          <a:srcRect/>
          <a:stretch>
            <a:fillRect/>
          </a:stretch>
        </p:blipFill>
        <p:spPr bwMode="auto">
          <a:xfrm>
            <a:off x="22459" y="2492896"/>
            <a:ext cx="5522952" cy="1656184"/>
          </a:xfrm>
          <a:prstGeom prst="rect">
            <a:avLst/>
          </a:prstGeom>
          <a:noFill/>
          <a:ln w="9525">
            <a:noFill/>
            <a:miter lim="800000"/>
            <a:headEnd/>
            <a:tailEnd/>
          </a:ln>
        </p:spPr>
      </p:pic>
    </p:spTree>
    <p:extLst>
      <p:ext uri="{BB962C8B-B14F-4D97-AF65-F5344CB8AC3E}">
        <p14:creationId xmlns:p14="http://schemas.microsoft.com/office/powerpoint/2010/main" val="1739516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Effect</a:t>
            </a:r>
            <a:r>
              <a:rPr lang="fr-FR" dirty="0" smtClean="0"/>
              <a:t> of </a:t>
            </a:r>
            <a:r>
              <a:rPr lang="fr-FR" dirty="0" err="1" smtClean="0"/>
              <a:t>channel</a:t>
            </a:r>
            <a:r>
              <a:rPr lang="fr-FR" dirty="0" smtClean="0"/>
              <a:t> location</a:t>
            </a:r>
            <a:endParaRPr lang="fr-FR" dirty="0"/>
          </a:p>
        </p:txBody>
      </p:sp>
      <p:pic>
        <p:nvPicPr>
          <p:cNvPr id="3" name="Picture 3"/>
          <p:cNvPicPr>
            <a:picLocks noChangeAspect="1" noChangeArrowheads="1"/>
          </p:cNvPicPr>
          <p:nvPr/>
        </p:nvPicPr>
        <p:blipFill>
          <a:blip r:embed="rId2" cstate="print"/>
          <a:srcRect/>
          <a:stretch>
            <a:fillRect/>
          </a:stretch>
        </p:blipFill>
        <p:spPr bwMode="auto">
          <a:xfrm>
            <a:off x="1763688" y="1556792"/>
            <a:ext cx="5042695" cy="1512168"/>
          </a:xfrm>
          <a:prstGeom prst="rect">
            <a:avLst/>
          </a:prstGeom>
          <a:noFill/>
          <a:ln w="9525">
            <a:noFill/>
            <a:miter lim="800000"/>
            <a:headEnd/>
            <a:tailEnd/>
          </a:ln>
        </p:spPr>
      </p:pic>
      <p:sp>
        <p:nvSpPr>
          <p:cNvPr id="4" name="Cylindre 3"/>
          <p:cNvSpPr/>
          <p:nvPr/>
        </p:nvSpPr>
        <p:spPr>
          <a:xfrm rot="5400000">
            <a:off x="4463988" y="1880828"/>
            <a:ext cx="288032" cy="46805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V="1">
            <a:off x="2267744" y="5507940"/>
            <a:ext cx="1656184" cy="648072"/>
          </a:xfrm>
          <a:prstGeom prst="line">
            <a:avLst/>
          </a:prstGeom>
        </p:spPr>
        <p:style>
          <a:lnRef idx="2">
            <a:schemeClr val="dk1"/>
          </a:lnRef>
          <a:fillRef idx="0">
            <a:schemeClr val="dk1"/>
          </a:fillRef>
          <a:effectRef idx="1">
            <a:schemeClr val="dk1"/>
          </a:effectRef>
          <a:fontRef idx="minor">
            <a:schemeClr val="tx1"/>
          </a:fontRef>
        </p:style>
      </p:cxnSp>
      <p:sp>
        <p:nvSpPr>
          <p:cNvPr id="9" name="ZoneTexte 8"/>
          <p:cNvSpPr txBox="1"/>
          <p:nvPr/>
        </p:nvSpPr>
        <p:spPr>
          <a:xfrm>
            <a:off x="1360505" y="4005064"/>
            <a:ext cx="691215" cy="369332"/>
          </a:xfrm>
          <a:prstGeom prst="rect">
            <a:avLst/>
          </a:prstGeom>
          <a:noFill/>
        </p:spPr>
        <p:txBody>
          <a:bodyPr wrap="none" rtlCol="0">
            <a:spAutoFit/>
          </a:bodyPr>
          <a:lstStyle/>
          <a:p>
            <a:r>
              <a:rPr lang="fr-FR" dirty="0" smtClean="0"/>
              <a:t>soma</a:t>
            </a:r>
            <a:endParaRPr lang="fr-FR" dirty="0"/>
          </a:p>
        </p:txBody>
      </p:sp>
      <p:sp>
        <p:nvSpPr>
          <p:cNvPr id="10" name="Flèche vers le bas 9"/>
          <p:cNvSpPr/>
          <p:nvPr/>
        </p:nvSpPr>
        <p:spPr>
          <a:xfrm>
            <a:off x="3707904" y="3645024"/>
            <a:ext cx="288032" cy="43204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1" name="ZoneTexte 10"/>
          <p:cNvSpPr txBox="1"/>
          <p:nvPr/>
        </p:nvSpPr>
        <p:spPr>
          <a:xfrm>
            <a:off x="3707904" y="3212976"/>
            <a:ext cx="242374" cy="369332"/>
          </a:xfrm>
          <a:prstGeom prst="rect">
            <a:avLst/>
          </a:prstGeom>
          <a:noFill/>
        </p:spPr>
        <p:txBody>
          <a:bodyPr wrap="none" rtlCol="0">
            <a:spAutoFit/>
          </a:bodyPr>
          <a:lstStyle/>
          <a:p>
            <a:r>
              <a:rPr lang="fr-FR" smtClean="0"/>
              <a:t>I</a:t>
            </a:r>
            <a:endParaRPr lang="fr-FR"/>
          </a:p>
        </p:txBody>
      </p:sp>
      <p:cxnSp>
        <p:nvCxnSpPr>
          <p:cNvPr id="14" name="Connecteur droit 13"/>
          <p:cNvCxnSpPr/>
          <p:nvPr/>
        </p:nvCxnSpPr>
        <p:spPr>
          <a:xfrm>
            <a:off x="3923928" y="5507940"/>
            <a:ext cx="3024336" cy="0"/>
          </a:xfrm>
          <a:prstGeom prst="line">
            <a:avLst/>
          </a:prstGeom>
        </p:spPr>
        <p:style>
          <a:lnRef idx="2">
            <a:schemeClr val="dk1"/>
          </a:lnRef>
          <a:fillRef idx="0">
            <a:schemeClr val="dk1"/>
          </a:fillRef>
          <a:effectRef idx="1">
            <a:schemeClr val="dk1"/>
          </a:effectRef>
          <a:fontRef idx="minor">
            <a:schemeClr val="tx1"/>
          </a:fontRef>
        </p:style>
      </p:cxnSp>
      <p:sp>
        <p:nvSpPr>
          <p:cNvPr id="15" name="ZoneTexte 14"/>
          <p:cNvSpPr txBox="1"/>
          <p:nvPr/>
        </p:nvSpPr>
        <p:spPr>
          <a:xfrm>
            <a:off x="1835696" y="6011996"/>
            <a:ext cx="366895" cy="369332"/>
          </a:xfrm>
          <a:prstGeom prst="rect">
            <a:avLst/>
          </a:prstGeom>
          <a:noFill/>
        </p:spPr>
        <p:txBody>
          <a:bodyPr wrap="none" rtlCol="0">
            <a:spAutoFit/>
          </a:bodyPr>
          <a:lstStyle/>
          <a:p>
            <a:r>
              <a:rPr lang="fr-FR" dirty="0" smtClean="0"/>
              <a:t>V</a:t>
            </a:r>
            <a:r>
              <a:rPr lang="fr-FR" baseline="-25000" dirty="0" smtClean="0"/>
              <a:t>s</a:t>
            </a:r>
            <a:endParaRPr lang="fr-FR" baseline="-25000" dirty="0"/>
          </a:p>
        </p:txBody>
      </p:sp>
      <p:sp>
        <p:nvSpPr>
          <p:cNvPr id="17" name="ZoneTexte 16"/>
          <p:cNvSpPr txBox="1"/>
          <p:nvPr/>
        </p:nvSpPr>
        <p:spPr>
          <a:xfrm>
            <a:off x="3707904" y="5157192"/>
            <a:ext cx="377026" cy="369332"/>
          </a:xfrm>
          <a:prstGeom prst="rect">
            <a:avLst/>
          </a:prstGeom>
          <a:noFill/>
        </p:spPr>
        <p:txBody>
          <a:bodyPr wrap="none" rtlCol="0">
            <a:spAutoFit/>
          </a:bodyPr>
          <a:lstStyle/>
          <a:p>
            <a:r>
              <a:rPr lang="fr-FR" dirty="0" smtClean="0"/>
              <a:t>V</a:t>
            </a:r>
            <a:r>
              <a:rPr lang="fr-FR" baseline="-25000" dirty="0" smtClean="0"/>
              <a:t>a</a:t>
            </a:r>
            <a:endParaRPr lang="fr-FR" baseline="-25000" dirty="0"/>
          </a:p>
        </p:txBody>
      </p:sp>
      <p:sp>
        <p:nvSpPr>
          <p:cNvPr id="18" name="ZoneTexte 17"/>
          <p:cNvSpPr txBox="1"/>
          <p:nvPr/>
        </p:nvSpPr>
        <p:spPr>
          <a:xfrm rot="21439199">
            <a:off x="4004297" y="5672708"/>
            <a:ext cx="498855" cy="369332"/>
          </a:xfrm>
          <a:prstGeom prst="rect">
            <a:avLst/>
          </a:prstGeom>
          <a:noFill/>
        </p:spPr>
        <p:txBody>
          <a:bodyPr wrap="none" rtlCol="0">
            <a:spAutoFit/>
          </a:bodyPr>
          <a:lstStyle/>
          <a:p>
            <a:r>
              <a:rPr lang="fr-FR" dirty="0" err="1" smtClean="0"/>
              <a:t>R</a:t>
            </a:r>
            <a:r>
              <a:rPr lang="fr-FR" baseline="-25000" dirty="0" err="1" smtClean="0"/>
              <a:t>a</a:t>
            </a:r>
            <a:r>
              <a:rPr lang="fr-FR" dirty="0" err="1" smtClean="0"/>
              <a:t>.I</a:t>
            </a:r>
            <a:endParaRPr lang="fr-FR" dirty="0"/>
          </a:p>
        </p:txBody>
      </p:sp>
      <p:sp>
        <p:nvSpPr>
          <p:cNvPr id="19" name="Flèche vers le bas 18"/>
          <p:cNvSpPr/>
          <p:nvPr/>
        </p:nvSpPr>
        <p:spPr>
          <a:xfrm rot="5400000">
            <a:off x="2987824" y="3501008"/>
            <a:ext cx="216024" cy="15121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cxnSp>
        <p:nvCxnSpPr>
          <p:cNvPr id="21" name="Connecteur droit avec flèche 20"/>
          <p:cNvCxnSpPr/>
          <p:nvPr/>
        </p:nvCxnSpPr>
        <p:spPr>
          <a:xfrm>
            <a:off x="3923928" y="5517232"/>
            <a:ext cx="0" cy="72008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2" name="ZoneTexte 21"/>
          <p:cNvSpPr txBox="1"/>
          <p:nvPr/>
        </p:nvSpPr>
        <p:spPr>
          <a:xfrm>
            <a:off x="6084168" y="3645024"/>
            <a:ext cx="2616101" cy="369332"/>
          </a:xfrm>
          <a:prstGeom prst="rect">
            <a:avLst/>
          </a:prstGeom>
          <a:noFill/>
        </p:spPr>
        <p:txBody>
          <a:bodyPr wrap="none" rtlCol="0">
            <a:spAutoFit/>
          </a:bodyPr>
          <a:lstStyle/>
          <a:p>
            <a:r>
              <a:rPr lang="fr-FR" dirty="0" smtClean="0"/>
              <a:t>The soma </a:t>
            </a:r>
            <a:r>
              <a:rPr lang="fr-FR" dirty="0" err="1" smtClean="0"/>
              <a:t>is</a:t>
            </a:r>
            <a:r>
              <a:rPr lang="fr-FR" dirty="0" smtClean="0"/>
              <a:t> a </a:t>
            </a:r>
            <a:r>
              <a:rPr lang="fr-FR" dirty="0" err="1" smtClean="0"/>
              <a:t>current</a:t>
            </a:r>
            <a:r>
              <a:rPr lang="fr-FR" dirty="0" smtClean="0"/>
              <a:t> </a:t>
            </a:r>
            <a:r>
              <a:rPr lang="fr-FR" dirty="0" err="1" smtClean="0"/>
              <a:t>sink</a:t>
            </a:r>
            <a:endParaRPr lang="fr-FR" dirty="0"/>
          </a:p>
        </p:txBody>
      </p:sp>
      <p:sp>
        <p:nvSpPr>
          <p:cNvPr id="23" name="ZoneTexte 22"/>
          <p:cNvSpPr txBox="1"/>
          <p:nvPr/>
        </p:nvSpPr>
        <p:spPr>
          <a:xfrm>
            <a:off x="4572000" y="5877272"/>
            <a:ext cx="1297471" cy="369332"/>
          </a:xfrm>
          <a:prstGeom prst="rect">
            <a:avLst/>
          </a:prstGeom>
          <a:noFill/>
        </p:spPr>
        <p:txBody>
          <a:bodyPr wrap="none" rtlCol="0">
            <a:spAutoFit/>
          </a:bodyPr>
          <a:lstStyle/>
          <a:p>
            <a:r>
              <a:rPr lang="fr-FR" dirty="0" smtClean="0"/>
              <a:t>(</a:t>
            </a:r>
            <a:r>
              <a:rPr lang="fr-FR" dirty="0" err="1" smtClean="0"/>
              <a:t>Ohm’s</a:t>
            </a:r>
            <a:r>
              <a:rPr lang="fr-FR" dirty="0" smtClean="0"/>
              <a:t> </a:t>
            </a:r>
            <a:r>
              <a:rPr lang="fr-FR" dirty="0" err="1" smtClean="0"/>
              <a:t>law</a:t>
            </a:r>
            <a:r>
              <a:rPr lang="fr-FR" dirty="0" smtClean="0"/>
              <a:t>)</a:t>
            </a:r>
            <a:endParaRPr lang="fr-FR" dirty="0"/>
          </a:p>
        </p:txBody>
      </p:sp>
    </p:spTree>
    <p:extLst>
      <p:ext uri="{BB962C8B-B14F-4D97-AF65-F5344CB8AC3E}">
        <p14:creationId xmlns:p14="http://schemas.microsoft.com/office/powerpoint/2010/main" val="3902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animBg="1"/>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5|10.1"/>
</p:tagLst>
</file>

<file path=ppt/tags/tag2.xml><?xml version="1.0" encoding="utf-8"?>
<p:tagLst xmlns:a="http://schemas.openxmlformats.org/drawingml/2006/main" xmlns:r="http://schemas.openxmlformats.org/officeDocument/2006/relationships" xmlns:p="http://schemas.openxmlformats.org/presentationml/2006/main">
  <p:tag name="TIMING" val="|9.8|5.7|0.6|0.5|3.2|3.2|11.2|8.5|4.7"/>
</p:tagLst>
</file>

<file path=ppt/tags/tag3.xml><?xml version="1.0" encoding="utf-8"?>
<p:tagLst xmlns:a="http://schemas.openxmlformats.org/drawingml/2006/main" xmlns:r="http://schemas.openxmlformats.org/officeDocument/2006/relationships" xmlns:p="http://schemas.openxmlformats.org/presentationml/2006/main">
  <p:tag name="TIMING" val="|0|2.8|1.8|8.6|40|14.9|22"/>
</p:tagLst>
</file>

<file path=ppt/tags/tag4.xml><?xml version="1.0" encoding="utf-8"?>
<p:tagLst xmlns:a="http://schemas.openxmlformats.org/drawingml/2006/main" xmlns:r="http://schemas.openxmlformats.org/officeDocument/2006/relationships" xmlns:p="http://schemas.openxmlformats.org/presentationml/2006/main">
  <p:tag name="TIMING" val="|24.9|34.3|16.4|3.8|11|31.8|9.3"/>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358</TotalTime>
  <Words>1780</Words>
  <Application>Microsoft Macintosh PowerPoint</Application>
  <PresentationFormat>Présentation à l'écran (4:3)</PresentationFormat>
  <Paragraphs>338</Paragraphs>
  <Slides>35</Slides>
  <Notes>8</Notes>
  <HiddenSlides>8</HiddenSlides>
  <MMClips>1</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3</vt:i4>
      </vt:variant>
      <vt:variant>
        <vt:lpstr>Titres des diapositives</vt:lpstr>
      </vt:variant>
      <vt:variant>
        <vt:i4>35</vt:i4>
      </vt:variant>
    </vt:vector>
  </HeadingPairs>
  <TitlesOfParts>
    <vt:vector size="42" baseType="lpstr">
      <vt:lpstr>Calibri</vt:lpstr>
      <vt:lpstr>ＭＳ Ｐゴシック</vt:lpstr>
      <vt:lpstr>Arial</vt:lpstr>
      <vt:lpstr>Thème Office</vt:lpstr>
      <vt:lpstr>Équation</vt:lpstr>
      <vt:lpstr>…quation</vt:lpstr>
      <vt:lpstr>Document</vt:lpstr>
      <vt:lpstr>Neural geometry and excitability</vt:lpstr>
      <vt:lpstr>Classic theory of excitability</vt:lpstr>
      <vt:lpstr>Geometry of spike initiation in neurons</vt:lpstr>
      <vt:lpstr>Geometry of spike initiation in neurons</vt:lpstr>
      <vt:lpstr>Resistive coupling theory in a nutshell</vt:lpstr>
      <vt:lpstr>Resistive coupling theory in a nutshell</vt:lpstr>
      <vt:lpstr>Spike initiation in the AIS</vt:lpstr>
      <vt:lpstr>Spike initiation in the AIS</vt:lpstr>
      <vt:lpstr>Effect of channel location</vt:lpstr>
      <vt:lpstr>Effect of channel location</vt:lpstr>
      <vt:lpstr>Resistive current = Na+ current</vt:lpstr>
      <vt:lpstr>Resistive current = Na+ current</vt:lpstr>
      <vt:lpstr>A view from the soma</vt:lpstr>
      <vt:lpstr>A view from the soma</vt:lpstr>
      <vt:lpstr>The threshold equation</vt:lpstr>
      <vt:lpstr>The sharpness condition</vt:lpstr>
      <vt:lpstr>Experimental evidence 1) Dipole formation</vt:lpstr>
      <vt:lpstr>Experimental evidence 2) Sharp spike initiation</vt:lpstr>
      <vt:lpstr>Experimental evidence 2) Sharp spike initiation</vt:lpstr>
      <vt:lpstr>Experimental evidence 2) Sharp spike initiation</vt:lpstr>
      <vt:lpstr>Experimental evidence 3) Somatic voltage-clamp</vt:lpstr>
      <vt:lpstr>Experimental evidence 3) Threshold</vt:lpstr>
      <vt:lpstr>Experimental evidence 4) Threshold</vt:lpstr>
      <vt:lpstr>Experimental evidence 5) Onset rapidness</vt:lpstr>
      <vt:lpstr>Experimental evidence 6) Sharpness condition</vt:lpstr>
      <vt:lpstr>Spike transmission to the soma</vt:lpstr>
      <vt:lpstr>Resistive coupling theory, part 2</vt:lpstr>
      <vt:lpstr>Neuron size vs. AIS position</vt:lpstr>
      <vt:lpstr>Resistive coupling theory</vt:lpstr>
      <vt:lpstr>Resistive coupling theory</vt:lpstr>
      <vt:lpstr>Theory vs. simulation</vt:lpstr>
      <vt:lpstr>Theory vs. experiment</vt:lpstr>
      <vt:lpstr>Summary: resistive coupling theory</vt:lpstr>
      <vt:lpstr>Perspective: experimental system</vt:lpstr>
      <vt:lpstr>Thank you</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geometry and excitability</dc:title>
  <dc:creator>Romain Brette</dc:creator>
  <cp:lastModifiedBy>Utilisateur de Microsoft Office</cp:lastModifiedBy>
  <cp:revision>130</cp:revision>
  <dcterms:created xsi:type="dcterms:W3CDTF">2016-11-03T14:42:24Z</dcterms:created>
  <dcterms:modified xsi:type="dcterms:W3CDTF">2017-01-12T16:30:41Z</dcterms:modified>
</cp:coreProperties>
</file>