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.bin" ContentType="application/vnd.openxmlformats-officedocument.oleObject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9" r:id="rId4"/>
    <p:sldId id="261" r:id="rId5"/>
    <p:sldId id="260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306" r:id="rId20"/>
    <p:sldId id="274" r:id="rId21"/>
    <p:sldId id="276" r:id="rId22"/>
    <p:sldId id="277" r:id="rId23"/>
    <p:sldId id="279" r:id="rId24"/>
    <p:sldId id="280" r:id="rId25"/>
    <p:sldId id="281" r:id="rId26"/>
    <p:sldId id="302" r:id="rId27"/>
    <p:sldId id="305" r:id="rId28"/>
    <p:sldId id="303" r:id="rId29"/>
    <p:sldId id="304" r:id="rId30"/>
    <p:sldId id="300" r:id="rId31"/>
    <p:sldId id="301" r:id="rId32"/>
    <p:sldId id="287" r:id="rId33"/>
    <p:sldId id="288" r:id="rId34"/>
    <p:sldId id="291" r:id="rId35"/>
    <p:sldId id="295" r:id="rId3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52" d="100"/>
          <a:sy n="152" d="100"/>
        </p:scale>
        <p:origin x="-2008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2760E-B0CA-424B-A3E8-EA6AF270B6E6}" type="datetimeFigureOut">
              <a:rPr lang="fr-FR" smtClean="0"/>
              <a:t>17/02/16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2F1E86-20EB-FF46-8053-16FBD03AAB7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36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u="none" strike="noStrike" dirty="0" smtClean="0">
                <a:effectLst/>
              </a:rPr>
              <a:t>Sensory processing with neural synchrony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u="none" strike="noStrike" dirty="0" smtClean="0">
                <a:effectLst/>
              </a:rPr>
              <a:t>Spike/Synchrony-based computation in early sensory systems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F1E86-20EB-FF46-8053-16FBD03AAB7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572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explains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kink</a:t>
            </a:r>
            <a:r>
              <a:rPr lang="fr-FR" baseline="0" dirty="0" smtClean="0"/>
              <a:t>; not </a:t>
            </a:r>
            <a:r>
              <a:rPr lang="fr-FR" baseline="0" dirty="0" err="1" smtClean="0"/>
              <a:t>backpropagation</a:t>
            </a:r>
            <a:endParaRPr lang="fr-FR" baseline="0" dirty="0" smtClean="0"/>
          </a:p>
          <a:p>
            <a:r>
              <a:rPr lang="fr-FR" baseline="0" dirty="0" err="1" smtClean="0"/>
              <a:t>Debanne’s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preliminary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smtClean="0"/>
              <a:t> TTX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F1E86-20EB-FF46-8053-16FBD03AAB71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1606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Tremor</a:t>
            </a:r>
            <a:r>
              <a:rPr lang="fr-FR" dirty="0" smtClean="0"/>
              <a:t>: </a:t>
            </a:r>
            <a:r>
              <a:rPr lang="fr-FR" dirty="0" err="1" smtClean="0"/>
              <a:t>around</a:t>
            </a:r>
            <a:r>
              <a:rPr lang="fr-FR" dirty="0" smtClean="0"/>
              <a:t> 70 Hz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F1E86-20EB-FF46-8053-16FBD03AAB71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4573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Says</a:t>
            </a:r>
            <a:r>
              <a:rPr lang="fr-FR" dirty="0" smtClean="0"/>
              <a:t> </a:t>
            </a:r>
            <a:r>
              <a:rPr lang="fr-FR" dirty="0" err="1" smtClean="0"/>
              <a:t>something</a:t>
            </a:r>
            <a:r>
              <a:rPr lang="fr-FR" dirty="0" smtClean="0"/>
              <a:t> about the structure of the signal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F1E86-20EB-FF46-8053-16FBD03AAB71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15671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Examples</a:t>
            </a:r>
            <a:r>
              <a:rPr lang="fr-FR" dirty="0" smtClean="0"/>
              <a:t>. Binaural. </a:t>
            </a:r>
            <a:r>
              <a:rPr lang="fr-FR" dirty="0" err="1" smtClean="0"/>
              <a:t>Olfactory</a:t>
            </a:r>
            <a:r>
              <a:rPr lang="fr-FR" dirty="0" smtClean="0"/>
              <a:t>. Pitch. </a:t>
            </a:r>
            <a:r>
              <a:rPr lang="fr-FR" dirty="0" err="1" smtClean="0"/>
              <a:t>Edges</a:t>
            </a:r>
            <a:r>
              <a:rPr lang="fr-FR" dirty="0" smtClean="0"/>
              <a:t>.</a:t>
            </a:r>
          </a:p>
          <a:p>
            <a:r>
              <a:rPr lang="fr-FR" dirty="0" err="1" smtClean="0"/>
              <a:t>Then</a:t>
            </a:r>
            <a:r>
              <a:rPr lang="fr-FR" dirty="0" smtClean="0"/>
              <a:t> Gibson. « Model » (</a:t>
            </a:r>
            <a:r>
              <a:rPr lang="fr-FR" dirty="0" err="1" smtClean="0"/>
              <a:t>Rosen</a:t>
            </a:r>
            <a:r>
              <a:rPr lang="fr-FR" dirty="0" smtClean="0"/>
              <a:t>).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O’Regan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F1E86-20EB-FF46-8053-16FBD03AAB71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0270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Problem</a:t>
            </a:r>
            <a:r>
              <a:rPr lang="fr-FR" dirty="0" smtClean="0"/>
              <a:t>: </a:t>
            </a:r>
            <a:r>
              <a:rPr lang="fr-FR" dirty="0" err="1" smtClean="0"/>
              <a:t>it’s</a:t>
            </a:r>
            <a:r>
              <a:rPr lang="fr-FR" dirty="0" smtClean="0"/>
              <a:t> </a:t>
            </a:r>
            <a:r>
              <a:rPr lang="fr-FR" dirty="0" err="1" smtClean="0"/>
              <a:t>framed</a:t>
            </a:r>
            <a:r>
              <a:rPr lang="fr-FR" dirty="0" smtClean="0"/>
              <a:t> as a communication </a:t>
            </a:r>
            <a:r>
              <a:rPr lang="fr-FR" dirty="0" err="1" smtClean="0"/>
              <a:t>problem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F1E86-20EB-FF46-8053-16FBD03AAB71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891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O’Regan</a:t>
            </a:r>
            <a:r>
              <a:rPr lang="fr-FR" dirty="0" smtClean="0"/>
              <a:t>, Poincaré, </a:t>
            </a:r>
            <a:r>
              <a:rPr lang="fr-FR" dirty="0" err="1" smtClean="0"/>
              <a:t>Rosen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F1E86-20EB-FF46-8053-16FBD03AAB71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8544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Now</a:t>
            </a:r>
            <a:r>
              <a:rPr lang="fr-FR" dirty="0" smtClean="0"/>
              <a:t> the question </a:t>
            </a:r>
            <a:r>
              <a:rPr lang="fr-FR" dirty="0" err="1" smtClean="0"/>
              <a:t>I’m</a:t>
            </a:r>
            <a:r>
              <a:rPr lang="fr-FR" dirty="0" smtClean="0"/>
              <a:t> </a:t>
            </a:r>
            <a:r>
              <a:rPr lang="fr-FR" dirty="0" err="1" smtClean="0"/>
              <a:t>specifically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interested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how the </a:t>
            </a:r>
            <a:r>
              <a:rPr lang="fr-FR" baseline="0" dirty="0" err="1" smtClean="0"/>
              <a:t>neurons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constitute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perceptual</a:t>
            </a:r>
            <a:r>
              <a:rPr lang="fr-FR" baseline="0" dirty="0" smtClean="0"/>
              <a:t> system </a:t>
            </a:r>
            <a:r>
              <a:rPr lang="fr-FR" baseline="0" dirty="0" err="1" smtClean="0"/>
              <a:t>might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extract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those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models</a:t>
            </a:r>
            <a:r>
              <a:rPr lang="fr-FR" baseline="0" dirty="0" smtClean="0"/>
              <a:t>.</a:t>
            </a:r>
            <a:endParaRPr lang="fr-FR" dirty="0" smtClean="0"/>
          </a:p>
          <a:p>
            <a:r>
              <a:rPr lang="fr-FR" dirty="0" smtClean="0"/>
              <a:t>Not: </a:t>
            </a:r>
            <a:r>
              <a:rPr lang="fr-FR" dirty="0" err="1" smtClean="0"/>
              <a:t>measures</a:t>
            </a:r>
            <a:r>
              <a:rPr lang="fr-FR" dirty="0" smtClean="0"/>
              <a:t> time (ITD). </a:t>
            </a:r>
            <a:r>
              <a:rPr lang="fr-FR" dirty="0" err="1" smtClean="0"/>
              <a:t>Rather</a:t>
            </a:r>
            <a:r>
              <a:rPr lang="fr-FR" dirty="0" smtClean="0"/>
              <a:t>: tests a </a:t>
            </a:r>
            <a:r>
              <a:rPr lang="fr-FR" dirty="0" err="1" smtClean="0"/>
              <a:t>hypothesis</a:t>
            </a:r>
            <a:r>
              <a:rPr lang="fr-FR" dirty="0" smtClean="0"/>
              <a:t>. Note how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also</a:t>
            </a:r>
            <a:r>
              <a:rPr lang="fr-FR" dirty="0" smtClean="0"/>
              <a:t> </a:t>
            </a:r>
            <a:r>
              <a:rPr lang="fr-FR" dirty="0" err="1" smtClean="0"/>
              <a:t>different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</a:t>
            </a:r>
            <a:r>
              <a:rPr lang="fr-FR" dirty="0" err="1" smtClean="0"/>
              <a:t>predictive</a:t>
            </a:r>
            <a:r>
              <a:rPr lang="fr-FR" dirty="0" smtClean="0"/>
              <a:t> </a:t>
            </a:r>
            <a:r>
              <a:rPr lang="fr-FR" dirty="0" err="1" smtClean="0"/>
              <a:t>coding</a:t>
            </a:r>
            <a:r>
              <a:rPr lang="fr-FR" dirty="0" smtClean="0"/>
              <a:t>.</a:t>
            </a:r>
          </a:p>
          <a:p>
            <a:r>
              <a:rPr lang="fr-FR" dirty="0" smtClean="0"/>
              <a:t>Works </a:t>
            </a:r>
            <a:r>
              <a:rPr lang="fr-FR" dirty="0" err="1" smtClean="0"/>
              <a:t>pretty</a:t>
            </a:r>
            <a:r>
              <a:rPr lang="fr-FR" dirty="0" smtClean="0"/>
              <a:t> </a:t>
            </a:r>
            <a:r>
              <a:rPr lang="fr-FR" dirty="0" err="1" smtClean="0"/>
              <a:t>well</a:t>
            </a:r>
            <a:r>
              <a:rPr lang="fr-FR" dirty="0" smtClean="0"/>
              <a:t> in </a:t>
            </a:r>
            <a:r>
              <a:rPr lang="fr-FR" dirty="0" err="1" smtClean="0"/>
              <a:t>birds</a:t>
            </a:r>
            <a:r>
              <a:rPr lang="fr-FR" dirty="0" smtClean="0"/>
              <a:t>, </a:t>
            </a:r>
            <a:r>
              <a:rPr lang="fr-FR" dirty="0" err="1" smtClean="0"/>
              <a:t>much</a:t>
            </a:r>
            <a:r>
              <a:rPr lang="fr-FR" dirty="0" smtClean="0"/>
              <a:t> more </a:t>
            </a:r>
            <a:r>
              <a:rPr lang="fr-FR" dirty="0" err="1" smtClean="0"/>
              <a:t>controversed</a:t>
            </a:r>
            <a:r>
              <a:rPr lang="fr-FR" dirty="0" smtClean="0"/>
              <a:t> in </a:t>
            </a:r>
            <a:r>
              <a:rPr lang="fr-FR" dirty="0" err="1" smtClean="0"/>
              <a:t>mammals</a:t>
            </a:r>
            <a:r>
              <a:rPr lang="fr-FR" dirty="0" smtClean="0"/>
              <a:t>.</a:t>
            </a:r>
          </a:p>
          <a:p>
            <a:r>
              <a:rPr lang="fr-FR" dirty="0" smtClean="0"/>
              <a:t>This </a:t>
            </a:r>
            <a:r>
              <a:rPr lang="fr-FR" dirty="0" err="1" smtClean="0"/>
              <a:t>looked</a:t>
            </a:r>
            <a:r>
              <a:rPr lang="fr-FR" dirty="0" smtClean="0"/>
              <a:t> </a:t>
            </a:r>
            <a:r>
              <a:rPr lang="fr-FR" dirty="0" err="1" smtClean="0"/>
              <a:t>like</a:t>
            </a:r>
            <a:r>
              <a:rPr lang="fr-FR" dirty="0" smtClean="0"/>
              <a:t> a good place to </a:t>
            </a:r>
            <a:r>
              <a:rPr lang="fr-FR" dirty="0" err="1" smtClean="0"/>
              <a:t>start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6CEAE-91C2-457E-8662-C5969F0467CE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619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Our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view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dirty="0" smtClean="0"/>
              <a:t> the </a:t>
            </a:r>
            <a:r>
              <a:rPr lang="fr-FR" dirty="0" err="1" smtClean="0"/>
              <a:t>Jeffress</a:t>
            </a:r>
            <a:r>
              <a:rPr lang="fr-FR" dirty="0" smtClean="0"/>
              <a:t> model corresponds to a non-</a:t>
            </a:r>
            <a:r>
              <a:rPr lang="fr-FR" dirty="0" err="1" smtClean="0"/>
              <a:t>ecological</a:t>
            </a:r>
            <a:r>
              <a:rPr lang="fr-FR" dirty="0" smtClean="0"/>
              <a:t> of </a:t>
            </a:r>
            <a:r>
              <a:rPr lang="fr-FR" dirty="0" err="1" smtClean="0"/>
              <a:t>acoustical</a:t>
            </a:r>
            <a:r>
              <a:rPr lang="fr-FR" dirty="0" smtClean="0"/>
              <a:t> </a:t>
            </a:r>
            <a:r>
              <a:rPr lang="fr-FR" dirty="0" err="1" smtClean="0"/>
              <a:t>signals</a:t>
            </a:r>
            <a:r>
              <a:rPr lang="fr-FR" dirty="0" smtClean="0"/>
              <a:t>. 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went</a:t>
            </a:r>
            <a:r>
              <a:rPr lang="fr-FR" baseline="0" dirty="0" smtClean="0"/>
              <a:t> back to the </a:t>
            </a:r>
            <a:r>
              <a:rPr lang="fr-FR" baseline="0" dirty="0" err="1" smtClean="0"/>
              <a:t>acoustic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6CEAE-91C2-457E-8662-C5969F0467CE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2135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You </a:t>
            </a:r>
            <a:r>
              <a:rPr lang="fr-FR" dirty="0" err="1" smtClean="0"/>
              <a:t>see</a:t>
            </a:r>
            <a:r>
              <a:rPr lang="fr-FR" dirty="0" smtClean="0"/>
              <a:t> </a:t>
            </a:r>
            <a:r>
              <a:rPr lang="fr-FR" dirty="0" err="1" smtClean="0"/>
              <a:t>frequency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dependent</a:t>
            </a:r>
            <a:r>
              <a:rPr lang="fr-FR" baseline="0" dirty="0" smtClean="0"/>
              <a:t> </a:t>
            </a:r>
            <a:r>
              <a:rPr lang="fr-FR" dirty="0" smtClean="0"/>
              <a:t>ITD </a:t>
            </a:r>
            <a:r>
              <a:rPr lang="fr-FR" dirty="0" err="1" smtClean="0"/>
              <a:t>especially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complex</a:t>
            </a:r>
            <a:r>
              <a:rPr lang="fr-FR" baseline="0" dirty="0" smtClean="0"/>
              <a:t> situations (</a:t>
            </a:r>
            <a:r>
              <a:rPr lang="fr-FR" baseline="0" dirty="0" err="1" smtClean="0"/>
              <a:t>eg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reflection</a:t>
            </a:r>
            <a:r>
              <a:rPr lang="fr-FR" baseline="0" dirty="0" smtClean="0"/>
              <a:t>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6CEAE-91C2-457E-8662-C5969F0467CE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091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physical</a:t>
            </a:r>
            <a:r>
              <a:rPr lang="fr-FR" dirty="0" smtClean="0"/>
              <a:t> (</a:t>
            </a:r>
            <a:r>
              <a:rPr lang="fr-FR" dirty="0" err="1" smtClean="0"/>
              <a:t>forward</a:t>
            </a:r>
            <a:r>
              <a:rPr lang="fr-FR" dirty="0" smtClean="0"/>
              <a:t>) model </a:t>
            </a:r>
            <a:r>
              <a:rPr lang="fr-FR" dirty="0" err="1" smtClean="0"/>
              <a:t>projects</a:t>
            </a:r>
            <a:r>
              <a:rPr lang="fr-FR" dirty="0" smtClean="0"/>
              <a:t> to a « subjective » model, </a:t>
            </a:r>
            <a:r>
              <a:rPr lang="fr-FR" dirty="0" err="1" smtClean="0"/>
              <a:t>ie</a:t>
            </a:r>
            <a:r>
              <a:rPr lang="fr-FR" dirty="0" smtClean="0"/>
              <a:t>, model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the black box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6CEAE-91C2-457E-8662-C5969F0467CE}" type="slidenum">
              <a:rPr lang="fr-FR" smtClean="0"/>
              <a:pPr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248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Identical</a:t>
            </a:r>
            <a:r>
              <a:rPr lang="fr-FR" dirty="0" smtClean="0"/>
              <a:t> </a:t>
            </a:r>
            <a:r>
              <a:rPr lang="fr-FR" dirty="0" err="1" smtClean="0"/>
              <a:t>random</a:t>
            </a:r>
            <a:r>
              <a:rPr lang="fr-FR" dirty="0" smtClean="0"/>
              <a:t> dot stimulus</a:t>
            </a:r>
          </a:p>
          <a:p>
            <a:r>
              <a:rPr lang="fr-FR" dirty="0" err="1" smtClean="0"/>
              <a:t>Typical</a:t>
            </a:r>
            <a:r>
              <a:rPr lang="fr-FR" dirty="0" smtClean="0"/>
              <a:t> conclusion </a:t>
            </a:r>
            <a:r>
              <a:rPr lang="fr-FR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view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apart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cases,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rate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the code. If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took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retina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might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decide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spike</a:t>
            </a:r>
            <a:r>
              <a:rPr lang="fr-FR" baseline="0" dirty="0" smtClean="0"/>
              <a:t> timing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more important.</a:t>
            </a:r>
          </a:p>
          <a:p>
            <a:r>
              <a:rPr lang="fr-FR" baseline="0" dirty="0" err="1" smtClean="0"/>
              <a:t>Fallacies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variability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noise. </a:t>
            </a:r>
            <a:r>
              <a:rPr lang="fr-FR" baseline="0" dirty="0" err="1" smtClean="0"/>
              <a:t>Correlate</a:t>
            </a:r>
            <a:r>
              <a:rPr lang="fr-FR" baseline="0" dirty="0" smtClean="0"/>
              <a:t> (observable) and </a:t>
            </a:r>
            <a:r>
              <a:rPr lang="fr-FR" baseline="0" dirty="0" err="1" smtClean="0"/>
              <a:t>mechanistic</a:t>
            </a:r>
            <a:r>
              <a:rPr lang="fr-FR" baseline="0" dirty="0" smtClean="0"/>
              <a:t> cause.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F1E86-20EB-FF46-8053-16FBD03AAB71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59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Louage</a:t>
            </a:r>
            <a:r>
              <a:rPr lang="fr-FR" baseline="0" dirty="0" smtClean="0"/>
              <a:t> &amp; Joris</a:t>
            </a:r>
            <a:endParaRPr lang="fr-FR" dirty="0" smtClean="0"/>
          </a:p>
          <a:p>
            <a:r>
              <a:rPr lang="fr-FR" dirty="0" smtClean="0"/>
              <a:t>This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mammals</a:t>
            </a:r>
            <a:r>
              <a:rPr lang="fr-FR" dirty="0" smtClean="0"/>
              <a:t> (cats). </a:t>
            </a:r>
            <a:r>
              <a:rPr lang="fr-FR" dirty="0" err="1" smtClean="0"/>
              <a:t>Some</a:t>
            </a:r>
            <a:r>
              <a:rPr lang="fr-FR" dirty="0" smtClean="0"/>
              <a:t> aspects do not </a:t>
            </a:r>
            <a:r>
              <a:rPr lang="fr-FR" dirty="0" err="1" smtClean="0"/>
              <a:t>work</a:t>
            </a:r>
            <a:r>
              <a:rPr lang="fr-FR" dirty="0" smtClean="0"/>
              <a:t> </a:t>
            </a:r>
            <a:r>
              <a:rPr lang="fr-FR" dirty="0" err="1" smtClean="0"/>
              <a:t>so</a:t>
            </a:r>
            <a:r>
              <a:rPr lang="fr-FR" dirty="0" smtClean="0"/>
              <a:t> </a:t>
            </a:r>
            <a:r>
              <a:rPr lang="fr-FR" dirty="0" err="1" smtClean="0"/>
              <a:t>well</a:t>
            </a:r>
            <a:r>
              <a:rPr lang="fr-FR" dirty="0" smtClean="0"/>
              <a:t>.</a:t>
            </a:r>
          </a:p>
          <a:p>
            <a:r>
              <a:rPr lang="fr-FR" dirty="0" smtClean="0"/>
              <a:t>Shows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it’s</a:t>
            </a:r>
            <a:r>
              <a:rPr lang="fr-FR" baseline="0" dirty="0" smtClean="0"/>
              <a:t> a good place to </a:t>
            </a:r>
            <a:r>
              <a:rPr lang="fr-FR" baseline="0" dirty="0" err="1" smtClean="0"/>
              <a:t>start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6CEAE-91C2-457E-8662-C5969F0467CE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4904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Explain</a:t>
            </a:r>
            <a:r>
              <a:rPr lang="fr-FR" dirty="0" smtClean="0"/>
              <a:t> </a:t>
            </a:r>
            <a:r>
              <a:rPr lang="fr-FR" dirty="0" err="1" smtClean="0"/>
              <a:t>tonotopy</a:t>
            </a:r>
            <a:r>
              <a:rPr lang="fr-FR" dirty="0" smtClean="0"/>
              <a:t> </a:t>
            </a:r>
            <a:r>
              <a:rPr lang="fr-FR" dirty="0" err="1" smtClean="0"/>
              <a:t>here</a:t>
            </a:r>
            <a:endParaRPr lang="fr-FR" dirty="0" smtClean="0"/>
          </a:p>
          <a:p>
            <a:r>
              <a:rPr lang="fr-FR" dirty="0" smtClean="0"/>
              <a:t>Cat max ITD = 350 µs</a:t>
            </a:r>
          </a:p>
          <a:p>
            <a:r>
              <a:rPr lang="fr-FR" dirty="0" smtClean="0"/>
              <a:t>Cat IC</a:t>
            </a:r>
          </a:p>
          <a:p>
            <a:r>
              <a:rPr lang="fr-FR" dirty="0" smtClean="0"/>
              <a:t>2 questions:</a:t>
            </a:r>
            <a:endParaRPr lang="fr-FR" baseline="0" dirty="0" smtClean="0"/>
          </a:p>
          <a:p>
            <a:pPr marL="228600" indent="-228600">
              <a:buAutoNum type="arabicParenR"/>
            </a:pPr>
            <a:r>
              <a:rPr lang="fr-FR" baseline="0" dirty="0" err="1" smtClean="0"/>
              <a:t>what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cells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actually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doing</a:t>
            </a:r>
            <a:r>
              <a:rPr lang="fr-FR" baseline="0" dirty="0" smtClean="0"/>
              <a:t>, in </a:t>
            </a:r>
            <a:r>
              <a:rPr lang="fr-FR" baseline="0" dirty="0" err="1" smtClean="0"/>
              <a:t>terms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function</a:t>
            </a:r>
            <a:r>
              <a:rPr lang="fr-FR" baseline="0" dirty="0" smtClean="0"/>
              <a:t>?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how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possible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best </a:t>
            </a:r>
            <a:r>
              <a:rPr lang="fr-FR" baseline="0" dirty="0" err="1" smtClean="0"/>
              <a:t>delay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supposed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reflect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axonal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delay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mismatch</a:t>
            </a:r>
            <a:r>
              <a:rPr lang="fr-FR" baseline="0" dirty="0" smtClean="0"/>
              <a:t>, varies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stimulus?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6CEAE-91C2-457E-8662-C5969F0467CE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31289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6CEAE-91C2-457E-8662-C5969F0467CE}" type="slidenum">
              <a:rPr lang="fr-FR" smtClean="0"/>
              <a:pPr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8761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CD </a:t>
            </a:r>
            <a:r>
              <a:rPr lang="fr-FR" dirty="0" err="1" smtClean="0"/>
              <a:t>is</a:t>
            </a:r>
            <a:r>
              <a:rPr lang="fr-FR" dirty="0" smtClean="0"/>
              <a:t> group </a:t>
            </a:r>
            <a:r>
              <a:rPr lang="fr-FR" dirty="0" err="1" smtClean="0"/>
              <a:t>delay</a:t>
            </a:r>
            <a:endParaRPr lang="fr-FR" dirty="0" smtClean="0"/>
          </a:p>
          <a:p>
            <a:r>
              <a:rPr lang="fr-FR" dirty="0" smtClean="0"/>
              <a:t>CP </a:t>
            </a:r>
            <a:r>
              <a:rPr lang="fr-FR" dirty="0" err="1" smtClean="0"/>
              <a:t>is</a:t>
            </a:r>
            <a:r>
              <a:rPr lang="fr-FR" dirty="0" smtClean="0"/>
              <a:t> IDI</a:t>
            </a:r>
          </a:p>
          <a:p>
            <a:r>
              <a:rPr lang="fr-FR" dirty="0" err="1" smtClean="0"/>
              <a:t>depends</a:t>
            </a:r>
            <a:r>
              <a:rPr lang="fr-FR" dirty="0" smtClean="0"/>
              <a:t> on how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sample</a:t>
            </a:r>
            <a:r>
              <a:rPr lang="fr-FR" dirty="0" smtClean="0"/>
              <a:t> </a:t>
            </a:r>
            <a:r>
              <a:rPr lang="fr-FR" dirty="0" err="1" smtClean="0"/>
              <a:t>space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frequency</a:t>
            </a:r>
            <a:endParaRPr lang="fr-FR" baseline="0" dirty="0" smtClean="0"/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6CEAE-91C2-457E-8662-C5969F0467CE}" type="slidenum">
              <a:rPr lang="fr-FR" smtClean="0"/>
              <a:pPr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9099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This </a:t>
            </a:r>
            <a:r>
              <a:rPr lang="fr-FR" dirty="0" err="1" smtClean="0"/>
              <a:t>actually</a:t>
            </a:r>
            <a:r>
              <a:rPr lang="fr-FR" dirty="0" smtClean="0"/>
              <a:t> </a:t>
            </a:r>
            <a:r>
              <a:rPr lang="fr-FR" dirty="0" err="1" smtClean="0"/>
              <a:t>connects</a:t>
            </a:r>
            <a:r>
              <a:rPr lang="fr-FR" dirty="0" smtClean="0"/>
              <a:t> to a </a:t>
            </a:r>
            <a:r>
              <a:rPr lang="fr-FR" dirty="0" err="1" smtClean="0"/>
              <a:t>hypothesis</a:t>
            </a:r>
            <a:r>
              <a:rPr lang="fr-FR" dirty="0" smtClean="0"/>
              <a:t> </a:t>
            </a:r>
            <a:r>
              <a:rPr lang="fr-FR" dirty="0" err="1" smtClean="0"/>
              <a:t>proposed</a:t>
            </a:r>
            <a:r>
              <a:rPr lang="fr-FR" dirty="0" smtClean="0"/>
              <a:t> in the 70s </a:t>
            </a:r>
            <a:r>
              <a:rPr lang="fr-FR" dirty="0" err="1" smtClean="0"/>
              <a:t>known</a:t>
            </a:r>
            <a:r>
              <a:rPr lang="fr-FR" dirty="0" smtClean="0"/>
              <a:t> as </a:t>
            </a:r>
            <a:r>
              <a:rPr lang="fr-FR" dirty="0" err="1" smtClean="0"/>
              <a:t>cochlear</a:t>
            </a:r>
            <a:r>
              <a:rPr lang="fr-FR" dirty="0" smtClean="0"/>
              <a:t> </a:t>
            </a:r>
            <a:r>
              <a:rPr lang="fr-FR" dirty="0" err="1" smtClean="0"/>
              <a:t>disparity</a:t>
            </a:r>
            <a:r>
              <a:rPr lang="fr-FR" dirty="0" smtClean="0"/>
              <a:t> or </a:t>
            </a:r>
            <a:r>
              <a:rPr lang="fr-FR" dirty="0" err="1" smtClean="0"/>
              <a:t>stereausis</a:t>
            </a:r>
            <a:r>
              <a:rPr lang="fr-FR" dirty="0" smtClean="0"/>
              <a:t>. Schroeder</a:t>
            </a:r>
            <a:r>
              <a:rPr lang="fr-FR" baseline="0" dirty="0" smtClean="0"/>
              <a:t> (1977) + </a:t>
            </a:r>
            <a:r>
              <a:rPr lang="fr-FR" baseline="0" dirty="0" err="1" smtClean="0"/>
              <a:t>elaborated</a:t>
            </a:r>
            <a:r>
              <a:rPr lang="fr-FR" baseline="0" dirty="0" smtClean="0"/>
              <a:t> by </a:t>
            </a:r>
            <a:r>
              <a:rPr lang="fr-FR" baseline="0" dirty="0" err="1" smtClean="0"/>
              <a:t>Shamma</a:t>
            </a:r>
            <a:r>
              <a:rPr lang="fr-FR" baseline="0" dirty="0" smtClean="0"/>
              <a:t> (1983)</a:t>
            </a:r>
          </a:p>
          <a:p>
            <a:r>
              <a:rPr lang="fr-FR" baseline="0" dirty="0" smtClean="0"/>
              <a:t>Not about </a:t>
            </a:r>
            <a:r>
              <a:rPr lang="fr-FR" baseline="0" dirty="0" err="1" smtClean="0"/>
              <a:t>measuring</a:t>
            </a:r>
            <a:r>
              <a:rPr lang="fr-FR" baseline="0" dirty="0" smtClean="0"/>
              <a:t> time </a:t>
            </a:r>
            <a:r>
              <a:rPr lang="fr-FR" baseline="0" dirty="0" err="1" smtClean="0"/>
              <a:t>anymore</a:t>
            </a:r>
            <a:r>
              <a:rPr lang="fr-FR" baseline="0" smtClean="0"/>
              <a:t>!</a:t>
            </a:r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6CEAE-91C2-457E-8662-C5969F0467CE}" type="slidenum">
              <a:rPr lang="fr-FR" smtClean="0"/>
              <a:pPr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735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the</a:t>
            </a:r>
            <a:r>
              <a:rPr lang="fr-FR" baseline="0" dirty="0" smtClean="0"/>
              <a:t> observer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supposed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infer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parameter</a:t>
            </a:r>
            <a:r>
              <a:rPr lang="fr-FR" baseline="0" dirty="0" smtClean="0"/>
              <a:t> of an </a:t>
            </a:r>
            <a:r>
              <a:rPr lang="fr-FR" baseline="0" dirty="0" err="1" smtClean="0"/>
              <a:t>experimental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protocol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6CEAE-91C2-457E-8662-C5969F0467CE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6302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spiking</a:t>
            </a:r>
            <a:r>
              <a:rPr lang="fr-FR" dirty="0" smtClean="0"/>
              <a:t> system </a:t>
            </a:r>
            <a:r>
              <a:rPr lang="fr-FR" dirty="0" err="1" smtClean="0"/>
              <a:t>example</a:t>
            </a:r>
            <a:endParaRPr lang="fr-FR" dirty="0" smtClean="0"/>
          </a:p>
          <a:p>
            <a:r>
              <a:rPr lang="fr-FR" dirty="0" err="1" smtClean="0"/>
              <a:t>describe</a:t>
            </a:r>
            <a:r>
              <a:rPr lang="fr-FR" baseline="0" dirty="0" smtClean="0"/>
              <a:t> the flow</a:t>
            </a:r>
            <a:endParaRPr lang="fr-FR" dirty="0" smtClean="0"/>
          </a:p>
          <a:p>
            <a:r>
              <a:rPr lang="fr-FR" dirty="0" smtClean="0"/>
              <a:t>rate-</a:t>
            </a:r>
            <a:r>
              <a:rPr lang="fr-FR" dirty="0" err="1" smtClean="0"/>
              <a:t>based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view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doesn’t</a:t>
            </a:r>
            <a:r>
              <a:rPr lang="fr-FR" baseline="0" dirty="0" smtClean="0"/>
              <a:t> help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understand</a:t>
            </a:r>
            <a:r>
              <a:rPr lang="fr-FR" baseline="0" dirty="0" smtClean="0"/>
              <a:t> how the </a:t>
            </a:r>
            <a:r>
              <a:rPr lang="fr-FR" baseline="0" dirty="0" err="1" smtClean="0"/>
              <a:t>heart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works</a:t>
            </a:r>
            <a:r>
              <a:rPr lang="fr-FR" baseline="0" dirty="0" smtClean="0"/>
              <a:t>, and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misleading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F1E86-20EB-FF46-8053-16FBD03AAB7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198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</a:t>
            </a:r>
            <a:r>
              <a:rPr lang="fr-FR" baseline="0" dirty="0" smtClean="0"/>
              <a:t>e </a:t>
            </a:r>
            <a:r>
              <a:rPr lang="fr-FR" baseline="0" dirty="0" err="1" smtClean="0"/>
              <a:t>heart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sensory</a:t>
            </a:r>
            <a:r>
              <a:rPr lang="fr-FR" baseline="0" dirty="0" smtClean="0"/>
              <a:t> system </a:t>
            </a:r>
            <a:r>
              <a:rPr lang="fr-FR" baseline="0" dirty="0" err="1" smtClean="0"/>
              <a:t>because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reads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physiological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parameters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adjust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accordingly</a:t>
            </a:r>
            <a:r>
              <a:rPr lang="fr-FR" baseline="0" dirty="0" smtClean="0"/>
              <a:t>.</a:t>
            </a:r>
            <a:endParaRPr lang="fr-FR" dirty="0" smtClean="0"/>
          </a:p>
          <a:p>
            <a:r>
              <a:rPr lang="fr-FR" dirty="0" smtClean="0"/>
              <a:t>« code » </a:t>
            </a:r>
            <a:r>
              <a:rPr lang="fr-FR" dirty="0" err="1" smtClean="0"/>
              <a:t>implies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</a:t>
            </a:r>
            <a:r>
              <a:rPr lang="fr-FR" dirty="0" err="1" smtClean="0"/>
              <a:t>choose</a:t>
            </a:r>
            <a:r>
              <a:rPr lang="fr-FR" baseline="0" dirty="0" smtClean="0"/>
              <a:t> a stimulus</a:t>
            </a:r>
          </a:p>
          <a:p>
            <a:r>
              <a:rPr lang="fr-FR" baseline="0" dirty="0" smtClean="0"/>
              <a:t>So the </a:t>
            </a:r>
            <a:r>
              <a:rPr lang="fr-FR" baseline="0" dirty="0" err="1" smtClean="0"/>
              <a:t>revelant</a:t>
            </a:r>
            <a:r>
              <a:rPr lang="fr-FR" baseline="0" dirty="0" smtClean="0"/>
              <a:t> question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whether</a:t>
            </a:r>
            <a:r>
              <a:rPr lang="fr-FR" baseline="0" dirty="0" smtClean="0"/>
              <a:t> rates or </a:t>
            </a:r>
            <a:r>
              <a:rPr lang="fr-FR" baseline="0" dirty="0" err="1" smtClean="0"/>
              <a:t>spike</a:t>
            </a:r>
            <a:r>
              <a:rPr lang="fr-FR" baseline="0" dirty="0" smtClean="0"/>
              <a:t> time or </a:t>
            </a:r>
            <a:r>
              <a:rPr lang="fr-FR" baseline="0" dirty="0" err="1" smtClean="0"/>
              <a:t>whatever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correlates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experimental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parameter</a:t>
            </a:r>
            <a:r>
              <a:rPr lang="fr-FR" baseline="0" dirty="0" smtClean="0"/>
              <a:t>, but </a:t>
            </a:r>
            <a:r>
              <a:rPr lang="fr-FR" baseline="0" dirty="0" err="1" smtClean="0"/>
              <a:t>whether</a:t>
            </a:r>
            <a:r>
              <a:rPr lang="fr-FR" baseline="0" dirty="0" smtClean="0"/>
              <a:t> interactions are </a:t>
            </a:r>
            <a:r>
              <a:rPr lang="fr-FR" baseline="0" dirty="0" err="1" smtClean="0"/>
              <a:t>based</a:t>
            </a:r>
            <a:r>
              <a:rPr lang="fr-FR" baseline="0" dirty="0" smtClean="0"/>
              <a:t> on </a:t>
            </a:r>
            <a:r>
              <a:rPr lang="fr-FR" baseline="0" dirty="0" err="1" smtClean="0"/>
              <a:t>precise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spikes</a:t>
            </a:r>
            <a:r>
              <a:rPr lang="fr-FR" baseline="0" dirty="0" smtClean="0"/>
              <a:t> or </a:t>
            </a:r>
            <a:r>
              <a:rPr lang="fr-FR" baseline="0" dirty="0" err="1" smtClean="0"/>
              <a:t>whether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interactions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equivalently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replaced</a:t>
            </a:r>
            <a:r>
              <a:rPr lang="fr-FR" baseline="0" dirty="0" smtClean="0"/>
              <a:t> by rates</a:t>
            </a:r>
          </a:p>
          <a:p>
            <a:r>
              <a:rPr lang="fr-FR" baseline="0" dirty="0" smtClean="0"/>
              <a:t>Not about </a:t>
            </a:r>
            <a:r>
              <a:rPr lang="fr-FR" baseline="0" dirty="0" err="1" smtClean="0"/>
              <a:t>correlates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observables, but about the </a:t>
            </a:r>
            <a:r>
              <a:rPr lang="fr-FR" baseline="0" dirty="0" err="1" smtClean="0"/>
              <a:t>mechanistic</a:t>
            </a:r>
            <a:r>
              <a:rPr lang="fr-FR" baseline="0" dirty="0" smtClean="0"/>
              <a:t> interactions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neurons</a:t>
            </a:r>
            <a:r>
              <a:rPr lang="fr-FR" baseline="0" dirty="0" smtClean="0"/>
              <a:t> (and </a:t>
            </a:r>
            <a:r>
              <a:rPr lang="fr-FR" baseline="0" dirty="0" err="1" smtClean="0"/>
              <a:t>environment</a:t>
            </a:r>
            <a:r>
              <a:rPr lang="fr-FR" baseline="0" dirty="0" smtClean="0"/>
              <a:t>)</a:t>
            </a:r>
          </a:p>
          <a:p>
            <a:r>
              <a:rPr lang="fr-FR" baseline="0" dirty="0" err="1" smtClean="0"/>
              <a:t>Aps</a:t>
            </a:r>
            <a:r>
              <a:rPr lang="fr-FR" baseline="0" dirty="0" smtClean="0"/>
              <a:t> are not </a:t>
            </a:r>
            <a:r>
              <a:rPr lang="fr-FR" baseline="0" dirty="0" err="1" smtClean="0"/>
              <a:t>talking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you</a:t>
            </a:r>
            <a:r>
              <a:rPr lang="fr-FR" baseline="0" dirty="0" smtClean="0"/>
              <a:t>: </a:t>
            </a:r>
            <a:r>
              <a:rPr lang="fr-FR" baseline="0" dirty="0" err="1" smtClean="0"/>
              <a:t>they</a:t>
            </a:r>
            <a:r>
              <a:rPr lang="fr-FR" baseline="0" dirty="0" smtClean="0"/>
              <a:t> are acting on </a:t>
            </a:r>
            <a:r>
              <a:rPr lang="fr-FR" baseline="0" dirty="0" err="1" smtClean="0"/>
              <a:t>cells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F1E86-20EB-FF46-8053-16FBD03AAB71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52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Aplysia</a:t>
            </a:r>
            <a:r>
              <a:rPr lang="fr-FR" dirty="0" smtClean="0"/>
              <a:t> buccal muscle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F1E86-20EB-FF46-8053-16FBD03AAB7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43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Aplysia</a:t>
            </a:r>
            <a:r>
              <a:rPr lang="fr-FR" dirty="0" smtClean="0"/>
              <a:t> buccal muscle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F1E86-20EB-FF46-8053-16FBD03AAB71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1430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typical</a:t>
            </a:r>
            <a:r>
              <a:rPr lang="fr-FR" dirty="0" smtClean="0"/>
              <a:t> signal </a:t>
            </a:r>
            <a:r>
              <a:rPr lang="fr-FR" dirty="0" err="1" smtClean="0"/>
              <a:t>detection</a:t>
            </a:r>
            <a:r>
              <a:rPr lang="fr-FR" dirty="0" smtClean="0"/>
              <a:t> </a:t>
            </a:r>
            <a:r>
              <a:rPr lang="fr-FR" dirty="0" err="1" smtClean="0"/>
              <a:t>problem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F1E86-20EB-FF46-8053-16FBD03AAB71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899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10 Hz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F1E86-20EB-FF46-8053-16FBD03AAB7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899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85D5-5704-8B42-99E6-63C208DD85E6}" type="datetimeFigureOut">
              <a:rPr lang="fr-FR" smtClean="0"/>
              <a:t>17/02/16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2B85-EDF9-5142-9BCE-18B2CD41F5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046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85D5-5704-8B42-99E6-63C208DD85E6}" type="datetimeFigureOut">
              <a:rPr lang="fr-FR" smtClean="0"/>
              <a:t>17/02/16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2B85-EDF9-5142-9BCE-18B2CD41F5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3465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85D5-5704-8B42-99E6-63C208DD85E6}" type="datetimeFigureOut">
              <a:rPr lang="fr-FR" smtClean="0"/>
              <a:t>17/02/16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2B85-EDF9-5142-9BCE-18B2CD41F5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6639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85D5-5704-8B42-99E6-63C208DD85E6}" type="datetimeFigureOut">
              <a:rPr lang="fr-FR" smtClean="0"/>
              <a:t>17/02/16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2B85-EDF9-5142-9BCE-18B2CD41F5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3581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85D5-5704-8B42-99E6-63C208DD85E6}" type="datetimeFigureOut">
              <a:rPr lang="fr-FR" smtClean="0"/>
              <a:t>17/02/16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2B85-EDF9-5142-9BCE-18B2CD41F5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0230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85D5-5704-8B42-99E6-63C208DD85E6}" type="datetimeFigureOut">
              <a:rPr lang="fr-FR" smtClean="0"/>
              <a:t>17/02/16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2B85-EDF9-5142-9BCE-18B2CD41F5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332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85D5-5704-8B42-99E6-63C208DD85E6}" type="datetimeFigureOut">
              <a:rPr lang="fr-FR" smtClean="0"/>
              <a:t>17/02/16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2B85-EDF9-5142-9BCE-18B2CD41F5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377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85D5-5704-8B42-99E6-63C208DD85E6}" type="datetimeFigureOut">
              <a:rPr lang="fr-FR" smtClean="0"/>
              <a:t>17/02/16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2B85-EDF9-5142-9BCE-18B2CD41F5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0864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85D5-5704-8B42-99E6-63C208DD85E6}" type="datetimeFigureOut">
              <a:rPr lang="fr-FR" smtClean="0"/>
              <a:t>17/02/16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2B85-EDF9-5142-9BCE-18B2CD41F5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035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85D5-5704-8B42-99E6-63C208DD85E6}" type="datetimeFigureOut">
              <a:rPr lang="fr-FR" smtClean="0"/>
              <a:t>17/02/16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2B85-EDF9-5142-9BCE-18B2CD41F5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30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85D5-5704-8B42-99E6-63C208DD85E6}" type="datetimeFigureOut">
              <a:rPr lang="fr-FR" smtClean="0"/>
              <a:t>17/02/16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82B85-EDF9-5142-9BCE-18B2CD41F5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0264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685D5-5704-8B42-99E6-63C208DD85E6}" type="datetimeFigureOut">
              <a:rPr lang="fr-FR" smtClean="0"/>
              <a:t>17/02/16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82B85-EDF9-5142-9BCE-18B2CD41F59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286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2.emf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2.emf"/><Relationship Id="rId5" Type="http://schemas.openxmlformats.org/officeDocument/2006/relationships/image" Target="../media/image24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39.wmf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hyperlink" Target="file:///C:\Program%20Files%20(x86)\CochSim\cochsim.exe" TargetMode="External"/><Relationship Id="rId9" Type="http://schemas.openxmlformats.org/officeDocument/2006/relationships/image" Target="../media/image52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4" Type="http://schemas.openxmlformats.org/officeDocument/2006/relationships/image" Target="../media/image55.gif"/><Relationship Id="rId5" Type="http://schemas.openxmlformats.org/officeDocument/2006/relationships/image" Target="../media/image56.png"/><Relationship Id="rId6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eg"/><Relationship Id="rId5" Type="http://schemas.openxmlformats.org/officeDocument/2006/relationships/image" Target="../media/image59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7.gif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emf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2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gi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Neural synchrony in early sensory </a:t>
            </a:r>
            <a:r>
              <a:rPr lang="en-GB" dirty="0" smtClean="0"/>
              <a:t>processing</a:t>
            </a:r>
            <a:r>
              <a:rPr lang="en-GB" dirty="0"/>
              <a:t/>
            </a:r>
            <a:br>
              <a:rPr lang="en-GB" dirty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Romain Brette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84"/>
            <a:ext cx="1547664" cy="63763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r="51640"/>
          <a:stretch/>
        </p:blipFill>
        <p:spPr>
          <a:xfrm>
            <a:off x="2627784" y="116632"/>
            <a:ext cx="792088" cy="75395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056" y="116632"/>
            <a:ext cx="944521" cy="6343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16361" r="16987" b="14763"/>
          <a:stretch/>
        </p:blipFill>
        <p:spPr>
          <a:xfrm>
            <a:off x="7596336" y="116632"/>
            <a:ext cx="1118880" cy="80859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444208" y="6381328"/>
            <a:ext cx="2552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romain.brette@inserm.fr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9872" y="5085184"/>
            <a:ext cx="2232248" cy="118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278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The actions of action </a:t>
            </a:r>
            <a:r>
              <a:rPr lang="fr-FR" dirty="0" err="1" smtClean="0"/>
              <a:t>potentials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(II) Central </a:t>
            </a:r>
            <a:r>
              <a:rPr lang="fr-FR" dirty="0" err="1" smtClean="0"/>
              <a:t>neurons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2326797" y="1696183"/>
            <a:ext cx="4878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Integration</a:t>
            </a:r>
            <a:r>
              <a:rPr lang="fr-FR" sz="2400" dirty="0" smtClean="0"/>
              <a:t> or </a:t>
            </a:r>
            <a:r>
              <a:rPr lang="fr-FR" sz="2400" dirty="0" err="1" smtClean="0"/>
              <a:t>coincidence</a:t>
            </a:r>
            <a:r>
              <a:rPr lang="fr-FR" sz="2400" dirty="0" smtClean="0"/>
              <a:t> </a:t>
            </a:r>
            <a:r>
              <a:rPr lang="fr-FR" sz="2400" dirty="0" err="1" smtClean="0"/>
              <a:t>detection</a:t>
            </a:r>
            <a:r>
              <a:rPr lang="fr-FR" sz="2400" dirty="0" smtClean="0"/>
              <a:t>?</a:t>
            </a:r>
            <a:endParaRPr lang="fr-FR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60307"/>
          <a:stretch/>
        </p:blipFill>
        <p:spPr bwMode="auto">
          <a:xfrm>
            <a:off x="950257" y="3100038"/>
            <a:ext cx="6997939" cy="14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1314374" y="4657634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many</a:t>
            </a:r>
            <a:r>
              <a:rPr lang="fr-FR" dirty="0" smtClean="0"/>
              <a:t> </a:t>
            </a:r>
            <a:r>
              <a:rPr lang="fr-FR" dirty="0" err="1" smtClean="0"/>
              <a:t>synaptic</a:t>
            </a:r>
            <a:r>
              <a:rPr lang="fr-FR" dirty="0" smtClean="0"/>
              <a:t> inputs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189990" y="6449524"/>
            <a:ext cx="2822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Rossant et al. (J </a:t>
            </a:r>
            <a:r>
              <a:rPr lang="fr-FR" sz="1600" i="1" dirty="0" err="1" smtClean="0"/>
              <a:t>Neurosci</a:t>
            </a:r>
            <a:r>
              <a:rPr lang="fr-FR" sz="1600" i="1" dirty="0" smtClean="0"/>
              <a:t> 2011)</a:t>
            </a:r>
            <a:endParaRPr lang="fr-FR" sz="16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928898" y="4657634"/>
            <a:ext cx="2352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irregular</a:t>
            </a:r>
            <a:r>
              <a:rPr lang="fr-FR" dirty="0" smtClean="0"/>
              <a:t> </a:t>
            </a:r>
            <a:r>
              <a:rPr lang="fr-FR" dirty="0" err="1" smtClean="0"/>
              <a:t>low</a:t>
            </a:r>
            <a:r>
              <a:rPr lang="fr-FR" dirty="0" smtClean="0"/>
              <a:t> rate </a:t>
            </a:r>
            <a:r>
              <a:rPr lang="fr-FR" dirty="0" err="1" smtClean="0"/>
              <a:t>firing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4570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Sensitivity</a:t>
            </a:r>
            <a:r>
              <a:rPr lang="fr-FR" dirty="0" smtClean="0"/>
              <a:t> to </a:t>
            </a:r>
            <a:r>
              <a:rPr lang="fr-FR" dirty="0" err="1" smtClean="0"/>
              <a:t>coincidences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738754"/>
            <a:ext cx="3530600" cy="20447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51397" r="6961" b="60307"/>
          <a:stretch/>
        </p:blipFill>
        <p:spPr bwMode="auto">
          <a:xfrm>
            <a:off x="310832" y="1707618"/>
            <a:ext cx="3348100" cy="165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1533" y="1962600"/>
            <a:ext cx="1841500" cy="56019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987800" y="1939607"/>
            <a:ext cx="490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How </a:t>
            </a:r>
            <a:r>
              <a:rPr lang="fr-FR" dirty="0" err="1" smtClean="0"/>
              <a:t>detectable</a:t>
            </a:r>
            <a:r>
              <a:rPr lang="fr-FR" dirty="0" smtClean="0"/>
              <a:t> are p </a:t>
            </a:r>
            <a:r>
              <a:rPr lang="fr-FR" dirty="0" err="1" smtClean="0"/>
              <a:t>simultaneous</a:t>
            </a:r>
            <a:r>
              <a:rPr lang="fr-FR" dirty="0" smtClean="0"/>
              <a:t> input </a:t>
            </a:r>
            <a:r>
              <a:rPr lang="fr-FR" dirty="0" err="1" smtClean="0"/>
              <a:t>spikes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106521" y="4062651"/>
            <a:ext cx="1395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d’ = 1 </a:t>
            </a:r>
            <a:r>
              <a:rPr lang="fr-FR" sz="2000" dirty="0" err="1" smtClean="0"/>
              <a:t>when</a:t>
            </a:r>
            <a:endParaRPr lang="fr-FR" sz="20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/>
          <a:srcRect l="44977" r="44574"/>
          <a:stretch/>
        </p:blipFill>
        <p:spPr>
          <a:xfrm>
            <a:off x="6552860" y="4062651"/>
            <a:ext cx="1183664" cy="40011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7"/>
          <a:srcRect l="43942" r="43554"/>
          <a:stretch/>
        </p:blipFill>
        <p:spPr>
          <a:xfrm>
            <a:off x="6578045" y="4979086"/>
            <a:ext cx="1254911" cy="664652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5300932" y="5063735"/>
            <a:ext cx="1251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i.e. fraction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083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Sensitivity</a:t>
            </a:r>
            <a:r>
              <a:rPr lang="fr-FR" dirty="0" smtClean="0"/>
              <a:t> to </a:t>
            </a:r>
            <a:r>
              <a:rPr lang="fr-FR" dirty="0" err="1" smtClean="0"/>
              <a:t>coincidences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738754"/>
            <a:ext cx="3530600" cy="20447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51397" r="6961" b="60307"/>
          <a:stretch/>
        </p:blipFill>
        <p:spPr bwMode="auto">
          <a:xfrm>
            <a:off x="310832" y="1707618"/>
            <a:ext cx="3348100" cy="165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1533" y="1962600"/>
            <a:ext cx="1841500" cy="56019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987800" y="1939607"/>
            <a:ext cx="4902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How </a:t>
            </a:r>
            <a:r>
              <a:rPr lang="fr-FR" dirty="0" err="1" smtClean="0"/>
              <a:t>detectable</a:t>
            </a:r>
            <a:r>
              <a:rPr lang="fr-FR" dirty="0" smtClean="0"/>
              <a:t> are p </a:t>
            </a:r>
            <a:r>
              <a:rPr lang="fr-FR" dirty="0" err="1" smtClean="0"/>
              <a:t>simultaneous</a:t>
            </a:r>
            <a:r>
              <a:rPr lang="fr-FR" dirty="0" smtClean="0"/>
              <a:t> input </a:t>
            </a:r>
            <a:r>
              <a:rPr lang="fr-FR" dirty="0" err="1" smtClean="0"/>
              <a:t>spikes</a:t>
            </a:r>
            <a:r>
              <a:rPr lang="fr-FR" dirty="0" smtClean="0"/>
              <a:t>?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106521" y="4062651"/>
            <a:ext cx="1395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d’ = 1 </a:t>
            </a:r>
            <a:r>
              <a:rPr lang="fr-FR" sz="2000" dirty="0" err="1" smtClean="0"/>
              <a:t>when</a:t>
            </a:r>
            <a:endParaRPr lang="fr-FR" sz="2000" dirty="0"/>
          </a:p>
        </p:txBody>
      </p:sp>
      <p:sp>
        <p:nvSpPr>
          <p:cNvPr id="3" name="ZoneTexte 2"/>
          <p:cNvSpPr txBox="1"/>
          <p:nvPr/>
        </p:nvSpPr>
        <p:spPr>
          <a:xfrm>
            <a:off x="5662913" y="3483040"/>
            <a:ext cx="1642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More </a:t>
            </a:r>
            <a:r>
              <a:rPr lang="fr-FR" dirty="0" err="1" smtClean="0"/>
              <a:t>precisely</a:t>
            </a:r>
            <a:r>
              <a:rPr lang="fr-FR" dirty="0" smtClean="0"/>
              <a:t>: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6"/>
          <a:srcRect l="42421" t="18857" r="40599" b="-15007"/>
          <a:stretch/>
        </p:blipFill>
        <p:spPr>
          <a:xfrm>
            <a:off x="6502080" y="4100684"/>
            <a:ext cx="1810445" cy="36207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580750" y="4717394"/>
            <a:ext cx="1003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firing</a:t>
            </a:r>
            <a:r>
              <a:rPr lang="fr-FR" sz="1600" dirty="0" smtClean="0"/>
              <a:t> rate</a:t>
            </a:r>
            <a:endParaRPr lang="fr-FR" sz="1600" dirty="0"/>
          </a:p>
        </p:txBody>
      </p:sp>
      <p:sp>
        <p:nvSpPr>
          <p:cNvPr id="11" name="ZoneTexte 10"/>
          <p:cNvSpPr txBox="1"/>
          <p:nvPr/>
        </p:nvSpPr>
        <p:spPr>
          <a:xfrm>
            <a:off x="7699674" y="4684091"/>
            <a:ext cx="14443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integration</a:t>
            </a:r>
            <a:r>
              <a:rPr lang="fr-FR" sz="1600" dirty="0" smtClean="0"/>
              <a:t> time constant</a:t>
            </a:r>
            <a:endParaRPr lang="fr-FR" sz="1600" dirty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7073519" y="4333707"/>
            <a:ext cx="342035" cy="4192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7699674" y="4351469"/>
            <a:ext cx="470757" cy="4192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399589" y="5648026"/>
            <a:ext cx="3335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Ex: F = 1 Hz, </a:t>
            </a:r>
            <a:r>
              <a:rPr lang="fr-FR" dirty="0" err="1" smtClean="0"/>
              <a:t>τ</a:t>
            </a:r>
            <a:r>
              <a:rPr lang="fr-FR" dirty="0" smtClean="0"/>
              <a:t> = 10 ms, N = 10 000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6656287" y="6113464"/>
            <a:ext cx="759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 = 10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6989271" y="6470907"/>
            <a:ext cx="998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(1/1000)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6528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Sensitivity</a:t>
            </a:r>
            <a:r>
              <a:rPr lang="fr-FR" dirty="0" smtClean="0"/>
              <a:t> to </a:t>
            </a:r>
            <a:r>
              <a:rPr lang="fr-FR" dirty="0" err="1" smtClean="0"/>
              <a:t>coincidences</a:t>
            </a:r>
            <a:endParaRPr lang="fr-F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b="60307"/>
          <a:stretch/>
        </p:blipFill>
        <p:spPr bwMode="auto">
          <a:xfrm>
            <a:off x="950257" y="1656888"/>
            <a:ext cx="6997939" cy="14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Connecteur droit avec flèche 5"/>
          <p:cNvCxnSpPr/>
          <p:nvPr/>
        </p:nvCxnSpPr>
        <p:spPr>
          <a:xfrm>
            <a:off x="7948196" y="2513193"/>
            <a:ext cx="0" cy="37298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8037218" y="2486549"/>
            <a:ext cx="307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σ</a:t>
            </a:r>
            <a:endParaRPr lang="fr-FR" baseline="30000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44582" r="45076"/>
          <a:stretch/>
        </p:blipFill>
        <p:spPr>
          <a:xfrm>
            <a:off x="3547919" y="3686442"/>
            <a:ext cx="1016865" cy="303852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314374" y="3638723"/>
            <a:ext cx="2090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Independent inputs: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4"/>
          <a:srcRect l="41370" r="41649"/>
          <a:stretch/>
        </p:blipFill>
        <p:spPr>
          <a:xfrm>
            <a:off x="3663372" y="4349106"/>
            <a:ext cx="1500872" cy="27316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42186" y="4269177"/>
            <a:ext cx="2776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pairwise</a:t>
            </a:r>
            <a:r>
              <a:rPr lang="fr-FR" dirty="0" smtClean="0"/>
              <a:t> </a:t>
            </a:r>
            <a:r>
              <a:rPr lang="fr-FR" dirty="0" err="1" smtClean="0"/>
              <a:t>correlation</a:t>
            </a:r>
            <a:r>
              <a:rPr lang="fr-FR" dirty="0" smtClean="0"/>
              <a:t> c: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1409919" y="5106310"/>
            <a:ext cx="4418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C</a:t>
            </a:r>
            <a:r>
              <a:rPr lang="fr-FR" dirty="0" err="1" smtClean="0"/>
              <a:t>orrelations</a:t>
            </a:r>
            <a:r>
              <a:rPr lang="fr-FR" dirty="0" smtClean="0"/>
              <a:t> </a:t>
            </a:r>
            <a:r>
              <a:rPr lang="fr-FR" dirty="0" err="1" smtClean="0"/>
              <a:t>start</a:t>
            </a:r>
            <a:r>
              <a:rPr lang="fr-FR" dirty="0" smtClean="0"/>
              <a:t> to drive the </a:t>
            </a:r>
            <a:r>
              <a:rPr lang="fr-FR" dirty="0" err="1" smtClean="0"/>
              <a:t>response</a:t>
            </a:r>
            <a:r>
              <a:rPr lang="fr-FR" dirty="0" smtClean="0"/>
              <a:t> </a:t>
            </a:r>
            <a:r>
              <a:rPr lang="fr-FR" dirty="0" err="1" smtClean="0"/>
              <a:t>when</a:t>
            </a:r>
            <a:endParaRPr lang="fr-FR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5"/>
          <a:srcRect l="45512" r="45072" b="-21453"/>
          <a:stretch/>
        </p:blipFill>
        <p:spPr>
          <a:xfrm>
            <a:off x="5828015" y="5044146"/>
            <a:ext cx="808626" cy="621641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7326746" y="5097429"/>
            <a:ext cx="995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≈ 0.0001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6189990" y="6449524"/>
            <a:ext cx="2822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Rossant et al. (J </a:t>
            </a:r>
            <a:r>
              <a:rPr lang="fr-FR" sz="1600" i="1" dirty="0" err="1" smtClean="0"/>
              <a:t>Neurosci</a:t>
            </a:r>
            <a:r>
              <a:rPr lang="fr-FR" sz="1600" i="1" dirty="0" smtClean="0"/>
              <a:t> 2011)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341130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the </a:t>
            </a:r>
            <a:r>
              <a:rPr lang="fr-FR" dirty="0" err="1" smtClean="0"/>
              <a:t>integration</a:t>
            </a:r>
            <a:r>
              <a:rPr lang="fr-FR" dirty="0" smtClean="0"/>
              <a:t> time constant?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3572690" y="5207555"/>
            <a:ext cx="3725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integration</a:t>
            </a:r>
            <a:r>
              <a:rPr lang="fr-FR" dirty="0"/>
              <a:t> time </a:t>
            </a:r>
            <a:r>
              <a:rPr lang="fr-FR" dirty="0" smtClean="0"/>
              <a:t>constant ≈ PSP </a:t>
            </a:r>
            <a:r>
              <a:rPr lang="fr-FR" dirty="0" err="1" smtClean="0"/>
              <a:t>width</a:t>
            </a:r>
            <a:endParaRPr lang="fr-FR" dirty="0"/>
          </a:p>
        </p:txBody>
      </p:sp>
      <p:sp>
        <p:nvSpPr>
          <p:cNvPr id="8" name="Forme libre 7"/>
          <p:cNvSpPr/>
          <p:nvPr/>
        </p:nvSpPr>
        <p:spPr>
          <a:xfrm>
            <a:off x="1474125" y="3945999"/>
            <a:ext cx="990600" cy="253538"/>
          </a:xfrm>
          <a:custGeom>
            <a:avLst/>
            <a:gdLst>
              <a:gd name="connsiteX0" fmla="*/ 0 w 1263535"/>
              <a:gd name="connsiteY0" fmla="*/ 863138 h 863138"/>
              <a:gd name="connsiteX1" fmla="*/ 141317 w 1263535"/>
              <a:gd name="connsiteY1" fmla="*/ 40178 h 863138"/>
              <a:gd name="connsiteX2" fmla="*/ 515390 w 1263535"/>
              <a:gd name="connsiteY2" fmla="*/ 622068 h 863138"/>
              <a:gd name="connsiteX3" fmla="*/ 864524 w 1263535"/>
              <a:gd name="connsiteY3" fmla="*/ 821574 h 863138"/>
              <a:gd name="connsiteX4" fmla="*/ 1263535 w 1263535"/>
              <a:gd name="connsiteY4" fmla="*/ 838199 h 86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3535" h="863138">
                <a:moveTo>
                  <a:pt x="0" y="863138"/>
                </a:moveTo>
                <a:cubicBezTo>
                  <a:pt x="27709" y="471747"/>
                  <a:pt x="55419" y="80356"/>
                  <a:pt x="141317" y="40178"/>
                </a:cubicBezTo>
                <a:cubicBezTo>
                  <a:pt x="227215" y="0"/>
                  <a:pt x="394855" y="491835"/>
                  <a:pt x="515390" y="622068"/>
                </a:cubicBezTo>
                <a:cubicBezTo>
                  <a:pt x="635925" y="752301"/>
                  <a:pt x="739833" y="785552"/>
                  <a:pt x="864524" y="821574"/>
                </a:cubicBezTo>
                <a:cubicBezTo>
                  <a:pt x="989215" y="857596"/>
                  <a:pt x="1126375" y="847897"/>
                  <a:pt x="1263535" y="838199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Picture 5" descr="C:\Boulot\Cours\Cours ENS\2009\Spike.jpg"/>
          <p:cNvPicPr>
            <a:picLocks noChangeAspect="1" noChangeArrowheads="1"/>
          </p:cNvPicPr>
          <p:nvPr/>
        </p:nvPicPr>
        <p:blipFill>
          <a:blip r:embed="rId2" cstate="print"/>
          <a:srcRect l="2941" t="6897" r="74706" b="27586"/>
          <a:stretch>
            <a:fillRect/>
          </a:stretch>
        </p:blipFill>
        <p:spPr bwMode="auto">
          <a:xfrm>
            <a:off x="712124" y="2726799"/>
            <a:ext cx="762000" cy="19050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16924" y="2802999"/>
            <a:ext cx="381000" cy="762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1474124" y="3641199"/>
            <a:ext cx="1421476" cy="547255"/>
          </a:xfrm>
          <a:custGeom>
            <a:avLst/>
            <a:gdLst>
              <a:gd name="connsiteX0" fmla="*/ 0 w 1421476"/>
              <a:gd name="connsiteY0" fmla="*/ 547255 h 547255"/>
              <a:gd name="connsiteX1" fmla="*/ 108065 w 1421476"/>
              <a:gd name="connsiteY1" fmla="*/ 314498 h 547255"/>
              <a:gd name="connsiteX2" fmla="*/ 249382 w 1421476"/>
              <a:gd name="connsiteY2" fmla="*/ 372687 h 547255"/>
              <a:gd name="connsiteX3" fmla="*/ 365760 w 1421476"/>
              <a:gd name="connsiteY3" fmla="*/ 148244 h 547255"/>
              <a:gd name="connsiteX4" fmla="*/ 507076 w 1421476"/>
              <a:gd name="connsiteY4" fmla="*/ 272935 h 547255"/>
              <a:gd name="connsiteX5" fmla="*/ 623454 w 1421476"/>
              <a:gd name="connsiteY5" fmla="*/ 322811 h 547255"/>
              <a:gd name="connsiteX6" fmla="*/ 698269 w 1421476"/>
              <a:gd name="connsiteY6" fmla="*/ 15240 h 547255"/>
              <a:gd name="connsiteX7" fmla="*/ 931025 w 1421476"/>
              <a:gd name="connsiteY7" fmla="*/ 414251 h 547255"/>
              <a:gd name="connsiteX8" fmla="*/ 1255222 w 1421476"/>
              <a:gd name="connsiteY8" fmla="*/ 489065 h 547255"/>
              <a:gd name="connsiteX9" fmla="*/ 1421476 w 1421476"/>
              <a:gd name="connsiteY9" fmla="*/ 480753 h 547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421476" h="547255">
                <a:moveTo>
                  <a:pt x="0" y="547255"/>
                </a:moveTo>
                <a:cubicBezTo>
                  <a:pt x="33250" y="445424"/>
                  <a:pt x="66501" y="343593"/>
                  <a:pt x="108065" y="314498"/>
                </a:cubicBezTo>
                <a:cubicBezTo>
                  <a:pt x="149629" y="285403"/>
                  <a:pt x="206433" y="400396"/>
                  <a:pt x="249382" y="372687"/>
                </a:cubicBezTo>
                <a:cubicBezTo>
                  <a:pt x="292331" y="344978"/>
                  <a:pt x="322811" y="164869"/>
                  <a:pt x="365760" y="148244"/>
                </a:cubicBezTo>
                <a:cubicBezTo>
                  <a:pt x="408709" y="131619"/>
                  <a:pt x="464127" y="243840"/>
                  <a:pt x="507076" y="272935"/>
                </a:cubicBezTo>
                <a:cubicBezTo>
                  <a:pt x="550025" y="302030"/>
                  <a:pt x="591588" y="365760"/>
                  <a:pt x="623454" y="322811"/>
                </a:cubicBezTo>
                <a:cubicBezTo>
                  <a:pt x="655320" y="279862"/>
                  <a:pt x="647007" y="0"/>
                  <a:pt x="698269" y="15240"/>
                </a:cubicBezTo>
                <a:cubicBezTo>
                  <a:pt x="749531" y="30480"/>
                  <a:pt x="838200" y="335280"/>
                  <a:pt x="931025" y="414251"/>
                </a:cubicBezTo>
                <a:cubicBezTo>
                  <a:pt x="1023850" y="493222"/>
                  <a:pt x="1173480" y="477981"/>
                  <a:pt x="1255222" y="489065"/>
                </a:cubicBezTo>
                <a:cubicBezTo>
                  <a:pt x="1336964" y="500149"/>
                  <a:pt x="1379220" y="490451"/>
                  <a:pt x="1421476" y="480753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/>
          <p:cNvSpPr/>
          <p:nvPr/>
        </p:nvSpPr>
        <p:spPr>
          <a:xfrm>
            <a:off x="1474124" y="1431399"/>
            <a:ext cx="2107276" cy="2817091"/>
          </a:xfrm>
          <a:custGeom>
            <a:avLst/>
            <a:gdLst>
              <a:gd name="connsiteX0" fmla="*/ 0 w 1421476"/>
              <a:gd name="connsiteY0" fmla="*/ 547255 h 547255"/>
              <a:gd name="connsiteX1" fmla="*/ 108065 w 1421476"/>
              <a:gd name="connsiteY1" fmla="*/ 314498 h 547255"/>
              <a:gd name="connsiteX2" fmla="*/ 249382 w 1421476"/>
              <a:gd name="connsiteY2" fmla="*/ 372687 h 547255"/>
              <a:gd name="connsiteX3" fmla="*/ 365760 w 1421476"/>
              <a:gd name="connsiteY3" fmla="*/ 148244 h 547255"/>
              <a:gd name="connsiteX4" fmla="*/ 507076 w 1421476"/>
              <a:gd name="connsiteY4" fmla="*/ 272935 h 547255"/>
              <a:gd name="connsiteX5" fmla="*/ 623454 w 1421476"/>
              <a:gd name="connsiteY5" fmla="*/ 322811 h 547255"/>
              <a:gd name="connsiteX6" fmla="*/ 698269 w 1421476"/>
              <a:gd name="connsiteY6" fmla="*/ 15240 h 547255"/>
              <a:gd name="connsiteX7" fmla="*/ 931025 w 1421476"/>
              <a:gd name="connsiteY7" fmla="*/ 414251 h 547255"/>
              <a:gd name="connsiteX8" fmla="*/ 1255222 w 1421476"/>
              <a:gd name="connsiteY8" fmla="*/ 489065 h 547255"/>
              <a:gd name="connsiteX9" fmla="*/ 1421476 w 1421476"/>
              <a:gd name="connsiteY9" fmla="*/ 480753 h 547255"/>
              <a:gd name="connsiteX0" fmla="*/ 0 w 1421476"/>
              <a:gd name="connsiteY0" fmla="*/ 567575 h 571269"/>
              <a:gd name="connsiteX1" fmla="*/ 108065 w 1421476"/>
              <a:gd name="connsiteY1" fmla="*/ 334818 h 571269"/>
              <a:gd name="connsiteX2" fmla="*/ 249382 w 1421476"/>
              <a:gd name="connsiteY2" fmla="*/ 393007 h 571269"/>
              <a:gd name="connsiteX3" fmla="*/ 365760 w 1421476"/>
              <a:gd name="connsiteY3" fmla="*/ 168564 h 571269"/>
              <a:gd name="connsiteX4" fmla="*/ 507076 w 1421476"/>
              <a:gd name="connsiteY4" fmla="*/ 293255 h 571269"/>
              <a:gd name="connsiteX5" fmla="*/ 623454 w 1421476"/>
              <a:gd name="connsiteY5" fmla="*/ 343131 h 571269"/>
              <a:gd name="connsiteX6" fmla="*/ 698269 w 1421476"/>
              <a:gd name="connsiteY6" fmla="*/ 35560 h 571269"/>
              <a:gd name="connsiteX7" fmla="*/ 778625 w 1421476"/>
              <a:gd name="connsiteY7" fmla="*/ 129771 h 571269"/>
              <a:gd name="connsiteX8" fmla="*/ 1255222 w 1421476"/>
              <a:gd name="connsiteY8" fmla="*/ 509385 h 571269"/>
              <a:gd name="connsiteX9" fmla="*/ 1421476 w 1421476"/>
              <a:gd name="connsiteY9" fmla="*/ 501073 h 571269"/>
              <a:gd name="connsiteX0" fmla="*/ 0 w 1421476"/>
              <a:gd name="connsiteY0" fmla="*/ 3918066 h 3921760"/>
              <a:gd name="connsiteX1" fmla="*/ 108065 w 1421476"/>
              <a:gd name="connsiteY1" fmla="*/ 3685309 h 3921760"/>
              <a:gd name="connsiteX2" fmla="*/ 249382 w 1421476"/>
              <a:gd name="connsiteY2" fmla="*/ 3743498 h 3921760"/>
              <a:gd name="connsiteX3" fmla="*/ 365760 w 1421476"/>
              <a:gd name="connsiteY3" fmla="*/ 3519055 h 3921760"/>
              <a:gd name="connsiteX4" fmla="*/ 507076 w 1421476"/>
              <a:gd name="connsiteY4" fmla="*/ 3643746 h 3921760"/>
              <a:gd name="connsiteX5" fmla="*/ 623454 w 1421476"/>
              <a:gd name="connsiteY5" fmla="*/ 3693622 h 3921760"/>
              <a:gd name="connsiteX6" fmla="*/ 698269 w 1421476"/>
              <a:gd name="connsiteY6" fmla="*/ 3386051 h 3921760"/>
              <a:gd name="connsiteX7" fmla="*/ 778625 w 1421476"/>
              <a:gd name="connsiteY7" fmla="*/ 3480262 h 3921760"/>
              <a:gd name="connsiteX8" fmla="*/ 1255222 w 1421476"/>
              <a:gd name="connsiteY8" fmla="*/ 3859876 h 3921760"/>
              <a:gd name="connsiteX9" fmla="*/ 1421476 w 1421476"/>
              <a:gd name="connsiteY9" fmla="*/ 3851564 h 3921760"/>
              <a:gd name="connsiteX0" fmla="*/ 0 w 2107276"/>
              <a:gd name="connsiteY0" fmla="*/ 3918066 h 3921760"/>
              <a:gd name="connsiteX1" fmla="*/ 108065 w 2107276"/>
              <a:gd name="connsiteY1" fmla="*/ 3685309 h 3921760"/>
              <a:gd name="connsiteX2" fmla="*/ 249382 w 2107276"/>
              <a:gd name="connsiteY2" fmla="*/ 3743498 h 3921760"/>
              <a:gd name="connsiteX3" fmla="*/ 365760 w 2107276"/>
              <a:gd name="connsiteY3" fmla="*/ 3519055 h 3921760"/>
              <a:gd name="connsiteX4" fmla="*/ 507076 w 2107276"/>
              <a:gd name="connsiteY4" fmla="*/ 3643746 h 3921760"/>
              <a:gd name="connsiteX5" fmla="*/ 623454 w 2107276"/>
              <a:gd name="connsiteY5" fmla="*/ 3693622 h 3921760"/>
              <a:gd name="connsiteX6" fmla="*/ 698269 w 2107276"/>
              <a:gd name="connsiteY6" fmla="*/ 3386051 h 3921760"/>
              <a:gd name="connsiteX7" fmla="*/ 778625 w 2107276"/>
              <a:gd name="connsiteY7" fmla="*/ 3480262 h 3921760"/>
              <a:gd name="connsiteX8" fmla="*/ 1255222 w 2107276"/>
              <a:gd name="connsiteY8" fmla="*/ 3859876 h 3921760"/>
              <a:gd name="connsiteX9" fmla="*/ 2107276 w 2107276"/>
              <a:gd name="connsiteY9" fmla="*/ 3851564 h 3921760"/>
              <a:gd name="connsiteX0" fmla="*/ 0 w 2107276"/>
              <a:gd name="connsiteY0" fmla="*/ 3918066 h 4017818"/>
              <a:gd name="connsiteX1" fmla="*/ 108065 w 2107276"/>
              <a:gd name="connsiteY1" fmla="*/ 3685309 h 4017818"/>
              <a:gd name="connsiteX2" fmla="*/ 249382 w 2107276"/>
              <a:gd name="connsiteY2" fmla="*/ 3743498 h 4017818"/>
              <a:gd name="connsiteX3" fmla="*/ 365760 w 2107276"/>
              <a:gd name="connsiteY3" fmla="*/ 3519055 h 4017818"/>
              <a:gd name="connsiteX4" fmla="*/ 507076 w 2107276"/>
              <a:gd name="connsiteY4" fmla="*/ 3643746 h 4017818"/>
              <a:gd name="connsiteX5" fmla="*/ 623454 w 2107276"/>
              <a:gd name="connsiteY5" fmla="*/ 3693622 h 4017818"/>
              <a:gd name="connsiteX6" fmla="*/ 698269 w 2107276"/>
              <a:gd name="connsiteY6" fmla="*/ 3386051 h 4017818"/>
              <a:gd name="connsiteX7" fmla="*/ 778625 w 2107276"/>
              <a:gd name="connsiteY7" fmla="*/ 3480262 h 4017818"/>
              <a:gd name="connsiteX8" fmla="*/ 1255222 w 2107276"/>
              <a:gd name="connsiteY8" fmla="*/ 3859876 h 4017818"/>
              <a:gd name="connsiteX9" fmla="*/ 1493520 w 2107276"/>
              <a:gd name="connsiteY9" fmla="*/ 4016433 h 4017818"/>
              <a:gd name="connsiteX10" fmla="*/ 2107276 w 2107276"/>
              <a:gd name="connsiteY10" fmla="*/ 3851564 h 4017818"/>
              <a:gd name="connsiteX0" fmla="*/ 0 w 2107276"/>
              <a:gd name="connsiteY0" fmla="*/ 2715030 h 2814782"/>
              <a:gd name="connsiteX1" fmla="*/ 108065 w 2107276"/>
              <a:gd name="connsiteY1" fmla="*/ 2482273 h 2814782"/>
              <a:gd name="connsiteX2" fmla="*/ 249382 w 2107276"/>
              <a:gd name="connsiteY2" fmla="*/ 2540462 h 2814782"/>
              <a:gd name="connsiteX3" fmla="*/ 365760 w 2107276"/>
              <a:gd name="connsiteY3" fmla="*/ 2316019 h 2814782"/>
              <a:gd name="connsiteX4" fmla="*/ 507076 w 2107276"/>
              <a:gd name="connsiteY4" fmla="*/ 2440710 h 2814782"/>
              <a:gd name="connsiteX5" fmla="*/ 623454 w 2107276"/>
              <a:gd name="connsiteY5" fmla="*/ 2490586 h 2814782"/>
              <a:gd name="connsiteX6" fmla="*/ 698269 w 2107276"/>
              <a:gd name="connsiteY6" fmla="*/ 2183015 h 2814782"/>
              <a:gd name="connsiteX7" fmla="*/ 778625 w 2107276"/>
              <a:gd name="connsiteY7" fmla="*/ 2277226 h 2814782"/>
              <a:gd name="connsiteX8" fmla="*/ 915785 w 2107276"/>
              <a:gd name="connsiteY8" fmla="*/ 63269 h 2814782"/>
              <a:gd name="connsiteX9" fmla="*/ 1255222 w 2107276"/>
              <a:gd name="connsiteY9" fmla="*/ 2656840 h 2814782"/>
              <a:gd name="connsiteX10" fmla="*/ 1493520 w 2107276"/>
              <a:gd name="connsiteY10" fmla="*/ 2813397 h 2814782"/>
              <a:gd name="connsiteX11" fmla="*/ 2107276 w 2107276"/>
              <a:gd name="connsiteY11" fmla="*/ 2648528 h 2814782"/>
              <a:gd name="connsiteX0" fmla="*/ 0 w 2107276"/>
              <a:gd name="connsiteY0" fmla="*/ 2715030 h 2814782"/>
              <a:gd name="connsiteX1" fmla="*/ 108065 w 2107276"/>
              <a:gd name="connsiteY1" fmla="*/ 2482273 h 2814782"/>
              <a:gd name="connsiteX2" fmla="*/ 249382 w 2107276"/>
              <a:gd name="connsiteY2" fmla="*/ 2540462 h 2814782"/>
              <a:gd name="connsiteX3" fmla="*/ 365760 w 2107276"/>
              <a:gd name="connsiteY3" fmla="*/ 2316019 h 2814782"/>
              <a:gd name="connsiteX4" fmla="*/ 507076 w 2107276"/>
              <a:gd name="connsiteY4" fmla="*/ 2440710 h 2814782"/>
              <a:gd name="connsiteX5" fmla="*/ 623454 w 2107276"/>
              <a:gd name="connsiteY5" fmla="*/ 2490586 h 2814782"/>
              <a:gd name="connsiteX6" fmla="*/ 698269 w 2107276"/>
              <a:gd name="connsiteY6" fmla="*/ 2183015 h 2814782"/>
              <a:gd name="connsiteX7" fmla="*/ 778625 w 2107276"/>
              <a:gd name="connsiteY7" fmla="*/ 2277226 h 2814782"/>
              <a:gd name="connsiteX8" fmla="*/ 915785 w 2107276"/>
              <a:gd name="connsiteY8" fmla="*/ 63269 h 2814782"/>
              <a:gd name="connsiteX9" fmla="*/ 1255222 w 2107276"/>
              <a:gd name="connsiteY9" fmla="*/ 2656840 h 2814782"/>
              <a:gd name="connsiteX10" fmla="*/ 1493520 w 2107276"/>
              <a:gd name="connsiteY10" fmla="*/ 2813397 h 2814782"/>
              <a:gd name="connsiteX11" fmla="*/ 2107276 w 2107276"/>
              <a:gd name="connsiteY11" fmla="*/ 2648528 h 2814782"/>
              <a:gd name="connsiteX0" fmla="*/ 0 w 2107276"/>
              <a:gd name="connsiteY0" fmla="*/ 2717339 h 2817091"/>
              <a:gd name="connsiteX1" fmla="*/ 108065 w 2107276"/>
              <a:gd name="connsiteY1" fmla="*/ 2484582 h 2817091"/>
              <a:gd name="connsiteX2" fmla="*/ 249382 w 2107276"/>
              <a:gd name="connsiteY2" fmla="*/ 2542771 h 2817091"/>
              <a:gd name="connsiteX3" fmla="*/ 365760 w 2107276"/>
              <a:gd name="connsiteY3" fmla="*/ 2318328 h 2817091"/>
              <a:gd name="connsiteX4" fmla="*/ 507076 w 2107276"/>
              <a:gd name="connsiteY4" fmla="*/ 2443019 h 2817091"/>
              <a:gd name="connsiteX5" fmla="*/ 623454 w 2107276"/>
              <a:gd name="connsiteY5" fmla="*/ 2492895 h 2817091"/>
              <a:gd name="connsiteX6" fmla="*/ 698269 w 2107276"/>
              <a:gd name="connsiteY6" fmla="*/ 2185324 h 2817091"/>
              <a:gd name="connsiteX7" fmla="*/ 778625 w 2107276"/>
              <a:gd name="connsiteY7" fmla="*/ 2279535 h 2817091"/>
              <a:gd name="connsiteX8" fmla="*/ 782782 w 2107276"/>
              <a:gd name="connsiteY8" fmla="*/ 2265680 h 2817091"/>
              <a:gd name="connsiteX9" fmla="*/ 915785 w 2107276"/>
              <a:gd name="connsiteY9" fmla="*/ 65578 h 2817091"/>
              <a:gd name="connsiteX10" fmla="*/ 1255222 w 2107276"/>
              <a:gd name="connsiteY10" fmla="*/ 2659149 h 2817091"/>
              <a:gd name="connsiteX11" fmla="*/ 1493520 w 2107276"/>
              <a:gd name="connsiteY11" fmla="*/ 2815706 h 2817091"/>
              <a:gd name="connsiteX12" fmla="*/ 2107276 w 2107276"/>
              <a:gd name="connsiteY12" fmla="*/ 2650837 h 2817091"/>
              <a:gd name="connsiteX0" fmla="*/ 0 w 2107276"/>
              <a:gd name="connsiteY0" fmla="*/ 2717339 h 2817091"/>
              <a:gd name="connsiteX1" fmla="*/ 108065 w 2107276"/>
              <a:gd name="connsiteY1" fmla="*/ 2484582 h 2817091"/>
              <a:gd name="connsiteX2" fmla="*/ 249382 w 2107276"/>
              <a:gd name="connsiteY2" fmla="*/ 2542771 h 2817091"/>
              <a:gd name="connsiteX3" fmla="*/ 365760 w 2107276"/>
              <a:gd name="connsiteY3" fmla="*/ 2318328 h 2817091"/>
              <a:gd name="connsiteX4" fmla="*/ 507076 w 2107276"/>
              <a:gd name="connsiteY4" fmla="*/ 2443019 h 2817091"/>
              <a:gd name="connsiteX5" fmla="*/ 623454 w 2107276"/>
              <a:gd name="connsiteY5" fmla="*/ 2492895 h 2817091"/>
              <a:gd name="connsiteX6" fmla="*/ 698269 w 2107276"/>
              <a:gd name="connsiteY6" fmla="*/ 2185324 h 2817091"/>
              <a:gd name="connsiteX7" fmla="*/ 778625 w 2107276"/>
              <a:gd name="connsiteY7" fmla="*/ 2279535 h 2817091"/>
              <a:gd name="connsiteX8" fmla="*/ 782782 w 2107276"/>
              <a:gd name="connsiteY8" fmla="*/ 2265680 h 2817091"/>
              <a:gd name="connsiteX9" fmla="*/ 915785 w 2107276"/>
              <a:gd name="connsiteY9" fmla="*/ 65578 h 2817091"/>
              <a:gd name="connsiteX10" fmla="*/ 1255222 w 2107276"/>
              <a:gd name="connsiteY10" fmla="*/ 2659149 h 2817091"/>
              <a:gd name="connsiteX11" fmla="*/ 1493520 w 2107276"/>
              <a:gd name="connsiteY11" fmla="*/ 2815706 h 2817091"/>
              <a:gd name="connsiteX12" fmla="*/ 2107276 w 2107276"/>
              <a:gd name="connsiteY12" fmla="*/ 2650837 h 281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07276" h="2817091">
                <a:moveTo>
                  <a:pt x="0" y="2717339"/>
                </a:moveTo>
                <a:cubicBezTo>
                  <a:pt x="33250" y="2615508"/>
                  <a:pt x="66501" y="2513677"/>
                  <a:pt x="108065" y="2484582"/>
                </a:cubicBezTo>
                <a:cubicBezTo>
                  <a:pt x="149629" y="2455487"/>
                  <a:pt x="206433" y="2570480"/>
                  <a:pt x="249382" y="2542771"/>
                </a:cubicBezTo>
                <a:cubicBezTo>
                  <a:pt x="292331" y="2515062"/>
                  <a:pt x="322811" y="2334953"/>
                  <a:pt x="365760" y="2318328"/>
                </a:cubicBezTo>
                <a:cubicBezTo>
                  <a:pt x="408709" y="2301703"/>
                  <a:pt x="464127" y="2413924"/>
                  <a:pt x="507076" y="2443019"/>
                </a:cubicBezTo>
                <a:cubicBezTo>
                  <a:pt x="550025" y="2472114"/>
                  <a:pt x="591588" y="2535844"/>
                  <a:pt x="623454" y="2492895"/>
                </a:cubicBezTo>
                <a:cubicBezTo>
                  <a:pt x="655320" y="2449946"/>
                  <a:pt x="672407" y="2220884"/>
                  <a:pt x="698269" y="2185324"/>
                </a:cubicBezTo>
                <a:cubicBezTo>
                  <a:pt x="724131" y="2149764"/>
                  <a:pt x="764540" y="2266143"/>
                  <a:pt x="778625" y="2279535"/>
                </a:cubicBezTo>
                <a:cubicBezTo>
                  <a:pt x="792710" y="2292927"/>
                  <a:pt x="780704" y="2316018"/>
                  <a:pt x="782782" y="2265680"/>
                </a:cubicBezTo>
                <a:cubicBezTo>
                  <a:pt x="805642" y="1896687"/>
                  <a:pt x="837045" y="0"/>
                  <a:pt x="915785" y="65578"/>
                </a:cubicBezTo>
                <a:cubicBezTo>
                  <a:pt x="995218" y="279862"/>
                  <a:pt x="1158933" y="2327794"/>
                  <a:pt x="1255222" y="2659149"/>
                </a:cubicBezTo>
                <a:cubicBezTo>
                  <a:pt x="1336271" y="2723111"/>
                  <a:pt x="1351511" y="2817091"/>
                  <a:pt x="1493520" y="2815706"/>
                </a:cubicBezTo>
                <a:lnTo>
                  <a:pt x="2107276" y="2650837"/>
                </a:ln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e bas 12"/>
          <p:cNvSpPr/>
          <p:nvPr/>
        </p:nvSpPr>
        <p:spPr>
          <a:xfrm flipV="1">
            <a:off x="1474124" y="4250799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e bas 13"/>
          <p:cNvSpPr/>
          <p:nvPr/>
        </p:nvSpPr>
        <p:spPr>
          <a:xfrm flipV="1">
            <a:off x="1702724" y="4250799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bas 14"/>
          <p:cNvSpPr/>
          <p:nvPr/>
        </p:nvSpPr>
        <p:spPr>
          <a:xfrm flipV="1">
            <a:off x="2083724" y="4250799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vers le bas 15"/>
          <p:cNvSpPr/>
          <p:nvPr/>
        </p:nvSpPr>
        <p:spPr>
          <a:xfrm flipV="1">
            <a:off x="2236124" y="4250799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/>
          <p:cNvCxnSpPr/>
          <p:nvPr/>
        </p:nvCxnSpPr>
        <p:spPr>
          <a:xfrm>
            <a:off x="1093124" y="3488799"/>
            <a:ext cx="2895600" cy="1588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3988724" y="3336399"/>
            <a:ext cx="1446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/>
              <a:t>firing</a:t>
            </a:r>
            <a:r>
              <a:rPr lang="fr-FR" sz="1600" dirty="0" smtClean="0"/>
              <a:t> </a:t>
            </a:r>
            <a:r>
              <a:rPr lang="fr-FR" sz="1600" dirty="0" err="1" smtClean="0"/>
              <a:t>threshold</a:t>
            </a:r>
            <a:endParaRPr lang="fr-FR" sz="1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2617124" y="1888599"/>
            <a:ext cx="14982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action </a:t>
            </a:r>
            <a:r>
              <a:rPr lang="fr-FR" sz="1600" dirty="0" err="1" smtClean="0"/>
              <a:t>potential</a:t>
            </a:r>
            <a:endParaRPr lang="fr-FR" sz="1600" dirty="0"/>
          </a:p>
        </p:txBody>
      </p:sp>
      <p:sp>
        <p:nvSpPr>
          <p:cNvPr id="20" name="ZoneTexte 19"/>
          <p:cNvSpPr txBox="1"/>
          <p:nvPr/>
        </p:nvSpPr>
        <p:spPr>
          <a:xfrm>
            <a:off x="635924" y="2345799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postsynaptic</a:t>
            </a:r>
            <a:r>
              <a:rPr lang="fr-FR" sz="1600" dirty="0" smtClean="0"/>
              <a:t> </a:t>
            </a:r>
            <a:r>
              <a:rPr lang="fr-FR" sz="1600" dirty="0" err="1" smtClean="0"/>
              <a:t>potential</a:t>
            </a:r>
            <a:r>
              <a:rPr lang="fr-FR" sz="1600" dirty="0" smtClean="0"/>
              <a:t> (PSP)</a:t>
            </a:r>
            <a:endParaRPr lang="fr-FR" sz="1600" dirty="0"/>
          </a:p>
        </p:txBody>
      </p:sp>
      <p:cxnSp>
        <p:nvCxnSpPr>
          <p:cNvPr id="22" name="Connecteur droit avec flèche 21"/>
          <p:cNvCxnSpPr>
            <a:stCxn id="20" idx="2"/>
            <a:endCxn id="12" idx="1"/>
          </p:cNvCxnSpPr>
          <p:nvPr/>
        </p:nvCxnSpPr>
        <p:spPr>
          <a:xfrm rot="16200000" flipH="1">
            <a:off x="1016402" y="3350195"/>
            <a:ext cx="985408" cy="146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3" name="Picture 8" descr="coincidence"/>
          <p:cNvPicPr>
            <a:picLocks noChangeAspect="1" noChangeArrowheads="1"/>
          </p:cNvPicPr>
          <p:nvPr/>
        </p:nvPicPr>
        <p:blipFill>
          <a:blip r:embed="rId3" cstate="print"/>
          <a:srcRect t="35354" r="9938"/>
          <a:stretch>
            <a:fillRect/>
          </a:stretch>
        </p:blipFill>
        <p:spPr bwMode="auto">
          <a:xfrm>
            <a:off x="4471958" y="3938934"/>
            <a:ext cx="4214842" cy="914396"/>
          </a:xfrm>
          <a:prstGeom prst="rect">
            <a:avLst/>
          </a:prstGeom>
          <a:noFill/>
        </p:spPr>
      </p:pic>
      <p:cxnSp>
        <p:nvCxnSpPr>
          <p:cNvPr id="24" name="Connecteur droit avec flèche 23"/>
          <p:cNvCxnSpPr/>
          <p:nvPr/>
        </p:nvCxnSpPr>
        <p:spPr>
          <a:xfrm>
            <a:off x="4757710" y="5010504"/>
            <a:ext cx="571504" cy="1588"/>
          </a:xfrm>
          <a:prstGeom prst="straightConnector1">
            <a:avLst/>
          </a:prstGeom>
          <a:ln w="12700"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4686272" y="4103835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PSP</a:t>
            </a:r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6003266" y="5704001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≈ </a:t>
            </a:r>
            <a:r>
              <a:rPr lang="fr-FR" dirty="0" smtClean="0"/>
              <a:t>membrane time constant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462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11" grpId="0" animBg="1"/>
      <p:bldP spid="11" grpId="1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/>
      <p:bldP spid="19" grpId="0"/>
      <p:bldP spid="20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Threshold</a:t>
            </a:r>
            <a:r>
              <a:rPr lang="fr-FR" dirty="0" smtClean="0"/>
              <a:t> adaptation</a:t>
            </a:r>
            <a:endParaRPr lang="fr-FR" dirty="0"/>
          </a:p>
        </p:txBody>
      </p:sp>
      <p:pic>
        <p:nvPicPr>
          <p:cNvPr id="5" name="Image 4" descr="A3-slope_threshold1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7" y="1628800"/>
            <a:ext cx="2376264" cy="3312368"/>
          </a:xfrm>
          <a:prstGeom prst="rect">
            <a:avLst/>
          </a:prstGeom>
        </p:spPr>
      </p:pic>
      <p:pic>
        <p:nvPicPr>
          <p:cNvPr id="6" name="Image 5" descr="A3-slope-threshold_correlati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1700808"/>
            <a:ext cx="2274062" cy="208823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628800"/>
            <a:ext cx="2337445" cy="233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A3-slope_threshold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1628800"/>
            <a:ext cx="3560837" cy="333920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 rot="16200000">
            <a:off x="-734232" y="2614552"/>
            <a:ext cx="2135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(</a:t>
            </a:r>
            <a:r>
              <a:rPr lang="fr-FR" sz="1400" i="1" dirty="0" err="1" smtClean="0"/>
              <a:t>Wilent</a:t>
            </a:r>
            <a:r>
              <a:rPr lang="fr-FR" sz="1400" i="1" dirty="0" smtClean="0"/>
              <a:t> &amp; Contreras, 2005)</a:t>
            </a:r>
            <a:endParaRPr lang="fr-FR" sz="140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7142901" y="3645024"/>
            <a:ext cx="1893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In the </a:t>
            </a:r>
            <a:r>
              <a:rPr lang="fr-FR" sz="1600" i="1" dirty="0" err="1" smtClean="0"/>
              <a:t>visual</a:t>
            </a:r>
            <a:r>
              <a:rPr lang="fr-FR" sz="1600" i="1" dirty="0" smtClean="0"/>
              <a:t> cortex</a:t>
            </a:r>
          </a:p>
          <a:p>
            <a:r>
              <a:rPr lang="fr-FR" sz="1600" i="1" dirty="0" smtClean="0"/>
              <a:t>(</a:t>
            </a:r>
            <a:r>
              <a:rPr lang="fr-FR" sz="1600" i="1" dirty="0" err="1" smtClean="0"/>
              <a:t>Azouz</a:t>
            </a:r>
            <a:r>
              <a:rPr lang="fr-FR" sz="1600" i="1" dirty="0" smtClean="0"/>
              <a:t> &amp; Gray 2003)</a:t>
            </a:r>
            <a:endParaRPr lang="fr-FR" sz="1600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1547664" y="4715852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" pitchFamily="34" charset="0"/>
              </a:rPr>
              <a:t>2 ms</a:t>
            </a:r>
            <a:endParaRPr lang="en-US" dirty="0">
              <a:latin typeface="Myriad Pro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95536" y="5517232"/>
            <a:ext cx="4032448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Spike </a:t>
            </a:r>
            <a:r>
              <a:rPr lang="fr-FR" dirty="0" err="1" smtClean="0"/>
              <a:t>threshold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inversely</a:t>
            </a:r>
            <a:r>
              <a:rPr lang="fr-FR" dirty="0" smtClean="0"/>
              <a:t> </a:t>
            </a:r>
            <a:r>
              <a:rPr lang="fr-FR" dirty="0" err="1" smtClean="0"/>
              <a:t>correlated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depolarization</a:t>
            </a:r>
            <a:r>
              <a:rPr lang="fr-FR" dirty="0" smtClean="0"/>
              <a:t> speed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1040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Theory</a:t>
            </a:r>
            <a:r>
              <a:rPr lang="fr-FR" dirty="0" smtClean="0"/>
              <a:t> of </a:t>
            </a:r>
            <a:r>
              <a:rPr lang="fr-FR" dirty="0" err="1" smtClean="0"/>
              <a:t>spike</a:t>
            </a:r>
            <a:r>
              <a:rPr lang="fr-FR" dirty="0" smtClean="0"/>
              <a:t> </a:t>
            </a:r>
            <a:r>
              <a:rPr lang="fr-FR" dirty="0" err="1" smtClean="0"/>
              <a:t>threshold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38" y="2004691"/>
            <a:ext cx="3273109" cy="181252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15738" y="3732883"/>
            <a:ext cx="1664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Kole</a:t>
            </a:r>
            <a:r>
              <a:rPr lang="fr-FR" sz="1400" i="1" dirty="0" smtClean="0"/>
              <a:t> &amp; Stuart (2008)</a:t>
            </a:r>
            <a:endParaRPr lang="fr-FR" sz="1400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675578" y="159238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Spikes</a:t>
            </a:r>
            <a:r>
              <a:rPr lang="fr-FR" dirty="0" smtClean="0"/>
              <a:t> </a:t>
            </a:r>
            <a:r>
              <a:rPr lang="fr-FR" dirty="0" err="1" smtClean="0"/>
              <a:t>initiate</a:t>
            </a:r>
            <a:r>
              <a:rPr lang="fr-FR" dirty="0" smtClean="0"/>
              <a:t> in the AIS</a:t>
            </a:r>
          </a:p>
        </p:txBody>
      </p:sp>
      <p:grpSp>
        <p:nvGrpSpPr>
          <p:cNvPr id="6" name="Grouper 5"/>
          <p:cNvGrpSpPr/>
          <p:nvPr/>
        </p:nvGrpSpPr>
        <p:grpSpPr>
          <a:xfrm>
            <a:off x="5076056" y="1631615"/>
            <a:ext cx="2243251" cy="1959369"/>
            <a:chOff x="5677646" y="4093882"/>
            <a:chExt cx="2099235" cy="181535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4"/>
            <a:srcRect l="13598" t="3705" r="24017" b="20559"/>
            <a:stretch/>
          </p:blipFill>
          <p:spPr>
            <a:xfrm>
              <a:off x="5677646" y="4093882"/>
              <a:ext cx="2099235" cy="1815353"/>
            </a:xfrm>
            <a:prstGeom prst="rect">
              <a:avLst/>
            </a:prstGeom>
          </p:spPr>
        </p:pic>
        <p:cxnSp>
          <p:nvCxnSpPr>
            <p:cNvPr id="8" name="Connecteur droit avec flèche 7"/>
            <p:cNvCxnSpPr/>
            <p:nvPr/>
          </p:nvCxnSpPr>
          <p:spPr>
            <a:xfrm flipH="1" flipV="1">
              <a:off x="6588224" y="5517233"/>
              <a:ext cx="167584" cy="44386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/>
            <p:cNvCxnSpPr/>
            <p:nvPr/>
          </p:nvCxnSpPr>
          <p:spPr>
            <a:xfrm flipV="1">
              <a:off x="6588224" y="4581128"/>
              <a:ext cx="288032" cy="936104"/>
            </a:xfrm>
            <a:prstGeom prst="straightConnector1">
              <a:avLst/>
            </a:prstGeom>
            <a:ln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>
              <a:off x="6876256" y="4581128"/>
              <a:ext cx="216478" cy="46477"/>
            </a:xfrm>
            <a:prstGeom prst="straightConnector1">
              <a:avLst/>
            </a:prstGeom>
            <a:ln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 flipH="1">
              <a:off x="6755808" y="4627605"/>
              <a:ext cx="360040" cy="936104"/>
            </a:xfrm>
            <a:prstGeom prst="straightConnector1">
              <a:avLst/>
            </a:prstGeom>
            <a:ln>
              <a:solidFill>
                <a:srgbClr val="C0504D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/>
          <p:cNvSpPr txBox="1"/>
          <p:nvPr/>
        </p:nvSpPr>
        <p:spPr>
          <a:xfrm>
            <a:off x="4716016" y="3791855"/>
            <a:ext cx="385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Circulation of </a:t>
            </a:r>
            <a:r>
              <a:rPr lang="fr-FR" dirty="0" err="1" smtClean="0"/>
              <a:t>current</a:t>
            </a:r>
            <a:r>
              <a:rPr lang="fr-FR" dirty="0" smtClean="0"/>
              <a:t> </a:t>
            </a:r>
            <a:r>
              <a:rPr lang="fr-FR" dirty="0" err="1" smtClean="0"/>
              <a:t>at</a:t>
            </a:r>
            <a:r>
              <a:rPr lang="fr-FR" dirty="0" smtClean="0"/>
              <a:t> </a:t>
            </a:r>
            <a:r>
              <a:rPr lang="fr-FR" dirty="0" err="1" smtClean="0"/>
              <a:t>spike</a:t>
            </a:r>
            <a:r>
              <a:rPr lang="fr-FR" dirty="0" smtClean="0"/>
              <a:t> initiation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 rot="1241541">
            <a:off x="5577233" y="3308187"/>
            <a:ext cx="129073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diffusive (Na)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 rot="1241541">
            <a:off x="6046596" y="1844077"/>
            <a:ext cx="101872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FF0000"/>
                </a:solidFill>
              </a:rPr>
              <a:t>capacitive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 rot="17445182">
            <a:off x="5455943" y="2291455"/>
            <a:ext cx="874959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FF0000"/>
                </a:solidFill>
              </a:rPr>
              <a:t>resistive</a:t>
            </a:r>
            <a:endParaRPr lang="fr-FR" sz="16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22333" y="4141999"/>
            <a:ext cx="26779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i="1" dirty="0" err="1" smtClean="0"/>
              <a:t>Teleńczuk</a:t>
            </a:r>
            <a:r>
              <a:rPr lang="fr-FR" sz="1400" i="1" dirty="0" smtClean="0"/>
              <a:t> et al. (2015; </a:t>
            </a:r>
            <a:r>
              <a:rPr lang="fr-FR" sz="1400" i="1" dirty="0" err="1" smtClean="0"/>
              <a:t>submitted</a:t>
            </a:r>
            <a:r>
              <a:rPr lang="fr-FR" sz="1400" i="1" dirty="0" smtClean="0"/>
              <a:t>)</a:t>
            </a:r>
            <a:endParaRPr lang="fr-FR" sz="1400" i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708327" y="4634974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Theory</a:t>
            </a:r>
            <a:r>
              <a:rPr lang="fr-FR" dirty="0" smtClean="0"/>
              <a:t>:	</a:t>
            </a:r>
            <a:r>
              <a:rPr lang="fr-FR" dirty="0" err="1" smtClean="0"/>
              <a:t>resistive</a:t>
            </a:r>
            <a:r>
              <a:rPr lang="fr-FR" dirty="0" smtClean="0"/>
              <a:t> </a:t>
            </a:r>
            <a:r>
              <a:rPr lang="fr-FR" dirty="0" err="1" smtClean="0"/>
              <a:t>current</a:t>
            </a:r>
            <a:r>
              <a:rPr lang="fr-FR" dirty="0" smtClean="0"/>
              <a:t> (axial) = </a:t>
            </a:r>
            <a:r>
              <a:rPr lang="fr-FR" dirty="0"/>
              <a:t>diffusive </a:t>
            </a:r>
            <a:r>
              <a:rPr lang="fr-FR" dirty="0" err="1"/>
              <a:t>current</a:t>
            </a:r>
            <a:r>
              <a:rPr lang="fr-FR" dirty="0"/>
              <a:t> (Na)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186328" y="5253626"/>
            <a:ext cx="1618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~  </a:t>
            </a:r>
            <a:r>
              <a:rPr lang="fr-FR" dirty="0" err="1" smtClean="0"/>
              <a:t>g</a:t>
            </a:r>
            <a:r>
              <a:rPr lang="fr-FR" baseline="-25000" dirty="0" err="1" smtClean="0"/>
              <a:t>Na</a:t>
            </a:r>
            <a:r>
              <a:rPr lang="fr-FR" dirty="0" err="1" smtClean="0"/>
              <a:t>.exp</a:t>
            </a:r>
            <a:r>
              <a:rPr lang="fr-FR" dirty="0"/>
              <a:t>(V/k</a:t>
            </a:r>
            <a:r>
              <a:rPr lang="fr-FR" baseline="-25000" dirty="0"/>
              <a:t>a</a:t>
            </a:r>
            <a:r>
              <a:rPr lang="fr-FR" dirty="0"/>
              <a:t>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152340" y="5253626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~ 1/R</a:t>
            </a:r>
            <a:r>
              <a:rPr lang="fr-FR" baseline="-25000" dirty="0" smtClean="0"/>
              <a:t>a</a:t>
            </a:r>
            <a:endParaRPr lang="fr-FR" baseline="-25000" dirty="0"/>
          </a:p>
        </p:txBody>
      </p:sp>
      <p:sp>
        <p:nvSpPr>
          <p:cNvPr id="22" name="ZoneTexte 21"/>
          <p:cNvSpPr txBox="1"/>
          <p:nvPr/>
        </p:nvSpPr>
        <p:spPr>
          <a:xfrm>
            <a:off x="6830916" y="6523390"/>
            <a:ext cx="2253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Brette (</a:t>
            </a:r>
            <a:r>
              <a:rPr lang="fr-FR" sz="1400" i="1" dirty="0" err="1" smtClean="0"/>
              <a:t>PLoS</a:t>
            </a:r>
            <a:r>
              <a:rPr lang="fr-FR" sz="1400" i="1" dirty="0" smtClean="0"/>
              <a:t> CB 2013; 2015)</a:t>
            </a:r>
            <a:endParaRPr lang="fr-FR" sz="1400" i="1" dirty="0"/>
          </a:p>
        </p:txBody>
      </p:sp>
      <p:sp>
        <p:nvSpPr>
          <p:cNvPr id="23" name="ZoneTexte 22"/>
          <p:cNvSpPr txBox="1"/>
          <p:nvPr/>
        </p:nvSpPr>
        <p:spPr>
          <a:xfrm>
            <a:off x="2343297" y="6049473"/>
            <a:ext cx="3111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spike</a:t>
            </a:r>
            <a:r>
              <a:rPr lang="fr-FR" dirty="0" smtClean="0"/>
              <a:t> </a:t>
            </a:r>
            <a:r>
              <a:rPr lang="fr-FR" dirty="0" err="1" smtClean="0"/>
              <a:t>threshold</a:t>
            </a:r>
            <a:r>
              <a:rPr lang="fr-FR" dirty="0" smtClean="0"/>
              <a:t> ~ -</a:t>
            </a:r>
            <a:r>
              <a:rPr lang="fr-FR" dirty="0" err="1" smtClean="0"/>
              <a:t>k</a:t>
            </a:r>
            <a:r>
              <a:rPr lang="fr-FR" baseline="-25000" dirty="0" err="1" smtClean="0"/>
              <a:t>a</a:t>
            </a:r>
            <a:r>
              <a:rPr lang="fr-FR" dirty="0" err="1" smtClean="0"/>
              <a:t>.log</a:t>
            </a:r>
            <a:r>
              <a:rPr lang="fr-FR" dirty="0" smtClean="0"/>
              <a:t>(</a:t>
            </a:r>
            <a:r>
              <a:rPr lang="fr-FR" dirty="0" err="1" smtClean="0"/>
              <a:t>R</a:t>
            </a:r>
            <a:r>
              <a:rPr lang="fr-FR" baseline="-25000" dirty="0" err="1" smtClean="0"/>
              <a:t>a</a:t>
            </a:r>
            <a:r>
              <a:rPr lang="fr-FR" dirty="0" err="1" smtClean="0"/>
              <a:t>.g</a:t>
            </a:r>
            <a:r>
              <a:rPr lang="fr-FR" baseline="-25000" dirty="0" err="1" smtClean="0"/>
              <a:t>Na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0976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3" grpId="0"/>
      <p:bldP spid="14" grpId="0"/>
      <p:bldP spid="15" grpId="0"/>
      <p:bldP spid="18" grpId="0"/>
      <p:bldP spid="19" grpId="0"/>
      <p:bldP spid="20" grpId="0"/>
      <p:bldP spid="21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Theory</a:t>
            </a:r>
            <a:r>
              <a:rPr lang="fr-FR" dirty="0"/>
              <a:t> of </a:t>
            </a:r>
            <a:r>
              <a:rPr lang="fr-FR" dirty="0" err="1"/>
              <a:t>spike</a:t>
            </a:r>
            <a:r>
              <a:rPr lang="fr-FR" dirty="0"/>
              <a:t> </a:t>
            </a:r>
            <a:r>
              <a:rPr lang="fr-FR" dirty="0" err="1" smtClean="0"/>
              <a:t>threshold</a:t>
            </a:r>
            <a:r>
              <a:rPr lang="fr-FR" dirty="0" smtClean="0"/>
              <a:t> adaptation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5923932" y="4440722"/>
            <a:ext cx="3266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Platkiewicz</a:t>
            </a:r>
            <a:r>
              <a:rPr lang="fr-FR" sz="1400" i="1" dirty="0" smtClean="0"/>
              <a:t> &amp; Brette (</a:t>
            </a:r>
            <a:r>
              <a:rPr lang="fr-FR" sz="1400" i="1" dirty="0" err="1" smtClean="0"/>
              <a:t>PLoS</a:t>
            </a:r>
            <a:r>
              <a:rPr lang="fr-FR" sz="1400" i="1" dirty="0" smtClean="0"/>
              <a:t> CB 2010; 2011)</a:t>
            </a:r>
            <a:endParaRPr lang="fr-FR" sz="1400" i="1" dirty="0"/>
          </a:p>
        </p:txBody>
      </p:sp>
      <p:sp>
        <p:nvSpPr>
          <p:cNvPr id="4" name="ZoneTexte 3"/>
          <p:cNvSpPr txBox="1"/>
          <p:nvPr/>
        </p:nvSpPr>
        <p:spPr>
          <a:xfrm>
            <a:off x="2490781" y="1592183"/>
            <a:ext cx="470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spike</a:t>
            </a:r>
            <a:r>
              <a:rPr lang="fr-FR" dirty="0" smtClean="0"/>
              <a:t> </a:t>
            </a:r>
            <a:r>
              <a:rPr lang="fr-FR" dirty="0" err="1" smtClean="0"/>
              <a:t>threshold</a:t>
            </a:r>
            <a:r>
              <a:rPr lang="fr-FR" dirty="0" smtClean="0"/>
              <a:t> ~ -</a:t>
            </a:r>
            <a:r>
              <a:rPr lang="fr-FR" dirty="0" err="1" smtClean="0"/>
              <a:t>k</a:t>
            </a:r>
            <a:r>
              <a:rPr lang="fr-FR" baseline="-25000" dirty="0" err="1" smtClean="0"/>
              <a:t>a</a:t>
            </a:r>
            <a:r>
              <a:rPr lang="fr-FR" dirty="0" err="1" smtClean="0"/>
              <a:t>.log</a:t>
            </a:r>
            <a:r>
              <a:rPr lang="fr-FR" dirty="0" smtClean="0"/>
              <a:t>(</a:t>
            </a:r>
            <a:r>
              <a:rPr lang="fr-FR" dirty="0" err="1" smtClean="0"/>
              <a:t>available</a:t>
            </a:r>
            <a:r>
              <a:rPr lang="fr-FR" dirty="0" smtClean="0"/>
              <a:t> </a:t>
            </a:r>
            <a:r>
              <a:rPr lang="fr-FR" dirty="0" err="1" smtClean="0"/>
              <a:t>Nav</a:t>
            </a:r>
            <a:r>
              <a:rPr lang="fr-FR" dirty="0" smtClean="0"/>
              <a:t> </a:t>
            </a:r>
            <a:r>
              <a:rPr lang="fr-FR" dirty="0" err="1" smtClean="0"/>
              <a:t>channels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8152"/>
          <a:stretch/>
        </p:blipFill>
        <p:spPr bwMode="auto">
          <a:xfrm>
            <a:off x="4973484" y="2106536"/>
            <a:ext cx="4034404" cy="239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5102162"/>
              </p:ext>
            </p:extLst>
          </p:nvPr>
        </p:nvGraphicFramePr>
        <p:xfrm>
          <a:off x="150904" y="2466576"/>
          <a:ext cx="381000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" name="Équation" r:id="rId4" imgW="190440" imgH="215640" progId="Equation.3">
                  <p:embed/>
                </p:oleObj>
              </mc:Choice>
              <mc:Fallback>
                <p:oleObj name="Équation" r:id="rId4" imgW="190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904" y="2466576"/>
                        <a:ext cx="381000" cy="4302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age 6" descr="inactivation_curv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0944" y="2466576"/>
            <a:ext cx="2674818" cy="189261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957832" y="4338784"/>
            <a:ext cx="1857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Inactivation </a:t>
            </a:r>
            <a:r>
              <a:rPr lang="fr-FR" dirty="0" err="1" smtClean="0"/>
              <a:t>curve</a:t>
            </a:r>
            <a:endParaRPr lang="fr-FR" dirty="0"/>
          </a:p>
        </p:txBody>
      </p:sp>
      <p:sp>
        <p:nvSpPr>
          <p:cNvPr id="9" name="Flèche droite 9"/>
          <p:cNvSpPr/>
          <p:nvPr/>
        </p:nvSpPr>
        <p:spPr>
          <a:xfrm>
            <a:off x="3031224" y="3186656"/>
            <a:ext cx="108012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3522824" y="3155262"/>
            <a:ext cx="2350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Spike </a:t>
            </a:r>
            <a:r>
              <a:rPr lang="fr-FR" dirty="0" err="1" smtClean="0"/>
              <a:t>threshold</a:t>
            </a:r>
            <a:r>
              <a:rPr lang="fr-FR" dirty="0" smtClean="0"/>
              <a:t> </a:t>
            </a:r>
            <a:r>
              <a:rPr lang="fr-FR" dirty="0" err="1" smtClean="0"/>
              <a:t>Θ</a:t>
            </a:r>
            <a:r>
              <a:rPr lang="fr-FR" dirty="0" smtClean="0"/>
              <a:t> (mV)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7238888" y="2564571"/>
            <a:ext cx="348338" cy="254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 rot="19287774">
            <a:off x="6435660" y="2734705"/>
            <a:ext cx="12030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err="1" smtClean="0"/>
              <a:t>slope</a:t>
            </a:r>
            <a:r>
              <a:rPr lang="fr-FR" sz="1400" dirty="0" smtClean="0"/>
              <a:t> k</a:t>
            </a:r>
            <a:r>
              <a:rPr lang="fr-FR" sz="1400" baseline="-25000" dirty="0" smtClean="0"/>
              <a:t>a</a:t>
            </a:r>
            <a:r>
              <a:rPr lang="fr-FR" sz="1400" dirty="0"/>
              <a:t>/</a:t>
            </a:r>
            <a:r>
              <a:rPr lang="fr-FR" sz="1400" dirty="0" err="1"/>
              <a:t>k</a:t>
            </a:r>
            <a:r>
              <a:rPr lang="fr-FR" sz="1400" baseline="-25000" dirty="0" err="1"/>
              <a:t>i</a:t>
            </a:r>
            <a:r>
              <a:rPr lang="fr-FR" sz="1400" dirty="0"/>
              <a:t> </a:t>
            </a:r>
            <a:r>
              <a:rPr lang="fr-FR" sz="1400" dirty="0">
                <a:sym typeface="Symbol"/>
              </a:rPr>
              <a:t></a:t>
            </a:r>
            <a:r>
              <a:rPr lang="fr-FR" sz="1400" dirty="0"/>
              <a:t> 1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7" cstate="print"/>
          <a:srcRect l="9542"/>
          <a:stretch/>
        </p:blipFill>
        <p:spPr bwMode="auto">
          <a:xfrm>
            <a:off x="7005483" y="4875759"/>
            <a:ext cx="1759889" cy="198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4973484" y="5309419"/>
            <a:ext cx="1819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Barn </a:t>
            </a:r>
            <a:r>
              <a:rPr lang="fr-FR" dirty="0" err="1" smtClean="0"/>
              <a:t>owl</a:t>
            </a:r>
            <a:r>
              <a:rPr lang="fr-FR" dirty="0"/>
              <a:t> </a:t>
            </a:r>
            <a:r>
              <a:rPr lang="fr-FR" dirty="0" err="1" smtClean="0"/>
              <a:t>inferior</a:t>
            </a:r>
            <a:r>
              <a:rPr lang="fr-FR" dirty="0" smtClean="0"/>
              <a:t> </a:t>
            </a:r>
            <a:r>
              <a:rPr lang="fr-FR" dirty="0" err="1" smtClean="0"/>
              <a:t>colliculus</a:t>
            </a:r>
            <a:r>
              <a:rPr lang="fr-FR" dirty="0" smtClean="0"/>
              <a:t> </a:t>
            </a:r>
            <a:r>
              <a:rPr lang="fr-FR" i="1" dirty="0" smtClean="0"/>
              <a:t>in vivo</a:t>
            </a:r>
            <a:endParaRPr lang="fr-FR" i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4111344" y="6456516"/>
            <a:ext cx="2400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Fontaine et al. (</a:t>
            </a:r>
            <a:r>
              <a:rPr lang="fr-FR" sz="1400" i="1" dirty="0" err="1" smtClean="0"/>
              <a:t>PLoS</a:t>
            </a:r>
            <a:r>
              <a:rPr lang="fr-FR" sz="1400" i="1" dirty="0" smtClean="0"/>
              <a:t> CB 2014)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762276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  <p:bldP spid="12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293096"/>
            <a:ext cx="3939168" cy="21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15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56792"/>
            <a:ext cx="3908152" cy="1868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effective PSP</a:t>
            </a:r>
            <a:endParaRPr lang="fr-FR" dirty="0"/>
          </a:p>
        </p:txBody>
      </p:sp>
      <p:pic>
        <p:nvPicPr>
          <p:cNvPr id="6" name="Image 5" descr="psp_v_thet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1772816"/>
            <a:ext cx="2016224" cy="152355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907704" y="1556792"/>
            <a:ext cx="1556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Myriad Pro" pitchFamily="34" charset="0"/>
              </a:rPr>
              <a:t>Threshold PSP</a:t>
            </a:r>
            <a:endParaRPr lang="en-US" dirty="0">
              <a:solidFill>
                <a:srgbClr val="FF0000"/>
              </a:solidFill>
              <a:latin typeface="Myriad Pro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331640" y="2852936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Myriad Pro" pitchFamily="34" charset="0"/>
              </a:rPr>
              <a:t>PSP</a:t>
            </a:r>
            <a:endParaRPr lang="en-US" dirty="0">
              <a:latin typeface="Myriad Pro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364088" y="28529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" pitchFamily="34" charset="0"/>
              </a:rPr>
              <a:t>V</a:t>
            </a:r>
            <a:endParaRPr lang="en-US" dirty="0">
              <a:latin typeface="Myriad Pro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5364088" y="1772816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q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444208" y="4797152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Myriad Pro" pitchFamily="34" charset="0"/>
              </a:rPr>
              <a:t>V - </a:t>
            </a:r>
            <a:r>
              <a:rPr lang="en-US" dirty="0" smtClean="0">
                <a:latin typeface="Symbol" pitchFamily="18" charset="2"/>
              </a:rPr>
              <a:t>q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5373381" y="4365104"/>
            <a:ext cx="1668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Fixed threshold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2" name="Image 21" descr="psp_effecti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4710623"/>
            <a:ext cx="2016224" cy="1526689"/>
          </a:xfrm>
          <a:prstGeom prst="rect">
            <a:avLst/>
          </a:prstGeom>
        </p:spPr>
      </p:pic>
      <p:cxnSp>
        <p:nvCxnSpPr>
          <p:cNvPr id="28" name="Connecteur droit 27"/>
          <p:cNvCxnSpPr/>
          <p:nvPr/>
        </p:nvCxnSpPr>
        <p:spPr>
          <a:xfrm>
            <a:off x="467544" y="6021288"/>
            <a:ext cx="2016224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lèche vers le bas 30"/>
          <p:cNvSpPr/>
          <p:nvPr/>
        </p:nvSpPr>
        <p:spPr>
          <a:xfrm>
            <a:off x="1403648" y="3573016"/>
            <a:ext cx="360040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827584" y="5517232"/>
            <a:ext cx="1722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« Effective PSP »</a:t>
            </a:r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8028384" y="3522494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Time (ms)</a:t>
            </a:r>
            <a:endParaRPr lang="fr-FR" sz="1600" dirty="0"/>
          </a:p>
        </p:txBody>
      </p:sp>
      <p:sp>
        <p:nvSpPr>
          <p:cNvPr id="34" name="Flèche vers le bas 33"/>
          <p:cNvSpPr/>
          <p:nvPr/>
        </p:nvSpPr>
        <p:spPr>
          <a:xfrm>
            <a:off x="6660232" y="3573016"/>
            <a:ext cx="360040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2959067" y="3923764"/>
            <a:ext cx="2228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Distance to </a:t>
            </a:r>
            <a:r>
              <a:rPr lang="fr-FR" i="1" dirty="0" err="1" smtClean="0"/>
              <a:t>threshold</a:t>
            </a:r>
            <a:r>
              <a:rPr lang="fr-FR" i="1" dirty="0" smtClean="0"/>
              <a:t>:</a:t>
            </a:r>
            <a:endParaRPr lang="fr-FR" i="1" dirty="0"/>
          </a:p>
        </p:txBody>
      </p:sp>
      <p:sp>
        <p:nvSpPr>
          <p:cNvPr id="41" name="ZoneTexte 40"/>
          <p:cNvSpPr txBox="1"/>
          <p:nvPr/>
        </p:nvSpPr>
        <p:spPr>
          <a:xfrm>
            <a:off x="2483768" y="4797152"/>
            <a:ext cx="1944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integration</a:t>
            </a:r>
            <a:r>
              <a:rPr lang="fr-FR" b="1" i="1" dirty="0" smtClean="0"/>
              <a:t> time constant</a:t>
            </a:r>
          </a:p>
          <a:p>
            <a:r>
              <a:rPr lang="fr-FR" b="1" i="1" dirty="0" smtClean="0"/>
              <a:t>≈</a:t>
            </a:r>
          </a:p>
          <a:p>
            <a:r>
              <a:rPr lang="fr-FR" b="1" i="1" dirty="0" err="1" smtClean="0"/>
              <a:t>Nav</a:t>
            </a:r>
            <a:r>
              <a:rPr lang="fr-FR" b="1" i="1" dirty="0" smtClean="0"/>
              <a:t> inactivation time constant</a:t>
            </a:r>
            <a:endParaRPr lang="fr-FR" b="1" i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3605821" y="6550223"/>
            <a:ext cx="5538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/>
              <a:t>Platkiewicz</a:t>
            </a:r>
            <a:r>
              <a:rPr lang="fr-FR" sz="1400" i="1" dirty="0"/>
              <a:t> &amp; Brette (</a:t>
            </a:r>
            <a:r>
              <a:rPr lang="fr-FR" sz="1400" i="1" dirty="0" err="1"/>
              <a:t>PLoS</a:t>
            </a:r>
            <a:r>
              <a:rPr lang="fr-FR" sz="1400" i="1" dirty="0"/>
              <a:t> CB 2010; 2011</a:t>
            </a:r>
            <a:r>
              <a:rPr lang="fr-FR" sz="1400" i="1" dirty="0" smtClean="0"/>
              <a:t>); Fontaine et al. (</a:t>
            </a:r>
            <a:r>
              <a:rPr lang="fr-FR" sz="1400" i="1" dirty="0" err="1" smtClean="0"/>
              <a:t>PLoS</a:t>
            </a:r>
            <a:r>
              <a:rPr lang="fr-FR" sz="1400" i="1" dirty="0" smtClean="0"/>
              <a:t> CB 2014)</a:t>
            </a:r>
            <a:endParaRPr lang="fr-FR" sz="140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4431174"/>
      </p:ext>
    </p:extLst>
  </p:cSld>
  <p:clrMapOvr>
    <a:masterClrMapping/>
  </p:clrMapOvr>
  <p:transition xmlns:p14="http://schemas.microsoft.com/office/powerpoint/2010/main" advTm="11779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31" grpId="0" animBg="1"/>
      <p:bldP spid="32" grpId="0"/>
      <p:bldP spid="34" grpId="0" animBg="1"/>
      <p:bldP spid="35" grpId="0"/>
      <p:bldP spid="41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Interim</a:t>
            </a:r>
            <a:r>
              <a:rPr lang="fr-FR" dirty="0" smtClean="0"/>
              <a:t> </a:t>
            </a:r>
            <a:r>
              <a:rPr lang="fr-FR" dirty="0" err="1" smtClean="0"/>
              <a:t>summary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Spikes</a:t>
            </a:r>
            <a:r>
              <a:rPr lang="fr-FR" dirty="0" smtClean="0"/>
              <a:t> </a:t>
            </a:r>
            <a:r>
              <a:rPr lang="fr-FR" dirty="0" err="1" smtClean="0"/>
              <a:t>act</a:t>
            </a:r>
            <a:r>
              <a:rPr lang="fr-FR" dirty="0" smtClean="0"/>
              <a:t> on </a:t>
            </a:r>
            <a:r>
              <a:rPr lang="fr-FR" dirty="0" err="1" smtClean="0"/>
              <a:t>target</a:t>
            </a:r>
            <a:r>
              <a:rPr lang="fr-FR" dirty="0" smtClean="0"/>
              <a:t> </a:t>
            </a:r>
            <a:r>
              <a:rPr lang="fr-FR" dirty="0" err="1" smtClean="0"/>
              <a:t>neurons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err="1" smtClean="0"/>
              <a:t>Coincident</a:t>
            </a:r>
            <a:r>
              <a:rPr lang="fr-FR" dirty="0" smtClean="0"/>
              <a:t> </a:t>
            </a:r>
            <a:r>
              <a:rPr lang="fr-FR" dirty="0" err="1" smtClean="0"/>
              <a:t>spikes</a:t>
            </a:r>
            <a:r>
              <a:rPr lang="fr-FR" dirty="0" smtClean="0"/>
              <a:t> have </a:t>
            </a:r>
            <a:r>
              <a:rPr lang="fr-FR" dirty="0" err="1" smtClean="0"/>
              <a:t>great</a:t>
            </a:r>
            <a:r>
              <a:rPr lang="fr-FR" dirty="0" smtClean="0"/>
              <a:t> impact</a:t>
            </a:r>
          </a:p>
          <a:p>
            <a:endParaRPr lang="fr-FR" dirty="0" smtClean="0"/>
          </a:p>
          <a:p>
            <a:r>
              <a:rPr lang="fr-FR" dirty="0" smtClean="0"/>
              <a:t>Time </a:t>
            </a:r>
            <a:r>
              <a:rPr lang="fr-FR" dirty="0" err="1" smtClean="0"/>
              <a:t>scale</a:t>
            </a:r>
            <a:r>
              <a:rPr lang="fr-FR" dirty="0" smtClean="0"/>
              <a:t> of </a:t>
            </a:r>
            <a:r>
              <a:rPr lang="fr-FR" dirty="0" err="1" smtClean="0"/>
              <a:t>integration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short relative to </a:t>
            </a:r>
            <a:r>
              <a:rPr lang="fr-FR" dirty="0" err="1" smtClean="0"/>
              <a:t>interspike</a:t>
            </a:r>
            <a:r>
              <a:rPr lang="fr-FR" dirty="0" smtClean="0"/>
              <a:t> </a:t>
            </a:r>
            <a:r>
              <a:rPr lang="fr-FR" dirty="0" err="1" smtClean="0"/>
              <a:t>interval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5667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Rates vs. </a:t>
            </a:r>
            <a:r>
              <a:rPr lang="fr-FR" dirty="0" err="1" smtClean="0"/>
              <a:t>spikes</a:t>
            </a:r>
            <a:endParaRPr lang="fr-FR" dirty="0"/>
          </a:p>
        </p:txBody>
      </p:sp>
      <p:sp>
        <p:nvSpPr>
          <p:cNvPr id="4" name="TextBox 6"/>
          <p:cNvSpPr txBox="1"/>
          <p:nvPr/>
        </p:nvSpPr>
        <p:spPr>
          <a:xfrm>
            <a:off x="1187624" y="1611196"/>
            <a:ext cx="7227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Is neural computation </a:t>
            </a:r>
            <a:r>
              <a:rPr lang="fr-FR" sz="2400" dirty="0" err="1" smtClean="0"/>
              <a:t>based</a:t>
            </a:r>
            <a:r>
              <a:rPr lang="fr-FR" sz="2400" dirty="0" smtClean="0"/>
              <a:t> on </a:t>
            </a:r>
            <a:r>
              <a:rPr lang="fr-FR" sz="2400" dirty="0" err="1" smtClean="0"/>
              <a:t>spikes</a:t>
            </a:r>
            <a:r>
              <a:rPr lang="fr-FR" sz="2400" dirty="0" smtClean="0"/>
              <a:t> or on </a:t>
            </a:r>
            <a:r>
              <a:rPr lang="fr-FR" sz="2400" dirty="0" err="1" smtClean="0"/>
              <a:t>firing</a:t>
            </a:r>
            <a:r>
              <a:rPr lang="fr-FR" sz="2400" dirty="0" smtClean="0"/>
              <a:t> rates?</a:t>
            </a:r>
            <a:endParaRPr lang="en-US" sz="2400" dirty="0"/>
          </a:p>
        </p:txBody>
      </p:sp>
      <p:pic>
        <p:nvPicPr>
          <p:cNvPr id="5" name="Picture 2" descr="http://image.toutlecine.com/photos/r/o/c/rocky-balboa-2007-01-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745" y="2636912"/>
            <a:ext cx="4776465" cy="312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"/>
          <p:cNvSpPr txBox="1"/>
          <p:nvPr/>
        </p:nvSpPr>
        <p:spPr>
          <a:xfrm rot="964508">
            <a:off x="3022855" y="4897074"/>
            <a:ext cx="82362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SPIKES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9"/>
          <p:cNvSpPr txBox="1"/>
          <p:nvPr/>
        </p:nvSpPr>
        <p:spPr>
          <a:xfrm rot="19538471">
            <a:off x="5580112" y="4715852"/>
            <a:ext cx="76873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C00000"/>
                </a:solidFill>
              </a:rPr>
              <a:t>RATES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3320" y="6383291"/>
            <a:ext cx="86819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i="1" dirty="0"/>
              <a:t>Brette R (2015). </a:t>
            </a:r>
            <a:r>
              <a:rPr lang="fr-FR" sz="1400" i="1" dirty="0" err="1"/>
              <a:t>Philosophy</a:t>
            </a:r>
            <a:r>
              <a:rPr lang="fr-FR" sz="1400" i="1" dirty="0"/>
              <a:t> of the </a:t>
            </a:r>
            <a:r>
              <a:rPr lang="fr-FR" sz="1400" i="1" dirty="0" err="1"/>
              <a:t>spike</a:t>
            </a:r>
            <a:r>
              <a:rPr lang="fr-FR" sz="1400" i="1" dirty="0"/>
              <a:t>: rate-</a:t>
            </a:r>
            <a:r>
              <a:rPr lang="fr-FR" sz="1400" i="1" dirty="0" err="1"/>
              <a:t>based</a:t>
            </a:r>
            <a:r>
              <a:rPr lang="fr-FR" sz="1400" i="1" dirty="0"/>
              <a:t> vs. </a:t>
            </a:r>
            <a:r>
              <a:rPr lang="fr-FR" sz="1400" i="1" dirty="0" err="1"/>
              <a:t>spike-based</a:t>
            </a:r>
            <a:r>
              <a:rPr lang="fr-FR" sz="1400" i="1" dirty="0"/>
              <a:t> </a:t>
            </a:r>
            <a:r>
              <a:rPr lang="fr-FR" sz="1400" i="1" dirty="0" err="1"/>
              <a:t>theories</a:t>
            </a:r>
            <a:r>
              <a:rPr lang="fr-FR" sz="1400" i="1" dirty="0"/>
              <a:t> of the </a:t>
            </a:r>
            <a:r>
              <a:rPr lang="fr-FR" sz="1400" i="1" dirty="0" err="1"/>
              <a:t>brain</a:t>
            </a:r>
            <a:r>
              <a:rPr lang="fr-FR" sz="1400" i="1" dirty="0"/>
              <a:t>. Front. </a:t>
            </a:r>
            <a:r>
              <a:rPr lang="fr-FR" sz="1400" i="1" dirty="0" err="1"/>
              <a:t>Syst</a:t>
            </a:r>
            <a:r>
              <a:rPr lang="fr-FR" sz="1400" i="1" dirty="0"/>
              <a:t>. </a:t>
            </a:r>
            <a:r>
              <a:rPr lang="fr-FR" sz="1400" i="1" dirty="0" err="1"/>
              <a:t>Neurosci</a:t>
            </a:r>
            <a:r>
              <a:rPr lang="fr-FR" sz="1400" i="1" dirty="0" smtClean="0"/>
              <a:t>.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964962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Time in </a:t>
            </a:r>
            <a:r>
              <a:rPr lang="fr-FR" dirty="0" err="1" smtClean="0"/>
              <a:t>sensory</a:t>
            </a:r>
            <a:r>
              <a:rPr lang="fr-FR" dirty="0" smtClean="0"/>
              <a:t> stimuli</a:t>
            </a:r>
            <a:endParaRPr lang="fr-FR" i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366" y="1939294"/>
            <a:ext cx="2587242" cy="155113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779067" y="3490427"/>
            <a:ext cx="21525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 smtClean="0"/>
              <a:t>Celani</a:t>
            </a:r>
            <a:r>
              <a:rPr lang="fr-FR" sz="1200" i="1" dirty="0" smtClean="0"/>
              <a:t> et al. (</a:t>
            </a:r>
            <a:r>
              <a:rPr lang="fr-FR" sz="1200" i="1" dirty="0" err="1" smtClean="0"/>
              <a:t>Phys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Rev</a:t>
            </a:r>
            <a:r>
              <a:rPr lang="fr-FR" sz="1200" i="1" dirty="0" smtClean="0"/>
              <a:t> X 2014)</a:t>
            </a:r>
            <a:endParaRPr lang="fr-FR" sz="1200" i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27" y="4267264"/>
            <a:ext cx="2834532" cy="117088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052312" y="5438150"/>
            <a:ext cx="1115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seconds</a:t>
            </a:r>
            <a:endParaRPr lang="fr-FR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3215896" y="4268557"/>
            <a:ext cx="1341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err="1" smtClean="0"/>
              <a:t>pheromone</a:t>
            </a:r>
            <a:endParaRPr lang="fr-FR" sz="1100" dirty="0"/>
          </a:p>
        </p:txBody>
      </p:sp>
      <p:sp>
        <p:nvSpPr>
          <p:cNvPr id="10" name="ZoneTexte 9"/>
          <p:cNvSpPr txBox="1"/>
          <p:nvPr/>
        </p:nvSpPr>
        <p:spPr>
          <a:xfrm>
            <a:off x="3215896" y="5766729"/>
            <a:ext cx="2679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 smtClean="0"/>
              <a:t>Murlis</a:t>
            </a:r>
            <a:r>
              <a:rPr lang="fr-FR" sz="1200" i="1" dirty="0" smtClean="0"/>
              <a:t> et al. (Ann </a:t>
            </a:r>
            <a:r>
              <a:rPr lang="fr-FR" sz="1200" i="1" dirty="0" err="1" smtClean="0"/>
              <a:t>Rev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Entomol</a:t>
            </a:r>
            <a:r>
              <a:rPr lang="fr-FR" sz="1200" i="1" dirty="0" smtClean="0"/>
              <a:t> 1992)</a:t>
            </a:r>
            <a:endParaRPr lang="fr-FR" sz="1200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4022076" y="1276990"/>
            <a:ext cx="1223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 smtClean="0"/>
              <a:t>Olfaction</a:t>
            </a:r>
            <a:endParaRPr lang="fr-FR" sz="2000" b="1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7148745" y="1281901"/>
            <a:ext cx="895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 smtClean="0"/>
              <a:t>Vision</a:t>
            </a:r>
            <a:endParaRPr lang="fr-FR" sz="2000" b="1" i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776766" y="1276990"/>
            <a:ext cx="1093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 err="1" smtClean="0"/>
              <a:t>Hearing</a:t>
            </a:r>
            <a:endParaRPr lang="fr-FR" sz="2000" b="1" i="1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6921" y="1939294"/>
            <a:ext cx="1216871" cy="1903311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229862" y="3845352"/>
            <a:ext cx="1085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/>
              <a:t>Yarbus</a:t>
            </a:r>
            <a:r>
              <a:rPr lang="fr-FR" sz="1200" i="1" dirty="0" smtClean="0"/>
              <a:t> (1967)</a:t>
            </a:r>
            <a:endParaRPr lang="fr-FR" sz="1200" i="1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324" y="4322575"/>
            <a:ext cx="2633676" cy="2231149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7357807" y="6553724"/>
            <a:ext cx="1683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Pritchard (</a:t>
            </a:r>
            <a:r>
              <a:rPr lang="fr-FR" sz="1200" i="1" dirty="0" err="1" smtClean="0"/>
              <a:t>Sci</a:t>
            </a:r>
            <a:r>
              <a:rPr lang="fr-FR" sz="1200" i="1" dirty="0" smtClean="0"/>
              <a:t> Am 1961)</a:t>
            </a:r>
            <a:endParaRPr lang="fr-FR" sz="1200" i="1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9224" y="2023806"/>
            <a:ext cx="2711231" cy="168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age 18" descr="an_twrlo.gif">
            <a:hlinkClick r:id="rId8" action="ppaction://program"/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030000"/>
              </a:clrFrom>
              <a:clrTo>
                <a:srgbClr val="03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423" y="4122351"/>
            <a:ext cx="2775472" cy="85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85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  <p:bldP spid="1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synchrony</a:t>
            </a:r>
            <a:r>
              <a:rPr lang="fr-FR" dirty="0" smtClean="0"/>
              <a:t> </a:t>
            </a:r>
            <a:r>
              <a:rPr lang="fr-FR" dirty="0" err="1" smtClean="0"/>
              <a:t>receptive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endParaRPr lang="fr-FR" dirty="0"/>
          </a:p>
        </p:txBody>
      </p:sp>
      <p:sp>
        <p:nvSpPr>
          <p:cNvPr id="3" name="Rectangle à coins arrondis 46"/>
          <p:cNvSpPr/>
          <p:nvPr/>
        </p:nvSpPr>
        <p:spPr>
          <a:xfrm>
            <a:off x="5741243" y="3416856"/>
            <a:ext cx="714375" cy="285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Rectangle à coins arrondis 47"/>
          <p:cNvSpPr/>
          <p:nvPr/>
        </p:nvSpPr>
        <p:spPr>
          <a:xfrm>
            <a:off x="5741243" y="2845356"/>
            <a:ext cx="714375" cy="285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5" name="Groupe 23"/>
          <p:cNvGrpSpPr>
            <a:grpSpLocks/>
          </p:cNvGrpSpPr>
          <p:nvPr/>
        </p:nvGrpSpPr>
        <p:grpSpPr bwMode="auto">
          <a:xfrm>
            <a:off x="5098305" y="2897743"/>
            <a:ext cx="142875" cy="1019175"/>
            <a:chOff x="3571868" y="2071678"/>
            <a:chExt cx="142876" cy="1019184"/>
          </a:xfrm>
        </p:grpSpPr>
        <p:sp>
          <p:nvSpPr>
            <p:cNvPr id="6" name="Ellipse 49"/>
            <p:cNvSpPr/>
            <p:nvPr/>
          </p:nvSpPr>
          <p:spPr>
            <a:xfrm>
              <a:off x="3571868" y="2071678"/>
              <a:ext cx="142876" cy="14287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7" name="Ellipse 50"/>
            <p:cNvSpPr/>
            <p:nvPr/>
          </p:nvSpPr>
          <p:spPr>
            <a:xfrm>
              <a:off x="3571868" y="2376481"/>
              <a:ext cx="142876" cy="14287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8" name="Ellipse 51"/>
            <p:cNvSpPr/>
            <p:nvPr/>
          </p:nvSpPr>
          <p:spPr>
            <a:xfrm>
              <a:off x="3571868" y="2662233"/>
              <a:ext cx="142876" cy="14287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9" name="Ellipse 52"/>
            <p:cNvSpPr/>
            <p:nvPr/>
          </p:nvSpPr>
          <p:spPr>
            <a:xfrm>
              <a:off x="3571868" y="2947986"/>
              <a:ext cx="142876" cy="142876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10" name="Groupe 34"/>
          <p:cNvGrpSpPr>
            <a:grpSpLocks/>
          </p:cNvGrpSpPr>
          <p:nvPr/>
        </p:nvGrpSpPr>
        <p:grpSpPr bwMode="auto">
          <a:xfrm>
            <a:off x="5526930" y="2897743"/>
            <a:ext cx="1143000" cy="144463"/>
            <a:chOff x="3929854" y="2071679"/>
            <a:chExt cx="1143799" cy="143670"/>
          </a:xfrm>
        </p:grpSpPr>
        <p:cxnSp>
          <p:nvCxnSpPr>
            <p:cNvPr id="11" name="Connecteur droit 54"/>
            <p:cNvCxnSpPr/>
            <p:nvPr/>
          </p:nvCxnSpPr>
          <p:spPr>
            <a:xfrm rot="5400000">
              <a:off x="3859603" y="2143510"/>
              <a:ext cx="142091" cy="158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Connecteur droit 55"/>
            <p:cNvCxnSpPr/>
            <p:nvPr/>
          </p:nvCxnSpPr>
          <p:spPr>
            <a:xfrm rot="5400000">
              <a:off x="3929502" y="2141930"/>
              <a:ext cx="142091" cy="158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Connecteur droit 56"/>
            <p:cNvCxnSpPr/>
            <p:nvPr/>
          </p:nvCxnSpPr>
          <p:spPr>
            <a:xfrm rot="5400000">
              <a:off x="4205920" y="2143510"/>
              <a:ext cx="142091" cy="158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Connecteur droit 57"/>
            <p:cNvCxnSpPr/>
            <p:nvPr/>
          </p:nvCxnSpPr>
          <p:spPr>
            <a:xfrm rot="5400000">
              <a:off x="4499813" y="2141930"/>
              <a:ext cx="142091" cy="158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onnecteur droit 58"/>
            <p:cNvCxnSpPr/>
            <p:nvPr/>
          </p:nvCxnSpPr>
          <p:spPr>
            <a:xfrm rot="5400000">
              <a:off x="4563357" y="2143510"/>
              <a:ext cx="142091" cy="158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Connecteur droit 59"/>
            <p:cNvCxnSpPr/>
            <p:nvPr/>
          </p:nvCxnSpPr>
          <p:spPr>
            <a:xfrm rot="5400000">
              <a:off x="4715864" y="2141930"/>
              <a:ext cx="142091" cy="158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cteur droit 61"/>
            <p:cNvCxnSpPr/>
            <p:nvPr/>
          </p:nvCxnSpPr>
          <p:spPr>
            <a:xfrm rot="5400000">
              <a:off x="5001814" y="2141930"/>
              <a:ext cx="142091" cy="158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e 35"/>
          <p:cNvGrpSpPr>
            <a:grpSpLocks/>
          </p:cNvGrpSpPr>
          <p:nvPr/>
        </p:nvGrpSpPr>
        <p:grpSpPr bwMode="auto">
          <a:xfrm>
            <a:off x="5384055" y="3202543"/>
            <a:ext cx="1285875" cy="142875"/>
            <a:chOff x="3859208" y="2071678"/>
            <a:chExt cx="1285883" cy="143670"/>
          </a:xfrm>
        </p:grpSpPr>
        <p:cxnSp>
          <p:nvCxnSpPr>
            <p:cNvPr id="19" name="Connecteur droit 63"/>
            <p:cNvCxnSpPr/>
            <p:nvPr/>
          </p:nvCxnSpPr>
          <p:spPr>
            <a:xfrm rot="5400000">
              <a:off x="3788167" y="2142719"/>
              <a:ext cx="143670" cy="158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Connecteur droit 64"/>
            <p:cNvCxnSpPr/>
            <p:nvPr/>
          </p:nvCxnSpPr>
          <p:spPr>
            <a:xfrm rot="5400000">
              <a:off x="4008831" y="2142719"/>
              <a:ext cx="143670" cy="158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cteur droit 65"/>
            <p:cNvCxnSpPr/>
            <p:nvPr/>
          </p:nvCxnSpPr>
          <p:spPr>
            <a:xfrm rot="5400000">
              <a:off x="4216794" y="2142719"/>
              <a:ext cx="143670" cy="158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cteur droit 66"/>
            <p:cNvCxnSpPr/>
            <p:nvPr/>
          </p:nvCxnSpPr>
          <p:spPr>
            <a:xfrm rot="5400000">
              <a:off x="4499371" y="2142719"/>
              <a:ext cx="143670" cy="158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cteur droit 67"/>
            <p:cNvCxnSpPr/>
            <p:nvPr/>
          </p:nvCxnSpPr>
          <p:spPr>
            <a:xfrm rot="5400000">
              <a:off x="4431109" y="2142719"/>
              <a:ext cx="143670" cy="158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cteur droit 68"/>
            <p:cNvCxnSpPr/>
            <p:nvPr/>
          </p:nvCxnSpPr>
          <p:spPr>
            <a:xfrm rot="5400000">
              <a:off x="4715272" y="2142719"/>
              <a:ext cx="143670" cy="158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Connecteur droit 69"/>
            <p:cNvCxnSpPr/>
            <p:nvPr/>
          </p:nvCxnSpPr>
          <p:spPr>
            <a:xfrm rot="5400000">
              <a:off x="4920062" y="2142719"/>
              <a:ext cx="143670" cy="158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cteur droit 70"/>
            <p:cNvCxnSpPr/>
            <p:nvPr/>
          </p:nvCxnSpPr>
          <p:spPr>
            <a:xfrm rot="5400000">
              <a:off x="5072462" y="2142719"/>
              <a:ext cx="143670" cy="158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e 44"/>
          <p:cNvGrpSpPr>
            <a:grpSpLocks/>
          </p:cNvGrpSpPr>
          <p:nvPr/>
        </p:nvGrpSpPr>
        <p:grpSpPr bwMode="auto">
          <a:xfrm>
            <a:off x="5677743" y="3469243"/>
            <a:ext cx="992187" cy="142875"/>
            <a:chOff x="4080770" y="2071678"/>
            <a:chExt cx="992883" cy="143671"/>
          </a:xfrm>
        </p:grpSpPr>
        <p:cxnSp>
          <p:nvCxnSpPr>
            <p:cNvPr id="28" name="Connecteur droit 73"/>
            <p:cNvCxnSpPr/>
            <p:nvPr/>
          </p:nvCxnSpPr>
          <p:spPr>
            <a:xfrm rot="5400000">
              <a:off x="4009729" y="2142719"/>
              <a:ext cx="143671" cy="158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necteur droit 74"/>
            <p:cNvCxnSpPr/>
            <p:nvPr/>
          </p:nvCxnSpPr>
          <p:spPr>
            <a:xfrm rot="5400000">
              <a:off x="4205128" y="2142719"/>
              <a:ext cx="143671" cy="158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necteur droit 75"/>
            <p:cNvCxnSpPr/>
            <p:nvPr/>
          </p:nvCxnSpPr>
          <p:spPr>
            <a:xfrm rot="5400000">
              <a:off x="4499022" y="2142719"/>
              <a:ext cx="143671" cy="158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76"/>
            <p:cNvCxnSpPr/>
            <p:nvPr/>
          </p:nvCxnSpPr>
          <p:spPr>
            <a:xfrm rot="5400000">
              <a:off x="4562566" y="2142719"/>
              <a:ext cx="143671" cy="158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necteur droit 77"/>
            <p:cNvCxnSpPr/>
            <p:nvPr/>
          </p:nvCxnSpPr>
          <p:spPr>
            <a:xfrm rot="5400000">
              <a:off x="4715073" y="2142719"/>
              <a:ext cx="143671" cy="158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necteur droit 78"/>
            <p:cNvCxnSpPr/>
            <p:nvPr/>
          </p:nvCxnSpPr>
          <p:spPr>
            <a:xfrm rot="5400000">
              <a:off x="4931124" y="2142719"/>
              <a:ext cx="143671" cy="158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Connecteur droit 79"/>
            <p:cNvCxnSpPr/>
            <p:nvPr/>
          </p:nvCxnSpPr>
          <p:spPr>
            <a:xfrm rot="5400000">
              <a:off x="5001023" y="2142719"/>
              <a:ext cx="143671" cy="158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e 53"/>
          <p:cNvGrpSpPr>
            <a:grpSpLocks/>
          </p:cNvGrpSpPr>
          <p:nvPr/>
        </p:nvGrpSpPr>
        <p:grpSpPr bwMode="auto">
          <a:xfrm>
            <a:off x="5455493" y="3774043"/>
            <a:ext cx="1285875" cy="142875"/>
            <a:chOff x="3928264" y="2071678"/>
            <a:chExt cx="1285884" cy="143670"/>
          </a:xfrm>
        </p:grpSpPr>
        <p:cxnSp>
          <p:nvCxnSpPr>
            <p:cNvPr id="36" name="Connecteur droit 81"/>
            <p:cNvCxnSpPr/>
            <p:nvPr/>
          </p:nvCxnSpPr>
          <p:spPr>
            <a:xfrm rot="5400000">
              <a:off x="3857223" y="2142719"/>
              <a:ext cx="143670" cy="158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necteur droit 82"/>
            <p:cNvCxnSpPr/>
            <p:nvPr/>
          </p:nvCxnSpPr>
          <p:spPr>
            <a:xfrm rot="5400000">
              <a:off x="4069949" y="2142719"/>
              <a:ext cx="143670" cy="158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Connecteur droit 83"/>
            <p:cNvCxnSpPr/>
            <p:nvPr/>
          </p:nvCxnSpPr>
          <p:spPr>
            <a:xfrm rot="5400000">
              <a:off x="4355701" y="2142719"/>
              <a:ext cx="143670" cy="158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necteur droit 84"/>
            <p:cNvCxnSpPr/>
            <p:nvPr/>
          </p:nvCxnSpPr>
          <p:spPr>
            <a:xfrm rot="5400000">
              <a:off x="4499371" y="2141925"/>
              <a:ext cx="143670" cy="3175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Connecteur droit 85"/>
            <p:cNvCxnSpPr/>
            <p:nvPr/>
          </p:nvCxnSpPr>
          <p:spPr>
            <a:xfrm rot="5400000">
              <a:off x="4641453" y="2142719"/>
              <a:ext cx="143670" cy="158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Connecteur droit 86"/>
            <p:cNvCxnSpPr/>
            <p:nvPr/>
          </p:nvCxnSpPr>
          <p:spPr>
            <a:xfrm rot="5400000">
              <a:off x="4716066" y="2142719"/>
              <a:ext cx="143670" cy="158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Connecteur droit 87"/>
            <p:cNvCxnSpPr/>
            <p:nvPr/>
          </p:nvCxnSpPr>
          <p:spPr>
            <a:xfrm rot="5400000">
              <a:off x="4920855" y="2142719"/>
              <a:ext cx="143670" cy="1587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Connecteur droit 88"/>
            <p:cNvCxnSpPr/>
            <p:nvPr/>
          </p:nvCxnSpPr>
          <p:spPr>
            <a:xfrm rot="5400000">
              <a:off x="5141518" y="2142719"/>
              <a:ext cx="143670" cy="158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ZoneTexte 43"/>
          <p:cNvSpPr txBox="1"/>
          <p:nvPr/>
        </p:nvSpPr>
        <p:spPr>
          <a:xfrm>
            <a:off x="4788024" y="2771636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</a:t>
            </a:r>
            <a:endParaRPr lang="fr-FR" dirty="0"/>
          </a:p>
        </p:txBody>
      </p:sp>
      <p:sp>
        <p:nvSpPr>
          <p:cNvPr id="45" name="ZoneTexte 44"/>
          <p:cNvSpPr txBox="1"/>
          <p:nvPr/>
        </p:nvSpPr>
        <p:spPr>
          <a:xfrm>
            <a:off x="4788024" y="334770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46" name="ZoneTexte 45"/>
          <p:cNvSpPr txBox="1"/>
          <p:nvPr/>
        </p:nvSpPr>
        <p:spPr>
          <a:xfrm>
            <a:off x="899592" y="4509120"/>
            <a:ext cx="774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« </a:t>
            </a:r>
            <a:r>
              <a:rPr lang="fr-FR" dirty="0" err="1" smtClean="0"/>
              <a:t>Synchrony</a:t>
            </a:r>
            <a:r>
              <a:rPr lang="fr-FR" dirty="0" smtClean="0"/>
              <a:t> </a:t>
            </a:r>
            <a:r>
              <a:rPr lang="fr-FR" dirty="0" err="1" smtClean="0"/>
              <a:t>receptive</a:t>
            </a:r>
            <a:r>
              <a:rPr lang="fr-FR" dirty="0" smtClean="0"/>
              <a:t> </a:t>
            </a:r>
            <a:r>
              <a:rPr lang="fr-FR" dirty="0" err="1" smtClean="0"/>
              <a:t>field</a:t>
            </a:r>
            <a:r>
              <a:rPr lang="fr-FR" dirty="0" smtClean="0"/>
              <a:t> » = set of stimuli S </a:t>
            </a:r>
            <a:r>
              <a:rPr lang="fr-FR" dirty="0" err="1" smtClean="0"/>
              <a:t>making</a:t>
            </a:r>
            <a:r>
              <a:rPr lang="fr-FR" dirty="0" smtClean="0"/>
              <a:t> A and B </a:t>
            </a:r>
            <a:r>
              <a:rPr lang="fr-FR" dirty="0" err="1" smtClean="0"/>
              <a:t>fire</a:t>
            </a:r>
            <a:r>
              <a:rPr lang="fr-FR" dirty="0" smtClean="0"/>
              <a:t> </a:t>
            </a:r>
            <a:r>
              <a:rPr lang="fr-FR" dirty="0" err="1" smtClean="0"/>
              <a:t>synchronously</a:t>
            </a:r>
            <a:endParaRPr lang="fr-FR" dirty="0" smtClean="0"/>
          </a:p>
        </p:txBody>
      </p:sp>
      <p:cxnSp>
        <p:nvCxnSpPr>
          <p:cNvPr id="47" name="Connecteur droit avec flèche 46"/>
          <p:cNvCxnSpPr/>
          <p:nvPr/>
        </p:nvCxnSpPr>
        <p:spPr>
          <a:xfrm>
            <a:off x="1331640" y="1916832"/>
            <a:ext cx="86409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204864"/>
            <a:ext cx="356621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Rectangle 50"/>
          <p:cNvSpPr/>
          <p:nvPr/>
        </p:nvSpPr>
        <p:spPr>
          <a:xfrm>
            <a:off x="3635896" y="4941168"/>
            <a:ext cx="2000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= {S | N</a:t>
            </a:r>
            <a:r>
              <a:rPr lang="fr-FR" baseline="-25000" dirty="0" smtClean="0"/>
              <a:t>A</a:t>
            </a:r>
            <a:r>
              <a:rPr lang="fr-FR" dirty="0" smtClean="0"/>
              <a:t>(S) = N</a:t>
            </a:r>
            <a:r>
              <a:rPr lang="fr-FR" baseline="-25000" dirty="0" smtClean="0"/>
              <a:t>B</a:t>
            </a:r>
            <a:r>
              <a:rPr lang="fr-FR" dirty="0" smtClean="0"/>
              <a:t>(S)}</a:t>
            </a:r>
            <a:endParaRPr lang="fr-FR" dirty="0"/>
          </a:p>
        </p:txBody>
      </p:sp>
      <p:sp>
        <p:nvSpPr>
          <p:cNvPr id="52" name="ZoneTexte 51"/>
          <p:cNvSpPr txBox="1"/>
          <p:nvPr/>
        </p:nvSpPr>
        <p:spPr>
          <a:xfrm>
            <a:off x="3059832" y="5661248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</a:t>
            </a:r>
            <a:r>
              <a:rPr lang="fr-FR" dirty="0" err="1" smtClean="0"/>
              <a:t>law</a:t>
            </a:r>
            <a:r>
              <a:rPr lang="fr-FR" dirty="0" smtClean="0"/>
              <a:t> </a:t>
            </a:r>
            <a:r>
              <a:rPr lang="fr-FR" dirty="0" err="1" smtClean="0"/>
              <a:t>followed</a:t>
            </a:r>
            <a:r>
              <a:rPr lang="fr-FR" dirty="0" smtClean="0"/>
              <a:t> by </a:t>
            </a:r>
            <a:r>
              <a:rPr lang="fr-FR" dirty="0" err="1" smtClean="0"/>
              <a:t>sensory</a:t>
            </a:r>
            <a:r>
              <a:rPr lang="fr-FR" dirty="0" smtClean="0"/>
              <a:t> signal S</a:t>
            </a:r>
          </a:p>
        </p:txBody>
      </p:sp>
      <p:cxnSp>
        <p:nvCxnSpPr>
          <p:cNvPr id="53" name="Connecteur droit avec flèche 52"/>
          <p:cNvCxnSpPr>
            <a:stCxn id="52" idx="0"/>
          </p:cNvCxnSpPr>
          <p:nvPr/>
        </p:nvCxnSpPr>
        <p:spPr>
          <a:xfrm flipV="1">
            <a:off x="4780816" y="5301208"/>
            <a:ext cx="7208" cy="3600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4" name="Rectangle à coins arrondis 47"/>
          <p:cNvSpPr/>
          <p:nvPr/>
        </p:nvSpPr>
        <p:spPr>
          <a:xfrm>
            <a:off x="8107809" y="2996381"/>
            <a:ext cx="714375" cy="2857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55" name="Connecteur droit avec flèche 89"/>
          <p:cNvCxnSpPr/>
          <p:nvPr/>
        </p:nvCxnSpPr>
        <p:spPr>
          <a:xfrm>
            <a:off x="6876256" y="2996952"/>
            <a:ext cx="660053" cy="708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90"/>
          <p:cNvCxnSpPr/>
          <p:nvPr/>
        </p:nvCxnSpPr>
        <p:spPr>
          <a:xfrm flipV="1">
            <a:off x="6876256" y="3210695"/>
            <a:ext cx="660053" cy="3623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49"/>
          <p:cNvSpPr/>
          <p:nvPr/>
        </p:nvSpPr>
        <p:spPr bwMode="auto">
          <a:xfrm>
            <a:off x="7607746" y="3067819"/>
            <a:ext cx="142875" cy="14287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58" name="Connecteur droit avec flèche 89"/>
          <p:cNvCxnSpPr/>
          <p:nvPr/>
        </p:nvCxnSpPr>
        <p:spPr>
          <a:xfrm>
            <a:off x="6876256" y="3356992"/>
            <a:ext cx="660053" cy="2823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90"/>
          <p:cNvCxnSpPr/>
          <p:nvPr/>
        </p:nvCxnSpPr>
        <p:spPr>
          <a:xfrm flipV="1">
            <a:off x="6876256" y="3710756"/>
            <a:ext cx="660053" cy="1502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49"/>
          <p:cNvSpPr/>
          <p:nvPr/>
        </p:nvSpPr>
        <p:spPr bwMode="auto">
          <a:xfrm>
            <a:off x="7607746" y="3567881"/>
            <a:ext cx="142875" cy="14287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61" name="Groupe 34"/>
          <p:cNvGrpSpPr>
            <a:grpSpLocks/>
          </p:cNvGrpSpPr>
          <p:nvPr/>
        </p:nvGrpSpPr>
        <p:grpSpPr bwMode="auto">
          <a:xfrm>
            <a:off x="8241159" y="3067819"/>
            <a:ext cx="511175" cy="144462"/>
            <a:chOff x="4276171" y="2071679"/>
            <a:chExt cx="511532" cy="143670"/>
          </a:xfrm>
        </p:grpSpPr>
        <p:cxnSp>
          <p:nvCxnSpPr>
            <p:cNvPr id="62" name="Connecteur droit 56"/>
            <p:cNvCxnSpPr/>
            <p:nvPr/>
          </p:nvCxnSpPr>
          <p:spPr>
            <a:xfrm rot="5400000">
              <a:off x="4205919" y="2143509"/>
              <a:ext cx="142092" cy="1588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Connecteur droit 57"/>
            <p:cNvCxnSpPr/>
            <p:nvPr/>
          </p:nvCxnSpPr>
          <p:spPr>
            <a:xfrm rot="5400000">
              <a:off x="4499811" y="2141931"/>
              <a:ext cx="142092" cy="158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Connecteur droit 58"/>
            <p:cNvCxnSpPr/>
            <p:nvPr/>
          </p:nvCxnSpPr>
          <p:spPr>
            <a:xfrm rot="5400000">
              <a:off x="4563356" y="2143509"/>
              <a:ext cx="142092" cy="158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onnecteur droit 59"/>
            <p:cNvCxnSpPr/>
            <p:nvPr/>
          </p:nvCxnSpPr>
          <p:spPr>
            <a:xfrm rot="5400000">
              <a:off x="4715862" y="2141931"/>
              <a:ext cx="142092" cy="1589"/>
            </a:xfrm>
            <a:prstGeom prst="lin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6" name="TextBox 106"/>
          <p:cNvSpPr txBox="1">
            <a:spLocks noChangeArrowheads="1"/>
          </p:cNvSpPr>
          <p:nvPr/>
        </p:nvSpPr>
        <p:spPr bwMode="auto">
          <a:xfrm>
            <a:off x="7868096" y="3474219"/>
            <a:ext cx="1168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/>
              <a:t>no response</a:t>
            </a:r>
          </a:p>
        </p:txBody>
      </p:sp>
      <p:sp>
        <p:nvSpPr>
          <p:cNvPr id="67" name="ZoneTexte 66"/>
          <p:cNvSpPr txBox="1"/>
          <p:nvPr/>
        </p:nvSpPr>
        <p:spPr>
          <a:xfrm>
            <a:off x="7236296" y="227687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coincidence</a:t>
            </a:r>
            <a:r>
              <a:rPr lang="fr-FR" sz="1600" dirty="0" smtClean="0"/>
              <a:t> </a:t>
            </a:r>
            <a:r>
              <a:rPr lang="fr-FR" sz="1600" dirty="0" err="1" smtClean="0"/>
              <a:t>detection</a:t>
            </a:r>
            <a:endParaRPr lang="fr-FR" sz="1600" dirty="0"/>
          </a:p>
        </p:txBody>
      </p:sp>
      <p:sp>
        <p:nvSpPr>
          <p:cNvPr id="68" name="Rectangle 67"/>
          <p:cNvSpPr/>
          <p:nvPr/>
        </p:nvSpPr>
        <p:spPr>
          <a:xfrm>
            <a:off x="0" y="6519446"/>
            <a:ext cx="53840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 smtClean="0"/>
              <a:t>Brette</a:t>
            </a:r>
            <a:r>
              <a:rPr lang="en-US" sz="1400" i="1" dirty="0" smtClean="0"/>
              <a:t> </a:t>
            </a:r>
            <a:r>
              <a:rPr lang="en-US" sz="1400" i="1" dirty="0"/>
              <a:t>R (2012). Computing with neural synchrony. </a:t>
            </a:r>
            <a:r>
              <a:rPr lang="en-US" sz="1400" i="1" dirty="0" err="1"/>
              <a:t>PLoS</a:t>
            </a:r>
            <a:r>
              <a:rPr lang="en-US" sz="1400" i="1" dirty="0"/>
              <a:t> Comp </a:t>
            </a:r>
            <a:r>
              <a:rPr lang="en-US" sz="1400" i="1" dirty="0" err="1"/>
              <a:t>Biol</a:t>
            </a:r>
            <a:endParaRPr lang="en-US" sz="1400" i="1" dirty="0"/>
          </a:p>
        </p:txBody>
      </p:sp>
      <p:pic>
        <p:nvPicPr>
          <p:cNvPr id="69" name="Image 6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25" y="1638710"/>
            <a:ext cx="1128668" cy="676672"/>
          </a:xfrm>
          <a:prstGeom prst="rect">
            <a:avLst/>
          </a:prstGeom>
        </p:spPr>
      </p:pic>
      <p:pic>
        <p:nvPicPr>
          <p:cNvPr id="70" name="Image 69"/>
          <p:cNvPicPr>
            <a:picLocks noChangeAspect="1"/>
          </p:cNvPicPr>
          <p:nvPr/>
        </p:nvPicPr>
        <p:blipFill rotWithShape="1">
          <a:blip r:embed="rId5"/>
          <a:srcRect l="29677" t="9732" r="22599" b="31752"/>
          <a:stretch/>
        </p:blipFill>
        <p:spPr>
          <a:xfrm>
            <a:off x="2179715" y="1810742"/>
            <a:ext cx="778157" cy="39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58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6" grpId="0"/>
      <p:bldP spid="51" grpId="0"/>
      <p:bldP spid="52" grpId="0"/>
      <p:bldP spid="54" grpId="0" animBg="1"/>
      <p:bldP spid="57" grpId="0" animBg="1"/>
      <p:bldP spid="60" grpId="0" animBg="1"/>
      <p:bldP spid="66" grpId="0"/>
      <p:bldP spid="6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Sensory</a:t>
            </a:r>
            <a:r>
              <a:rPr lang="fr-FR" dirty="0" smtClean="0"/>
              <a:t> </a:t>
            </a:r>
            <a:r>
              <a:rPr lang="fr-FR" dirty="0" err="1" smtClean="0"/>
              <a:t>laws</a:t>
            </a:r>
            <a:endParaRPr lang="fr-FR" dirty="0"/>
          </a:p>
        </p:txBody>
      </p:sp>
      <p:pic>
        <p:nvPicPr>
          <p:cNvPr id="6" name="Image 5" descr="violin.gif"/>
          <p:cNvPicPr>
            <a:picLocks noChangeAspect="1"/>
          </p:cNvPicPr>
          <p:nvPr/>
        </p:nvPicPr>
        <p:blipFill>
          <a:blip r:embed="rId3" cstate="print">
            <a:lum bright="-40000"/>
          </a:blip>
          <a:srcRect r="26238"/>
          <a:stretch>
            <a:fillRect/>
          </a:stretch>
        </p:blipFill>
        <p:spPr>
          <a:xfrm>
            <a:off x="1120409" y="2733358"/>
            <a:ext cx="1872208" cy="1152128"/>
          </a:xfrm>
          <a:prstGeom prst="rect">
            <a:avLst/>
          </a:prstGeom>
        </p:spPr>
      </p:pic>
      <p:pic>
        <p:nvPicPr>
          <p:cNvPr id="7" name="Picture 16" descr="http://highermeaning.org/Authors/JLO/fig0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6993" y="4256235"/>
            <a:ext cx="2032683" cy="629829"/>
          </a:xfrm>
          <a:prstGeom prst="rect">
            <a:avLst/>
          </a:prstGeom>
          <a:noFill/>
        </p:spPr>
      </p:pic>
      <p:cxnSp>
        <p:nvCxnSpPr>
          <p:cNvPr id="8" name="Connecteur droit avec flèche 7"/>
          <p:cNvCxnSpPr/>
          <p:nvPr/>
        </p:nvCxnSpPr>
        <p:spPr>
          <a:xfrm>
            <a:off x="1192417" y="2877374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1223017" y="4256235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182073" y="5081262"/>
            <a:ext cx="1233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S(</a:t>
            </a:r>
            <a:r>
              <a:rPr lang="fr-FR" dirty="0" err="1" smtClean="0"/>
              <a:t>t-T</a:t>
            </a:r>
            <a:r>
              <a:rPr lang="fr-FR" dirty="0" smtClean="0"/>
              <a:t>) = S(</a:t>
            </a:r>
            <a:r>
              <a:rPr lang="fr-FR" dirty="0" err="1" smtClean="0"/>
              <a:t>t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336433" y="2507402"/>
            <a:ext cx="2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1006993" y="2134594"/>
            <a:ext cx="2152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Pitch-</a:t>
            </a:r>
            <a:r>
              <a:rPr lang="fr-FR" dirty="0" err="1" smtClean="0"/>
              <a:t>evoking</a:t>
            </a:r>
            <a:r>
              <a:rPr lang="fr-FR" dirty="0" smtClean="0"/>
              <a:t> </a:t>
            </a:r>
            <a:r>
              <a:rPr lang="fr-FR" dirty="0" err="1" smtClean="0"/>
              <a:t>sounds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32077" y="6341807"/>
            <a:ext cx="2848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 smtClean="0"/>
              <a:t>Laudanski</a:t>
            </a:r>
            <a:r>
              <a:rPr lang="fr-FR" sz="1200" i="1" dirty="0" smtClean="0"/>
              <a:t> et al. (2014). A structural </a:t>
            </a:r>
            <a:r>
              <a:rPr lang="fr-FR" sz="1200" i="1" dirty="0" err="1" smtClean="0"/>
              <a:t>theory</a:t>
            </a:r>
            <a:r>
              <a:rPr lang="fr-FR" sz="1200" i="1" dirty="0" smtClean="0"/>
              <a:t> of pitch. </a:t>
            </a:r>
            <a:r>
              <a:rPr lang="fr-FR" sz="1200" i="1" dirty="0" err="1" smtClean="0"/>
              <a:t>eNeuro</a:t>
            </a:r>
            <a:endParaRPr lang="fr-FR" sz="1200" i="1" dirty="0"/>
          </a:p>
        </p:txBody>
      </p:sp>
      <p:grpSp>
        <p:nvGrpSpPr>
          <p:cNvPr id="22" name="Groupe 3"/>
          <p:cNvGrpSpPr/>
          <p:nvPr/>
        </p:nvGrpSpPr>
        <p:grpSpPr>
          <a:xfrm>
            <a:off x="4309858" y="2597984"/>
            <a:ext cx="2160240" cy="1368152"/>
            <a:chOff x="395536" y="1772816"/>
            <a:chExt cx="5328592" cy="3528391"/>
          </a:xfrm>
        </p:grpSpPr>
        <p:grpSp>
          <p:nvGrpSpPr>
            <p:cNvPr id="23" name="Group 4"/>
            <p:cNvGrpSpPr>
              <a:grpSpLocks/>
            </p:cNvGrpSpPr>
            <p:nvPr/>
          </p:nvGrpSpPr>
          <p:grpSpPr bwMode="auto">
            <a:xfrm>
              <a:off x="395536" y="1772816"/>
              <a:ext cx="4104456" cy="3528391"/>
              <a:chOff x="2472" y="1207"/>
              <a:chExt cx="3132" cy="2586"/>
            </a:xfrm>
          </p:grpSpPr>
          <p:pic>
            <p:nvPicPr>
              <p:cNvPr id="25" name="Picture 5" descr="ITD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r="7996" b="4752"/>
              <a:stretch>
                <a:fillRect/>
              </a:stretch>
            </p:blipFill>
            <p:spPr bwMode="auto">
              <a:xfrm>
                <a:off x="2472" y="1207"/>
                <a:ext cx="3130" cy="2586"/>
              </a:xfrm>
              <a:prstGeom prst="rect">
                <a:avLst/>
              </a:prstGeom>
              <a:noFill/>
            </p:spPr>
          </p:pic>
          <p:sp>
            <p:nvSpPr>
              <p:cNvPr id="26" name="Line 6"/>
              <p:cNvSpPr>
                <a:spLocks noChangeShapeType="1"/>
              </p:cNvSpPr>
              <p:nvPr/>
            </p:nvSpPr>
            <p:spPr bwMode="auto">
              <a:xfrm>
                <a:off x="3140" y="1830"/>
                <a:ext cx="206" cy="378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27" name="Line 7"/>
              <p:cNvSpPr>
                <a:spLocks noChangeShapeType="1"/>
              </p:cNvSpPr>
              <p:nvPr/>
            </p:nvSpPr>
            <p:spPr bwMode="auto">
              <a:xfrm>
                <a:off x="3346" y="2205"/>
                <a:ext cx="2029" cy="1588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4113" y="1857"/>
                <a:ext cx="1491" cy="117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fr-FR"/>
              </a:p>
            </p:txBody>
          </p:sp>
        </p:grpSp>
        <p:pic>
          <p:nvPicPr>
            <p:cNvPr id="24" name="Picture 4" descr="http://ars.els-cdn.com/content/image/1-s2.0-S0167639306000896-gr1.jpg"/>
            <p:cNvPicPr>
              <a:picLocks noChangeAspect="1" noChangeArrowheads="1"/>
            </p:cNvPicPr>
            <p:nvPr/>
          </p:nvPicPr>
          <p:blipFill>
            <a:blip r:embed="rId6" cstate="print"/>
            <a:srcRect l="44470" t="4223" r="26914" b="61989"/>
            <a:stretch>
              <a:fillRect/>
            </a:stretch>
          </p:blipFill>
          <p:spPr bwMode="auto">
            <a:xfrm>
              <a:off x="4427984" y="4509119"/>
              <a:ext cx="1296144" cy="691277"/>
            </a:xfrm>
            <a:prstGeom prst="rect">
              <a:avLst/>
            </a:prstGeom>
            <a:noFill/>
          </p:spPr>
        </p:pic>
      </p:grpSp>
      <p:sp>
        <p:nvSpPr>
          <p:cNvPr id="29" name="ZoneTexte 28"/>
          <p:cNvSpPr txBox="1"/>
          <p:nvPr/>
        </p:nvSpPr>
        <p:spPr>
          <a:xfrm>
            <a:off x="4525132" y="3327356"/>
            <a:ext cx="354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Ɵ</a:t>
            </a:r>
            <a:endParaRPr lang="fr-FR" sz="2000" dirty="0"/>
          </a:p>
        </p:txBody>
      </p:sp>
      <p:pic>
        <p:nvPicPr>
          <p:cNvPr id="30" name="Picture 4" descr="http://ars.els-cdn.com/content/image/1-s2.0-S0167639306000896-gr1.jpg"/>
          <p:cNvPicPr>
            <a:picLocks noChangeAspect="1" noChangeArrowheads="1"/>
          </p:cNvPicPr>
          <p:nvPr/>
        </p:nvPicPr>
        <p:blipFill>
          <a:blip r:embed="rId6" cstate="print"/>
          <a:srcRect l="44470" t="4223" r="26914" b="61989"/>
          <a:stretch>
            <a:fillRect/>
          </a:stretch>
        </p:blipFill>
        <p:spPr bwMode="auto">
          <a:xfrm>
            <a:off x="7530555" y="3444093"/>
            <a:ext cx="1167256" cy="622537"/>
          </a:xfrm>
          <a:prstGeom prst="rect">
            <a:avLst/>
          </a:prstGeom>
          <a:noFill/>
        </p:spPr>
      </p:pic>
      <p:pic>
        <p:nvPicPr>
          <p:cNvPr id="31" name="Picture 4" descr="http://ars.els-cdn.com/content/image/1-s2.0-S0167639306000896-gr1.jp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4470" t="4223" r="26914" b="61989"/>
          <a:stretch>
            <a:fillRect/>
          </a:stretch>
        </p:blipFill>
        <p:spPr bwMode="auto">
          <a:xfrm>
            <a:off x="7324076" y="2731100"/>
            <a:ext cx="1167256" cy="622537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6751346" y="2866003"/>
            <a:ext cx="5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</a:t>
            </a:r>
            <a:r>
              <a:rPr lang="fr-FR" baseline="-25000" dirty="0"/>
              <a:t>L</a:t>
            </a:r>
            <a:r>
              <a:rPr lang="fr-FR" dirty="0"/>
              <a:t>(</a:t>
            </a:r>
            <a:r>
              <a:rPr lang="fr-FR" dirty="0" err="1"/>
              <a:t>t</a:t>
            </a:r>
            <a:r>
              <a:rPr lang="fr-FR" dirty="0"/>
              <a:t>)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758817" y="3570696"/>
            <a:ext cx="591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S</a:t>
            </a:r>
            <a:r>
              <a:rPr lang="fr-FR" baseline="-25000" dirty="0" smtClean="0"/>
              <a:t>R</a:t>
            </a:r>
            <a:r>
              <a:rPr lang="fr-FR" dirty="0" smtClean="0"/>
              <a:t>(</a:t>
            </a:r>
            <a:r>
              <a:rPr lang="fr-FR" dirty="0" err="1"/>
              <a:t>t</a:t>
            </a:r>
            <a:r>
              <a:rPr lang="fr-FR" dirty="0"/>
              <a:t>) 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5856237" y="4423064"/>
            <a:ext cx="1390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</a:t>
            </a:r>
            <a:r>
              <a:rPr lang="fr-FR" baseline="-25000" dirty="0" smtClean="0"/>
              <a:t>L</a:t>
            </a:r>
            <a:r>
              <a:rPr lang="fr-FR" dirty="0" smtClean="0"/>
              <a:t>(</a:t>
            </a:r>
            <a:r>
              <a:rPr lang="fr-FR" dirty="0" err="1" smtClean="0"/>
              <a:t>t</a:t>
            </a:r>
            <a:r>
              <a:rPr lang="fr-FR" dirty="0" smtClean="0"/>
              <a:t>-d) = S</a:t>
            </a:r>
            <a:r>
              <a:rPr lang="fr-FR" baseline="-25000" dirty="0" smtClean="0"/>
              <a:t>R</a:t>
            </a:r>
            <a:r>
              <a:rPr lang="fr-FR" dirty="0" smtClean="0"/>
              <a:t>(</a:t>
            </a:r>
            <a:r>
              <a:rPr lang="fr-FR" dirty="0" err="1" smtClean="0"/>
              <a:t>t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35" name="ZoneTexte 34"/>
          <p:cNvSpPr txBox="1"/>
          <p:nvPr/>
        </p:nvSpPr>
        <p:spPr>
          <a:xfrm>
            <a:off x="4434731" y="2136736"/>
            <a:ext cx="189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Sound </a:t>
            </a:r>
            <a:r>
              <a:rPr lang="fr-FR" dirty="0" err="1" smtClean="0"/>
              <a:t>localization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6104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2" grpId="0"/>
      <p:bldP spid="33" grpId="0"/>
      <p:bldP spid="34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Information vs. </a:t>
            </a:r>
            <a:r>
              <a:rPr lang="fr-FR" dirty="0" err="1" smtClean="0"/>
              <a:t>knowledge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6087939" y="2453968"/>
            <a:ext cx="1584176" cy="20882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/>
          <p:cNvGrpSpPr/>
          <p:nvPr/>
        </p:nvGrpSpPr>
        <p:grpSpPr>
          <a:xfrm>
            <a:off x="831355" y="2597984"/>
            <a:ext cx="2160240" cy="1368152"/>
            <a:chOff x="395536" y="1772816"/>
            <a:chExt cx="5328592" cy="3528391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395536" y="1772816"/>
              <a:ext cx="4104456" cy="3528391"/>
              <a:chOff x="2472" y="1207"/>
              <a:chExt cx="3132" cy="2586"/>
            </a:xfrm>
          </p:grpSpPr>
          <p:pic>
            <p:nvPicPr>
              <p:cNvPr id="7" name="Picture 5" descr="ITD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7996" b="4752"/>
              <a:stretch>
                <a:fillRect/>
              </a:stretch>
            </p:blipFill>
            <p:spPr bwMode="auto">
              <a:xfrm>
                <a:off x="2472" y="1207"/>
                <a:ext cx="3130" cy="2586"/>
              </a:xfrm>
              <a:prstGeom prst="rect">
                <a:avLst/>
              </a:prstGeom>
              <a:noFill/>
            </p:spPr>
          </p:pic>
          <p:sp>
            <p:nvSpPr>
              <p:cNvPr id="8" name="Line 6"/>
              <p:cNvSpPr>
                <a:spLocks noChangeShapeType="1"/>
              </p:cNvSpPr>
              <p:nvPr/>
            </p:nvSpPr>
            <p:spPr bwMode="auto">
              <a:xfrm>
                <a:off x="3140" y="1830"/>
                <a:ext cx="206" cy="378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9" name="Line 7"/>
              <p:cNvSpPr>
                <a:spLocks noChangeShapeType="1"/>
              </p:cNvSpPr>
              <p:nvPr/>
            </p:nvSpPr>
            <p:spPr bwMode="auto">
              <a:xfrm>
                <a:off x="3346" y="2205"/>
                <a:ext cx="2029" cy="1588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10" name="Line 8"/>
              <p:cNvSpPr>
                <a:spLocks noChangeShapeType="1"/>
              </p:cNvSpPr>
              <p:nvPr/>
            </p:nvSpPr>
            <p:spPr bwMode="auto">
              <a:xfrm>
                <a:off x="4113" y="1857"/>
                <a:ext cx="1491" cy="117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fr-FR"/>
              </a:p>
            </p:txBody>
          </p:sp>
        </p:grpSp>
        <p:pic>
          <p:nvPicPr>
            <p:cNvPr id="6" name="Picture 4" descr="http://ars.els-cdn.com/content/image/1-s2.0-S0167639306000896-gr1.jpg"/>
            <p:cNvPicPr>
              <a:picLocks noChangeAspect="1" noChangeArrowheads="1"/>
            </p:cNvPicPr>
            <p:nvPr/>
          </p:nvPicPr>
          <p:blipFill>
            <a:blip r:embed="rId4" cstate="print"/>
            <a:srcRect l="44470" t="4223" r="26914" b="61989"/>
            <a:stretch>
              <a:fillRect/>
            </a:stretch>
          </p:blipFill>
          <p:spPr bwMode="auto">
            <a:xfrm>
              <a:off x="4427984" y="4509119"/>
              <a:ext cx="1296144" cy="691277"/>
            </a:xfrm>
            <a:prstGeom prst="rect">
              <a:avLst/>
            </a:prstGeom>
            <a:noFill/>
          </p:spPr>
        </p:pic>
      </p:grpSp>
      <p:sp>
        <p:nvSpPr>
          <p:cNvPr id="11" name="ZoneTexte 10"/>
          <p:cNvSpPr txBox="1"/>
          <p:nvPr/>
        </p:nvSpPr>
        <p:spPr>
          <a:xfrm>
            <a:off x="3855691" y="3390072"/>
            <a:ext cx="38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Ɵ</a:t>
            </a:r>
            <a:endParaRPr lang="fr-FR" sz="2400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4359747" y="3606096"/>
            <a:ext cx="172819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3207620" y="2703091"/>
            <a:ext cx="16561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/>
              <a:t>Things</a:t>
            </a:r>
            <a:r>
              <a:rPr lang="fr-FR" sz="2400" dirty="0" smtClean="0"/>
              <a:t> in the world</a:t>
            </a:r>
            <a:endParaRPr lang="fr-FR" sz="2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087939" y="2886016"/>
            <a:ext cx="15373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Sense</a:t>
            </a:r>
            <a:r>
              <a:rPr lang="fr-FR" sz="2400" dirty="0" smtClean="0"/>
              <a:t> data</a:t>
            </a:r>
            <a:endParaRPr lang="fr-FR" sz="2400" dirty="0"/>
          </a:p>
        </p:txBody>
      </p:sp>
      <p:pic>
        <p:nvPicPr>
          <p:cNvPr id="15" name="Picture 4" descr="http://ars.els-cdn.com/content/image/1-s2.0-S0167639306000896-gr1.jpg"/>
          <p:cNvPicPr>
            <a:picLocks noChangeAspect="1" noChangeArrowheads="1"/>
          </p:cNvPicPr>
          <p:nvPr/>
        </p:nvPicPr>
        <p:blipFill>
          <a:blip r:embed="rId4" cstate="print"/>
          <a:srcRect l="44470" t="4223" r="26914" b="61989"/>
          <a:stretch>
            <a:fillRect/>
          </a:stretch>
        </p:blipFill>
        <p:spPr bwMode="auto">
          <a:xfrm>
            <a:off x="6473155" y="3798117"/>
            <a:ext cx="720080" cy="384043"/>
          </a:xfrm>
          <a:prstGeom prst="rect">
            <a:avLst/>
          </a:prstGeom>
          <a:noFill/>
        </p:spPr>
      </p:pic>
      <p:pic>
        <p:nvPicPr>
          <p:cNvPr id="16" name="Picture 4" descr="http://ars.els-cdn.com/content/image/1-s2.0-S0167639306000896-gr1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4470" t="4223" r="26914" b="61989"/>
          <a:stretch>
            <a:fillRect/>
          </a:stretch>
        </p:blipFill>
        <p:spPr bwMode="auto">
          <a:xfrm>
            <a:off x="6401147" y="3438078"/>
            <a:ext cx="720080" cy="384043"/>
          </a:xfrm>
          <a:prstGeom prst="rect">
            <a:avLst/>
          </a:prstGeom>
          <a:noFill/>
        </p:spPr>
      </p:pic>
      <p:cxnSp>
        <p:nvCxnSpPr>
          <p:cNvPr id="17" name="Connecteur droit avec flèche 16"/>
          <p:cNvCxnSpPr/>
          <p:nvPr/>
        </p:nvCxnSpPr>
        <p:spPr>
          <a:xfrm flipH="1">
            <a:off x="4359747" y="3966136"/>
            <a:ext cx="172819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4734102" y="4110152"/>
            <a:ext cx="104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decoding</a:t>
            </a:r>
            <a:endParaRPr lang="fr-FR" dirty="0"/>
          </a:p>
        </p:txBody>
      </p:sp>
      <p:sp>
        <p:nvSpPr>
          <p:cNvPr id="19" name="ZoneTexte 18"/>
          <p:cNvSpPr txBox="1"/>
          <p:nvPr/>
        </p:nvSpPr>
        <p:spPr>
          <a:xfrm>
            <a:off x="4863803" y="3174048"/>
            <a:ext cx="807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coding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6303963" y="4542200"/>
            <a:ext cx="106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perceiver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135611" y="4542200"/>
            <a:ext cx="1544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FF0000"/>
                </a:solidFill>
              </a:rPr>
              <a:t>external</a:t>
            </a:r>
            <a:r>
              <a:rPr lang="fr-FR" dirty="0" smtClean="0">
                <a:solidFill>
                  <a:srgbClr val="FF0000"/>
                </a:solidFill>
              </a:rPr>
              <a:t> world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1046629" y="3327356"/>
            <a:ext cx="354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Ɵ</a:t>
            </a:r>
            <a:endParaRPr lang="fr-FR" sz="2000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251" y="2053371"/>
            <a:ext cx="1062691" cy="8501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ZoneTexte 24"/>
          <p:cNvSpPr txBox="1"/>
          <p:nvPr/>
        </p:nvSpPr>
        <p:spPr>
          <a:xfrm>
            <a:off x="2801943" y="1509059"/>
            <a:ext cx="35205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The information-</a:t>
            </a:r>
            <a:r>
              <a:rPr lang="fr-FR" sz="2000" b="1" dirty="0" err="1" smtClean="0"/>
              <a:t>theoretic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view</a:t>
            </a:r>
            <a:endParaRPr lang="fr-FR" sz="2000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2238109" y="5536630"/>
            <a:ext cx="4300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err="1" smtClean="0"/>
              <a:t>Theorem</a:t>
            </a:r>
            <a:r>
              <a:rPr lang="fr-FR" dirty="0" smtClean="0"/>
              <a:t>: no system 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create</a:t>
            </a:r>
            <a:r>
              <a:rPr lang="fr-FR" dirty="0" smtClean="0"/>
              <a:t> information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8448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Information vs. </a:t>
            </a:r>
            <a:r>
              <a:rPr lang="fr-FR" dirty="0" err="1"/>
              <a:t>knowledge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3205377" y="1509059"/>
            <a:ext cx="2253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err="1" smtClean="0"/>
              <a:t>Sensory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knowledge</a:t>
            </a:r>
            <a:endParaRPr lang="fr-FR" sz="2000" b="1" dirty="0" smtClean="0"/>
          </a:p>
        </p:txBody>
      </p:sp>
      <p:grpSp>
        <p:nvGrpSpPr>
          <p:cNvPr id="4" name="Groupe 3"/>
          <p:cNvGrpSpPr/>
          <p:nvPr/>
        </p:nvGrpSpPr>
        <p:grpSpPr>
          <a:xfrm>
            <a:off x="831355" y="2597984"/>
            <a:ext cx="2160240" cy="1368152"/>
            <a:chOff x="395536" y="1772816"/>
            <a:chExt cx="5328592" cy="3528391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395536" y="1772816"/>
              <a:ext cx="4104456" cy="3528391"/>
              <a:chOff x="2472" y="1207"/>
              <a:chExt cx="3132" cy="2586"/>
            </a:xfrm>
          </p:grpSpPr>
          <p:pic>
            <p:nvPicPr>
              <p:cNvPr id="7" name="Picture 5" descr="ITD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7996" b="4752"/>
              <a:stretch>
                <a:fillRect/>
              </a:stretch>
            </p:blipFill>
            <p:spPr bwMode="auto">
              <a:xfrm>
                <a:off x="2472" y="1207"/>
                <a:ext cx="3130" cy="2586"/>
              </a:xfrm>
              <a:prstGeom prst="rect">
                <a:avLst/>
              </a:prstGeom>
              <a:noFill/>
            </p:spPr>
          </p:pic>
          <p:sp>
            <p:nvSpPr>
              <p:cNvPr id="8" name="Line 6"/>
              <p:cNvSpPr>
                <a:spLocks noChangeShapeType="1"/>
              </p:cNvSpPr>
              <p:nvPr/>
            </p:nvSpPr>
            <p:spPr bwMode="auto">
              <a:xfrm>
                <a:off x="3140" y="1830"/>
                <a:ext cx="206" cy="378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9" name="Line 7"/>
              <p:cNvSpPr>
                <a:spLocks noChangeShapeType="1"/>
              </p:cNvSpPr>
              <p:nvPr/>
            </p:nvSpPr>
            <p:spPr bwMode="auto">
              <a:xfrm>
                <a:off x="3346" y="2205"/>
                <a:ext cx="2029" cy="1588"/>
              </a:xfrm>
              <a:prstGeom prst="line">
                <a:avLst/>
              </a:prstGeom>
              <a:noFill/>
              <a:ln w="3175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fr-FR"/>
              </a:p>
            </p:txBody>
          </p:sp>
          <p:sp>
            <p:nvSpPr>
              <p:cNvPr id="10" name="Line 8"/>
              <p:cNvSpPr>
                <a:spLocks noChangeShapeType="1"/>
              </p:cNvSpPr>
              <p:nvPr/>
            </p:nvSpPr>
            <p:spPr bwMode="auto">
              <a:xfrm>
                <a:off x="4113" y="1857"/>
                <a:ext cx="1491" cy="117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/>
              <a:lstStyle/>
              <a:p>
                <a:endParaRPr lang="fr-FR"/>
              </a:p>
            </p:txBody>
          </p:sp>
        </p:grpSp>
        <p:pic>
          <p:nvPicPr>
            <p:cNvPr id="6" name="Picture 4" descr="http://ars.els-cdn.com/content/image/1-s2.0-S0167639306000896-gr1.jpg"/>
            <p:cNvPicPr>
              <a:picLocks noChangeAspect="1" noChangeArrowheads="1"/>
            </p:cNvPicPr>
            <p:nvPr/>
          </p:nvPicPr>
          <p:blipFill>
            <a:blip r:embed="rId4" cstate="print"/>
            <a:srcRect l="44470" t="4223" r="26914" b="61989"/>
            <a:stretch>
              <a:fillRect/>
            </a:stretch>
          </p:blipFill>
          <p:spPr bwMode="auto">
            <a:xfrm>
              <a:off x="4427984" y="4509119"/>
              <a:ext cx="1296144" cy="691277"/>
            </a:xfrm>
            <a:prstGeom prst="rect">
              <a:avLst/>
            </a:prstGeom>
            <a:noFill/>
          </p:spPr>
        </p:pic>
      </p:grpSp>
      <p:sp>
        <p:nvSpPr>
          <p:cNvPr id="11" name="ZoneTexte 10"/>
          <p:cNvSpPr txBox="1"/>
          <p:nvPr/>
        </p:nvSpPr>
        <p:spPr>
          <a:xfrm>
            <a:off x="1046629" y="3327356"/>
            <a:ext cx="354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Ɵ</a:t>
            </a:r>
            <a:endParaRPr lang="fr-FR" sz="2000" dirty="0"/>
          </a:p>
        </p:txBody>
      </p:sp>
      <p:pic>
        <p:nvPicPr>
          <p:cNvPr id="12" name="Picture 4" descr="http://ars.els-cdn.com/content/image/1-s2.0-S0167639306000896-gr1.jpg"/>
          <p:cNvPicPr>
            <a:picLocks noChangeAspect="1" noChangeArrowheads="1"/>
          </p:cNvPicPr>
          <p:nvPr/>
        </p:nvPicPr>
        <p:blipFill>
          <a:blip r:embed="rId4" cstate="print"/>
          <a:srcRect l="44470" t="4223" r="26914" b="61989"/>
          <a:stretch>
            <a:fillRect/>
          </a:stretch>
        </p:blipFill>
        <p:spPr bwMode="auto">
          <a:xfrm>
            <a:off x="4429201" y="3309190"/>
            <a:ext cx="1167256" cy="622537"/>
          </a:xfrm>
          <a:prstGeom prst="rect">
            <a:avLst/>
          </a:prstGeom>
          <a:noFill/>
        </p:spPr>
      </p:pic>
      <p:pic>
        <p:nvPicPr>
          <p:cNvPr id="13" name="Picture 4" descr="http://ars.els-cdn.com/content/image/1-s2.0-S0167639306000896-gr1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44470" t="4223" r="26914" b="61989"/>
          <a:stretch>
            <a:fillRect/>
          </a:stretch>
        </p:blipFill>
        <p:spPr bwMode="auto">
          <a:xfrm>
            <a:off x="4222722" y="2596197"/>
            <a:ext cx="1167256" cy="622537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6551706" y="2551371"/>
            <a:ext cx="1390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</a:t>
            </a:r>
            <a:r>
              <a:rPr lang="fr-FR" baseline="-25000" dirty="0" smtClean="0"/>
              <a:t>L</a:t>
            </a:r>
            <a:r>
              <a:rPr lang="fr-FR" dirty="0" smtClean="0"/>
              <a:t>(</a:t>
            </a:r>
            <a:r>
              <a:rPr lang="fr-FR" dirty="0" err="1" smtClean="0"/>
              <a:t>t</a:t>
            </a:r>
            <a:r>
              <a:rPr lang="fr-FR" dirty="0" smtClean="0"/>
              <a:t>-d) = S</a:t>
            </a:r>
            <a:r>
              <a:rPr lang="fr-FR" baseline="-25000" dirty="0" smtClean="0"/>
              <a:t>R</a:t>
            </a:r>
            <a:r>
              <a:rPr lang="fr-FR" dirty="0" smtClean="0"/>
              <a:t>(</a:t>
            </a:r>
            <a:r>
              <a:rPr lang="fr-FR" dirty="0" err="1" smtClean="0"/>
              <a:t>t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5" name="Rectangle 14"/>
          <p:cNvSpPr/>
          <p:nvPr/>
        </p:nvSpPr>
        <p:spPr>
          <a:xfrm>
            <a:off x="3649992" y="2731100"/>
            <a:ext cx="5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</a:t>
            </a:r>
            <a:r>
              <a:rPr lang="fr-FR" baseline="-25000" dirty="0"/>
              <a:t>L</a:t>
            </a:r>
            <a:r>
              <a:rPr lang="fr-FR" dirty="0"/>
              <a:t>(</a:t>
            </a:r>
            <a:r>
              <a:rPr lang="fr-FR" dirty="0" err="1"/>
              <a:t>t</a:t>
            </a:r>
            <a:r>
              <a:rPr lang="fr-FR" dirty="0"/>
              <a:t>)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57463" y="3435793"/>
            <a:ext cx="591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S</a:t>
            </a:r>
            <a:r>
              <a:rPr lang="fr-FR" baseline="-25000" dirty="0" smtClean="0"/>
              <a:t>R</a:t>
            </a:r>
            <a:r>
              <a:rPr lang="fr-FR" dirty="0" smtClean="0"/>
              <a:t>(</a:t>
            </a:r>
            <a:r>
              <a:rPr lang="fr-FR" dirty="0" err="1"/>
              <a:t>t</a:t>
            </a:r>
            <a:r>
              <a:rPr lang="fr-FR" dirty="0"/>
              <a:t>) </a:t>
            </a:r>
          </a:p>
        </p:txBody>
      </p:sp>
      <p:pic>
        <p:nvPicPr>
          <p:cNvPr id="17" name="Picture 2" descr="http://web.sfc.keio.ac.jp/~masanao/affordance/gibson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52" y="4454358"/>
            <a:ext cx="696077" cy="756083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186250" y="4372177"/>
            <a:ext cx="675639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“</a:t>
            </a:r>
            <a:r>
              <a:rPr lang="en-GB" sz="1600" b="1" dirty="0"/>
              <a:t>Perceiving is a registering of certain definite dimensions of invariance in the stimulus</a:t>
            </a:r>
            <a:r>
              <a:rPr lang="en-GB" sz="1600" dirty="0"/>
              <a:t> </a:t>
            </a:r>
            <a:r>
              <a:rPr lang="en-GB" sz="1600" b="1" dirty="0" smtClean="0"/>
              <a:t>flux […]</a:t>
            </a:r>
            <a:r>
              <a:rPr lang="en-GB" sz="1600" dirty="0" smtClean="0"/>
              <a:t> </a:t>
            </a:r>
            <a:r>
              <a:rPr lang="en-GB" sz="1600" b="1" dirty="0"/>
              <a:t>The invariants are invariants of </a:t>
            </a:r>
            <a:r>
              <a:rPr lang="en-GB" sz="1600" b="1" dirty="0" smtClean="0"/>
              <a:t>structure.</a:t>
            </a:r>
            <a:endParaRPr lang="fr-FR" sz="1600" dirty="0"/>
          </a:p>
        </p:txBody>
      </p:sp>
      <p:sp>
        <p:nvSpPr>
          <p:cNvPr id="19" name="ZoneTexte 18"/>
          <p:cNvSpPr txBox="1"/>
          <p:nvPr/>
        </p:nvSpPr>
        <p:spPr>
          <a:xfrm>
            <a:off x="1251017" y="4910377"/>
            <a:ext cx="5096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James Gibson (1979). The </a:t>
            </a:r>
            <a:r>
              <a:rPr lang="fr-FR" sz="1400" i="1" dirty="0" err="1" smtClean="0"/>
              <a:t>ecological</a:t>
            </a:r>
            <a:r>
              <a:rPr lang="fr-FR" sz="1400" i="1" dirty="0" smtClean="0"/>
              <a:t> </a:t>
            </a:r>
            <a:r>
              <a:rPr lang="fr-FR" sz="1400" i="1" dirty="0" err="1" smtClean="0"/>
              <a:t>approach</a:t>
            </a:r>
            <a:r>
              <a:rPr lang="fr-FR" sz="1400" i="1" dirty="0" smtClean="0"/>
              <a:t> to </a:t>
            </a:r>
            <a:r>
              <a:rPr lang="fr-FR" sz="1400" i="1" dirty="0" err="1" smtClean="0"/>
              <a:t>visual</a:t>
            </a:r>
            <a:r>
              <a:rPr lang="fr-FR" sz="1400" i="1" dirty="0" smtClean="0"/>
              <a:t> perception.</a:t>
            </a:r>
            <a:endParaRPr lang="fr-FR" sz="1400" i="1" dirty="0"/>
          </a:p>
        </p:txBody>
      </p:sp>
      <p:sp>
        <p:nvSpPr>
          <p:cNvPr id="25" name="ZoneTexte 24"/>
          <p:cNvSpPr txBox="1"/>
          <p:nvPr/>
        </p:nvSpPr>
        <p:spPr>
          <a:xfrm>
            <a:off x="6125338" y="6550223"/>
            <a:ext cx="3018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Brette (2013). Subjective </a:t>
            </a:r>
            <a:r>
              <a:rPr lang="fr-FR" sz="1400" i="1" dirty="0" err="1" smtClean="0"/>
              <a:t>physics</a:t>
            </a:r>
            <a:r>
              <a:rPr lang="fr-FR" sz="1400" i="1" dirty="0" smtClean="0"/>
              <a:t>. </a:t>
            </a:r>
            <a:r>
              <a:rPr lang="fr-FR" sz="1400" i="1" dirty="0" err="1" smtClean="0"/>
              <a:t>Arvix</a:t>
            </a:r>
            <a:endParaRPr lang="fr-FR" sz="1400" i="1" dirty="0"/>
          </a:p>
        </p:txBody>
      </p:sp>
      <p:sp>
        <p:nvSpPr>
          <p:cNvPr id="27" name="Rectangle 26"/>
          <p:cNvSpPr/>
          <p:nvPr/>
        </p:nvSpPr>
        <p:spPr>
          <a:xfrm>
            <a:off x="350552" y="5597000"/>
            <a:ext cx="8569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Subjective physics</a:t>
            </a:r>
            <a:r>
              <a:rPr lang="en-US" dirty="0" smtClean="0"/>
              <a:t>: laws </a:t>
            </a:r>
            <a:r>
              <a:rPr lang="en-US" dirty="0"/>
              <a:t>that govern sensory signals and their relationships with actions, as observed from the perspective of the perceptual system</a:t>
            </a:r>
            <a:r>
              <a:rPr lang="fr-FR" dirty="0"/>
              <a:t> </a:t>
            </a: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7380312" y="2941690"/>
            <a:ext cx="0" cy="93610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6732240" y="3904976"/>
            <a:ext cx="2110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head</a:t>
            </a:r>
            <a:r>
              <a:rPr lang="fr-FR" dirty="0" smtClean="0"/>
              <a:t> proprioception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9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7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Binaural </a:t>
            </a:r>
            <a:r>
              <a:rPr lang="fr-FR" dirty="0" err="1" smtClean="0"/>
              <a:t>localization</a:t>
            </a:r>
            <a:r>
              <a:rPr lang="fr-FR" dirty="0" smtClean="0"/>
              <a:t> of </a:t>
            </a:r>
            <a:r>
              <a:rPr lang="fr-FR" dirty="0" err="1" smtClean="0"/>
              <a:t>sound</a:t>
            </a:r>
            <a:r>
              <a:rPr lang="fr-FR" dirty="0" smtClean="0"/>
              <a:t> sources</a:t>
            </a:r>
            <a:br>
              <a:rPr lang="fr-FR" dirty="0" smtClean="0"/>
            </a:br>
            <a:r>
              <a:rPr lang="fr-FR" sz="3600" dirty="0" smtClean="0"/>
              <a:t>The </a:t>
            </a:r>
            <a:r>
              <a:rPr lang="fr-FR" sz="3600" dirty="0" err="1" smtClean="0"/>
              <a:t>Jeffress</a:t>
            </a:r>
            <a:r>
              <a:rPr lang="fr-FR" sz="3600" dirty="0" smtClean="0"/>
              <a:t> model</a:t>
            </a:r>
            <a:endParaRPr lang="fr-FR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t="10708"/>
          <a:stretch>
            <a:fillRect/>
          </a:stretch>
        </p:blipFill>
        <p:spPr bwMode="auto">
          <a:xfrm>
            <a:off x="611560" y="2154907"/>
            <a:ext cx="4124325" cy="3002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5808524" y="4393030"/>
            <a:ext cx="1799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Synchrony</a:t>
            </a:r>
            <a:r>
              <a:rPr lang="fr-FR" dirty="0" smtClean="0"/>
              <a:t> </a:t>
            </a:r>
            <a:r>
              <a:rPr lang="fr-FR" dirty="0" err="1" smtClean="0"/>
              <a:t>when</a:t>
            </a:r>
            <a:r>
              <a:rPr lang="fr-FR" dirty="0" smtClean="0"/>
              <a:t>:</a:t>
            </a:r>
          </a:p>
          <a:p>
            <a:r>
              <a:rPr lang="fr-FR" dirty="0" smtClean="0"/>
              <a:t>S</a:t>
            </a:r>
            <a:r>
              <a:rPr lang="fr-FR" baseline="-25000" dirty="0" smtClean="0"/>
              <a:t>L</a:t>
            </a:r>
            <a:r>
              <a:rPr lang="fr-FR" dirty="0" smtClean="0"/>
              <a:t>(</a:t>
            </a:r>
            <a:r>
              <a:rPr lang="fr-FR" dirty="0" err="1" smtClean="0"/>
              <a:t>t</a:t>
            </a:r>
            <a:r>
              <a:rPr lang="fr-FR" dirty="0" smtClean="0"/>
              <a:t>)</a:t>
            </a:r>
            <a:r>
              <a:rPr lang="fr-FR" dirty="0"/>
              <a:t>=S</a:t>
            </a:r>
            <a:r>
              <a:rPr lang="fr-FR" baseline="-25000" dirty="0"/>
              <a:t>R</a:t>
            </a:r>
            <a:r>
              <a:rPr lang="fr-FR" dirty="0"/>
              <a:t>(</a:t>
            </a:r>
            <a:r>
              <a:rPr lang="fr-FR" dirty="0" err="1" smtClean="0"/>
              <a:t>t</a:t>
            </a:r>
            <a:r>
              <a:rPr lang="fr-FR" dirty="0" smtClean="0"/>
              <a:t>+</a:t>
            </a:r>
            <a:r>
              <a:rPr lang="el-GR" dirty="0">
                <a:latin typeface="Cambria"/>
              </a:rPr>
              <a:t>δ</a:t>
            </a:r>
            <a:r>
              <a:rPr lang="fr-FR" baseline="-25000" dirty="0"/>
              <a:t>L</a:t>
            </a:r>
            <a:r>
              <a:rPr lang="fr-FR" dirty="0" smtClean="0"/>
              <a:t>-</a:t>
            </a:r>
            <a:r>
              <a:rPr lang="el-GR" dirty="0">
                <a:latin typeface="Cambria"/>
              </a:rPr>
              <a:t>δ</a:t>
            </a:r>
            <a:r>
              <a:rPr lang="fr-FR" baseline="-25000" dirty="0"/>
              <a:t>R</a:t>
            </a:r>
            <a:r>
              <a:rPr lang="fr-FR" dirty="0"/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827584" y="3297743"/>
            <a:ext cx="1305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S</a:t>
            </a:r>
            <a:r>
              <a:rPr lang="fr-FR" baseline="-25000" dirty="0" smtClean="0"/>
              <a:t>R</a:t>
            </a:r>
            <a:r>
              <a:rPr lang="fr-FR" dirty="0" smtClean="0"/>
              <a:t>(</a:t>
            </a:r>
            <a:r>
              <a:rPr lang="fr-FR" dirty="0" err="1" smtClean="0"/>
              <a:t>t</a:t>
            </a:r>
            <a:r>
              <a:rPr lang="fr-FR" dirty="0" smtClean="0"/>
              <a:t>)=S(</a:t>
            </a:r>
            <a:r>
              <a:rPr lang="fr-FR" dirty="0" err="1" smtClean="0"/>
              <a:t>t-d</a:t>
            </a:r>
            <a:r>
              <a:rPr lang="fr-FR" baseline="-25000" dirty="0" err="1" smtClean="0"/>
              <a:t>R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131840" y="3307035"/>
            <a:ext cx="1267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S</a:t>
            </a:r>
            <a:r>
              <a:rPr lang="fr-FR" baseline="-25000" dirty="0"/>
              <a:t>L</a:t>
            </a:r>
            <a:r>
              <a:rPr lang="fr-FR" dirty="0" smtClean="0"/>
              <a:t>(</a:t>
            </a:r>
            <a:r>
              <a:rPr lang="fr-FR" dirty="0" err="1"/>
              <a:t>t</a:t>
            </a:r>
            <a:r>
              <a:rPr lang="fr-FR" dirty="0"/>
              <a:t>)=S</a:t>
            </a:r>
            <a:r>
              <a:rPr lang="fr-FR" dirty="0" smtClean="0"/>
              <a:t>(</a:t>
            </a:r>
            <a:r>
              <a:rPr lang="fr-FR" dirty="0" err="1" smtClean="0"/>
              <a:t>t-d</a:t>
            </a:r>
            <a:r>
              <a:rPr lang="fr-FR" baseline="-25000" dirty="0" err="1" smtClean="0"/>
              <a:t>L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991519" y="2361639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S(t)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5808524" y="3306442"/>
            <a:ext cx="1671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S</a:t>
            </a:r>
            <a:r>
              <a:rPr lang="fr-FR" baseline="-25000" dirty="0"/>
              <a:t>L</a:t>
            </a:r>
            <a:r>
              <a:rPr lang="fr-FR" dirty="0"/>
              <a:t>(</a:t>
            </a:r>
            <a:r>
              <a:rPr lang="fr-FR" dirty="0" err="1" smtClean="0"/>
              <a:t>t</a:t>
            </a:r>
            <a:r>
              <a:rPr lang="fr-FR" dirty="0" smtClean="0"/>
              <a:t>)=S</a:t>
            </a:r>
            <a:r>
              <a:rPr lang="fr-FR" baseline="-25000" dirty="0" smtClean="0"/>
              <a:t>R</a:t>
            </a:r>
            <a:r>
              <a:rPr lang="fr-FR" dirty="0" smtClean="0"/>
              <a:t>(</a:t>
            </a:r>
            <a:r>
              <a:rPr lang="fr-FR" dirty="0" err="1" smtClean="0"/>
              <a:t>t+d</a:t>
            </a:r>
            <a:r>
              <a:rPr lang="fr-FR" baseline="-25000" dirty="0" err="1" smtClean="0"/>
              <a:t>R</a:t>
            </a:r>
            <a:r>
              <a:rPr lang="fr-FR" dirty="0" err="1" smtClean="0"/>
              <a:t>-d</a:t>
            </a:r>
            <a:r>
              <a:rPr lang="fr-FR" baseline="-25000" dirty="0" err="1" smtClean="0"/>
              <a:t>L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930530" y="2915044"/>
            <a:ext cx="1366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Sensory</a:t>
            </a:r>
            <a:r>
              <a:rPr lang="fr-FR" dirty="0" smtClean="0"/>
              <a:t> </a:t>
            </a:r>
            <a:r>
              <a:rPr lang="fr-FR" dirty="0" err="1" smtClean="0"/>
              <a:t>law</a:t>
            </a:r>
            <a:r>
              <a:rPr lang="fr-FR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63536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Binaural </a:t>
            </a:r>
            <a:r>
              <a:rPr lang="fr-FR" dirty="0" err="1"/>
              <a:t>localization</a:t>
            </a:r>
            <a:r>
              <a:rPr lang="fr-FR" dirty="0"/>
              <a:t> of </a:t>
            </a:r>
            <a:r>
              <a:rPr lang="fr-FR" dirty="0" err="1"/>
              <a:t>sound</a:t>
            </a:r>
            <a:r>
              <a:rPr lang="fr-FR" dirty="0"/>
              <a:t> sources</a:t>
            </a:r>
            <a:br>
              <a:rPr lang="fr-FR" dirty="0"/>
            </a:br>
            <a:r>
              <a:rPr lang="fr-FR" sz="3600" dirty="0" smtClean="0"/>
              <a:t>Real life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139952" y="1453464"/>
            <a:ext cx="4259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</a:t>
            </a:r>
            <a:r>
              <a:rPr lang="fr-FR" baseline="-25000" dirty="0" smtClean="0"/>
              <a:t>R</a:t>
            </a:r>
            <a:r>
              <a:rPr lang="fr-FR" dirty="0" smtClean="0"/>
              <a:t>,F</a:t>
            </a:r>
            <a:r>
              <a:rPr lang="fr-FR" baseline="-25000" dirty="0" smtClean="0"/>
              <a:t>L</a:t>
            </a:r>
            <a:r>
              <a:rPr lang="fr-FR" dirty="0" smtClean="0"/>
              <a:t> = location-</a:t>
            </a:r>
            <a:r>
              <a:rPr lang="fr-FR" dirty="0" err="1" smtClean="0"/>
              <a:t>dependent</a:t>
            </a:r>
            <a:r>
              <a:rPr lang="fr-FR" dirty="0" smtClean="0"/>
              <a:t> </a:t>
            </a:r>
            <a:r>
              <a:rPr lang="fr-FR" dirty="0" err="1" smtClean="0"/>
              <a:t>acoustical</a:t>
            </a:r>
            <a:r>
              <a:rPr lang="fr-FR" dirty="0" smtClean="0"/>
              <a:t> </a:t>
            </a:r>
            <a:r>
              <a:rPr lang="fr-FR" dirty="0" err="1" smtClean="0"/>
              <a:t>filters</a:t>
            </a:r>
            <a:endParaRPr lang="fr-FR" dirty="0" smtClean="0"/>
          </a:p>
          <a:p>
            <a:r>
              <a:rPr lang="fr-FR" dirty="0" smtClean="0"/>
              <a:t>(</a:t>
            </a:r>
            <a:r>
              <a:rPr lang="fr-FR" dirty="0" err="1" smtClean="0"/>
              <a:t>HRTFs</a:t>
            </a:r>
            <a:r>
              <a:rPr lang="fr-FR" dirty="0" smtClean="0"/>
              <a:t>/</a:t>
            </a:r>
            <a:r>
              <a:rPr lang="fr-FR" dirty="0" err="1" smtClean="0"/>
              <a:t>HRIRs</a:t>
            </a:r>
            <a:r>
              <a:rPr lang="fr-FR" dirty="0" smtClean="0"/>
              <a:t>)</a:t>
            </a: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548661"/>
            <a:ext cx="2776392" cy="3248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539552" y="515719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Sound propagation </a:t>
            </a:r>
            <a:r>
              <a:rPr lang="fr-FR" dirty="0" err="1" smtClean="0"/>
              <a:t>is</a:t>
            </a:r>
            <a:r>
              <a:rPr lang="fr-FR" dirty="0" smtClean="0"/>
              <a:t> more </a:t>
            </a:r>
            <a:r>
              <a:rPr lang="fr-FR" dirty="0" err="1" smtClean="0"/>
              <a:t>complex</a:t>
            </a:r>
            <a:r>
              <a:rPr lang="fr-FR" dirty="0" smtClean="0"/>
              <a:t> </a:t>
            </a:r>
            <a:r>
              <a:rPr lang="fr-FR" dirty="0" err="1" smtClean="0"/>
              <a:t>than</a:t>
            </a:r>
            <a:r>
              <a:rPr lang="fr-FR" dirty="0" smtClean="0"/>
              <a:t> pure </a:t>
            </a:r>
            <a:r>
              <a:rPr lang="fr-FR" dirty="0" err="1" smtClean="0"/>
              <a:t>delays</a:t>
            </a:r>
            <a:r>
              <a:rPr lang="fr-FR" dirty="0" smtClean="0"/>
              <a:t>!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699792" y="2987660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</a:t>
            </a:r>
            <a:r>
              <a:rPr lang="fr-FR" baseline="-25000" dirty="0" smtClean="0"/>
              <a:t>L</a:t>
            </a:r>
            <a:r>
              <a:rPr lang="fr-FR" dirty="0" smtClean="0"/>
              <a:t> = F</a:t>
            </a:r>
            <a:r>
              <a:rPr lang="fr-FR" baseline="-25000" dirty="0" smtClean="0"/>
              <a:t>L</a:t>
            </a:r>
            <a:r>
              <a:rPr lang="fr-FR" dirty="0" smtClean="0"/>
              <a:t>*S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9263" y="2996952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</a:t>
            </a:r>
            <a:r>
              <a:rPr lang="fr-FR" baseline="-25000" dirty="0" smtClean="0"/>
              <a:t>R</a:t>
            </a:r>
            <a:r>
              <a:rPr lang="fr-FR" dirty="0" smtClean="0"/>
              <a:t> = F</a:t>
            </a:r>
            <a:r>
              <a:rPr lang="fr-FR" baseline="-25000" dirty="0" smtClean="0"/>
              <a:t>R</a:t>
            </a:r>
            <a:r>
              <a:rPr lang="fr-FR" dirty="0" smtClean="0"/>
              <a:t>*S</a:t>
            </a:r>
            <a:endParaRPr lang="fr-FR" dirty="0"/>
          </a:p>
        </p:txBody>
      </p:sp>
      <p:pic>
        <p:nvPicPr>
          <p:cNvPr id="8" name="Picture 10" descr="figure1_itd_spherical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1" r="48812" b="43842"/>
          <a:stretch/>
        </p:blipFill>
        <p:spPr>
          <a:xfrm>
            <a:off x="4644008" y="2996952"/>
            <a:ext cx="3024336" cy="199951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5004048" y="5013176"/>
            <a:ext cx="2790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ITD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frequency-dependent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203848" y="6453336"/>
            <a:ext cx="5892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/>
              <a:t>Bénichoux</a:t>
            </a:r>
            <a:r>
              <a:rPr lang="fr-FR" sz="1200" i="1" dirty="0" smtClean="0"/>
              <a:t> V, </a:t>
            </a:r>
            <a:r>
              <a:rPr lang="fr-FR" sz="1200" i="1" dirty="0" err="1" smtClean="0"/>
              <a:t>Rébillat</a:t>
            </a:r>
            <a:r>
              <a:rPr lang="fr-FR" sz="1200" i="1" dirty="0" smtClean="0"/>
              <a:t> M, Brette R (2015). On the variation of ITD </a:t>
            </a:r>
            <a:r>
              <a:rPr lang="fr-FR" sz="1200" i="1" dirty="0" err="1" smtClean="0"/>
              <a:t>with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frequency</a:t>
            </a:r>
            <a:r>
              <a:rPr lang="fr-FR" sz="1200" i="1" dirty="0" smtClean="0"/>
              <a:t>. (In </a:t>
            </a:r>
            <a:r>
              <a:rPr lang="fr-FR" sz="1200" i="1" dirty="0" err="1" smtClean="0"/>
              <a:t>review</a:t>
            </a:r>
            <a:r>
              <a:rPr lang="fr-FR" sz="1200" i="1" dirty="0" smtClean="0"/>
              <a:t>)</a:t>
            </a:r>
            <a:endParaRPr lang="fr-FR" sz="1200" i="1" dirty="0"/>
          </a:p>
        </p:txBody>
      </p:sp>
    </p:spTree>
    <p:extLst>
      <p:ext uri="{BB962C8B-B14F-4D97-AF65-F5344CB8AC3E}">
        <p14:creationId xmlns:p14="http://schemas.microsoft.com/office/powerpoint/2010/main" val="3130504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ITD in cats</a:t>
            </a:r>
            <a:endParaRPr lang="fr-FR" dirty="0"/>
          </a:p>
        </p:txBody>
      </p:sp>
      <p:pic>
        <p:nvPicPr>
          <p:cNvPr id="3" name="Picture 2" descr="figure2_itdvariationinhrt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340768"/>
            <a:ext cx="5616624" cy="40313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797713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i="1" dirty="0" err="1"/>
              <a:t>Rébillat</a:t>
            </a:r>
            <a:r>
              <a:rPr lang="fr-FR" sz="1200" i="1" dirty="0"/>
              <a:t> M*, </a:t>
            </a:r>
            <a:r>
              <a:rPr lang="fr-FR" sz="1200" i="1" dirty="0" err="1"/>
              <a:t>Benichoux</a:t>
            </a:r>
            <a:r>
              <a:rPr lang="fr-FR" sz="1200" i="1" dirty="0"/>
              <a:t> V*, </a:t>
            </a:r>
            <a:r>
              <a:rPr lang="fr-FR" sz="1200" i="1" dirty="0" err="1"/>
              <a:t>Otani</a:t>
            </a:r>
            <a:r>
              <a:rPr lang="fr-FR" sz="1200" i="1" dirty="0"/>
              <a:t> M, </a:t>
            </a:r>
            <a:r>
              <a:rPr lang="fr-FR" sz="1200" i="1" dirty="0" err="1"/>
              <a:t>Keriven</a:t>
            </a:r>
            <a:r>
              <a:rPr lang="fr-FR" sz="1200" i="1" dirty="0"/>
              <a:t> R, Brette R (2014). Estimation of the </a:t>
            </a:r>
            <a:r>
              <a:rPr lang="fr-FR" sz="1200" i="1" dirty="0" err="1"/>
              <a:t>low-frequency</a:t>
            </a:r>
            <a:r>
              <a:rPr lang="fr-FR" sz="1200" i="1" dirty="0"/>
              <a:t> components of the </a:t>
            </a:r>
            <a:r>
              <a:rPr lang="fr-FR" sz="1200" i="1" dirty="0" err="1"/>
              <a:t>head-related</a:t>
            </a:r>
            <a:r>
              <a:rPr lang="fr-FR" sz="1200" i="1" dirty="0"/>
              <a:t> </a:t>
            </a:r>
            <a:r>
              <a:rPr lang="fr-FR" sz="1200" i="1" dirty="0" err="1"/>
              <a:t>transfer</a:t>
            </a:r>
            <a:r>
              <a:rPr lang="fr-FR" sz="1200" i="1" dirty="0"/>
              <a:t> </a:t>
            </a:r>
            <a:r>
              <a:rPr lang="fr-FR" sz="1200" i="1" dirty="0" err="1"/>
              <a:t>functions</a:t>
            </a:r>
            <a:r>
              <a:rPr lang="fr-FR" sz="1200" i="1" dirty="0"/>
              <a:t> of </a:t>
            </a:r>
            <a:r>
              <a:rPr lang="fr-FR" sz="1200" i="1" dirty="0" err="1"/>
              <a:t>animals</a:t>
            </a:r>
            <a:r>
              <a:rPr lang="fr-FR" sz="1200" i="1" dirty="0"/>
              <a:t> </a:t>
            </a:r>
            <a:r>
              <a:rPr lang="fr-FR" sz="1200" i="1" dirty="0" err="1"/>
              <a:t>from</a:t>
            </a:r>
            <a:r>
              <a:rPr lang="fr-FR" sz="1200" i="1" dirty="0"/>
              <a:t> </a:t>
            </a:r>
            <a:r>
              <a:rPr lang="fr-FR" sz="1200" i="1" dirty="0" err="1"/>
              <a:t>photographs</a:t>
            </a:r>
            <a:r>
              <a:rPr lang="fr-FR" sz="1200" i="1" dirty="0"/>
              <a:t>. JASA, 135, 2534</a:t>
            </a:r>
            <a:r>
              <a:rPr lang="fr-FR" sz="1200" i="1" dirty="0" smtClean="0"/>
              <a:t>.</a:t>
            </a:r>
          </a:p>
          <a:p>
            <a:endParaRPr lang="fr-FR" sz="1200" i="1" dirty="0" smtClean="0"/>
          </a:p>
          <a:p>
            <a:r>
              <a:rPr lang="fr-FR" sz="1200" i="1" dirty="0" err="1" smtClean="0"/>
              <a:t>Bénichoux</a:t>
            </a:r>
            <a:r>
              <a:rPr lang="fr-FR" sz="1200" i="1" dirty="0" smtClean="0"/>
              <a:t> V, Fontaine B, </a:t>
            </a:r>
            <a:r>
              <a:rPr lang="fr-FR" sz="1200" i="1" dirty="0" err="1" smtClean="0"/>
              <a:t>Karino</a:t>
            </a:r>
            <a:r>
              <a:rPr lang="fr-FR" sz="1200" i="1" dirty="0" smtClean="0"/>
              <a:t> S, Joris PX, Brette R (2015). </a:t>
            </a:r>
            <a:r>
              <a:rPr lang="fr-FR" sz="1200" i="1" dirty="0" err="1" smtClean="0"/>
              <a:t>Frequency</a:t>
            </a:r>
            <a:r>
              <a:rPr lang="fr-FR" sz="1200" i="1" dirty="0" err="1"/>
              <a:t>-dependent</a:t>
            </a:r>
            <a:r>
              <a:rPr lang="fr-FR" sz="1200" i="1" dirty="0"/>
              <a:t> time </a:t>
            </a:r>
            <a:r>
              <a:rPr lang="fr-FR" sz="1200" i="1" dirty="0" err="1"/>
              <a:t>differences</a:t>
            </a:r>
            <a:r>
              <a:rPr lang="fr-FR" sz="1200" i="1" dirty="0"/>
              <a:t> </a:t>
            </a:r>
            <a:r>
              <a:rPr lang="fr-FR" sz="1200" i="1" dirty="0" err="1"/>
              <a:t>between</a:t>
            </a:r>
            <a:r>
              <a:rPr lang="fr-FR" sz="1200" i="1" dirty="0"/>
              <a:t> the </a:t>
            </a:r>
            <a:r>
              <a:rPr lang="fr-FR" sz="1200" i="1" dirty="0" err="1"/>
              <a:t>ears</a:t>
            </a:r>
            <a:r>
              <a:rPr lang="fr-FR" sz="1200" i="1" dirty="0"/>
              <a:t> are </a:t>
            </a:r>
            <a:r>
              <a:rPr lang="fr-FR" sz="1200" i="1" dirty="0" err="1"/>
              <a:t>matched</a:t>
            </a:r>
            <a:r>
              <a:rPr lang="fr-FR" sz="1200" i="1" dirty="0"/>
              <a:t> in neural </a:t>
            </a:r>
            <a:r>
              <a:rPr lang="fr-FR" sz="1200" i="1" dirty="0" err="1" smtClean="0"/>
              <a:t>tuning</a:t>
            </a:r>
            <a:r>
              <a:rPr lang="fr-FR" sz="1200" i="1" dirty="0" smtClean="0"/>
              <a:t>. </a:t>
            </a:r>
            <a:r>
              <a:rPr lang="fr-FR" sz="1200" i="1" dirty="0" err="1" smtClean="0"/>
              <a:t>eLife</a:t>
            </a:r>
            <a:endParaRPr lang="fr-FR" sz="1200" i="1" dirty="0" smtClean="0"/>
          </a:p>
        </p:txBody>
      </p:sp>
    </p:spTree>
    <p:extLst>
      <p:ext uri="{BB962C8B-B14F-4D97-AF65-F5344CB8AC3E}">
        <p14:creationId xmlns:p14="http://schemas.microsoft.com/office/powerpoint/2010/main" val="2661100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Binaural </a:t>
            </a:r>
            <a:r>
              <a:rPr lang="fr-FR" dirty="0" err="1" smtClean="0"/>
              <a:t>laws</a:t>
            </a:r>
            <a:r>
              <a:rPr lang="fr-FR" dirty="0" smtClean="0"/>
              <a:t> in real life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39552" y="1412776"/>
            <a:ext cx="3003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Idealized</a:t>
            </a:r>
            <a:r>
              <a:rPr lang="fr-FR" dirty="0" smtClean="0"/>
              <a:t> </a:t>
            </a:r>
            <a:r>
              <a:rPr lang="fr-FR" dirty="0" err="1" smtClean="0"/>
              <a:t>acoustics</a:t>
            </a:r>
            <a:r>
              <a:rPr lang="fr-FR" dirty="0" smtClean="0"/>
              <a:t> (no </a:t>
            </a:r>
            <a:r>
              <a:rPr lang="fr-FR" dirty="0" err="1" smtClean="0"/>
              <a:t>head</a:t>
            </a:r>
            <a:r>
              <a:rPr lang="fr-FR" dirty="0" smtClean="0"/>
              <a:t>):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60654" y="4130496"/>
            <a:ext cx="1386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With</a:t>
            </a:r>
            <a:r>
              <a:rPr lang="fr-FR" dirty="0" smtClean="0"/>
              <a:t> a </a:t>
            </a:r>
            <a:r>
              <a:rPr lang="fr-FR" dirty="0" err="1" smtClean="0"/>
              <a:t>head</a:t>
            </a:r>
            <a:r>
              <a:rPr lang="fr-FR" dirty="0" smtClean="0"/>
              <a:t>: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491880" y="5373216"/>
            <a:ext cx="1683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</a:t>
            </a:r>
            <a:r>
              <a:rPr lang="fr-FR" baseline="-25000" dirty="0" smtClean="0"/>
              <a:t>R</a:t>
            </a:r>
            <a:r>
              <a:rPr lang="fr-FR" dirty="0" smtClean="0"/>
              <a:t> (</a:t>
            </a:r>
            <a:r>
              <a:rPr lang="fr-FR" dirty="0" err="1" smtClean="0"/>
              <a:t>t</a:t>
            </a:r>
            <a:r>
              <a:rPr lang="fr-FR" dirty="0" smtClean="0"/>
              <a:t>) = (F</a:t>
            </a:r>
            <a:r>
              <a:rPr lang="fr-FR" baseline="-25000" dirty="0" smtClean="0"/>
              <a:t>R</a:t>
            </a:r>
            <a:r>
              <a:rPr lang="fr-FR" dirty="0" smtClean="0"/>
              <a:t>*S) (</a:t>
            </a:r>
            <a:r>
              <a:rPr lang="fr-FR" dirty="0" err="1"/>
              <a:t>t</a:t>
            </a:r>
            <a:r>
              <a:rPr lang="fr-FR" dirty="0"/>
              <a:t>)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971600" y="2348880"/>
            <a:ext cx="120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Source S(</a:t>
            </a:r>
            <a:r>
              <a:rPr lang="fr-FR" dirty="0" err="1" smtClean="0"/>
              <a:t>t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3378225" y="1979548"/>
            <a:ext cx="1372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</a:t>
            </a:r>
            <a:r>
              <a:rPr lang="fr-FR" baseline="-25000" dirty="0" smtClean="0"/>
              <a:t>L</a:t>
            </a:r>
            <a:r>
              <a:rPr lang="fr-FR" dirty="0" smtClean="0"/>
              <a:t>(</a:t>
            </a:r>
            <a:r>
              <a:rPr lang="fr-FR" dirty="0" err="1" smtClean="0"/>
              <a:t>t</a:t>
            </a:r>
            <a:r>
              <a:rPr lang="fr-FR" dirty="0" smtClean="0"/>
              <a:t>) = S(</a:t>
            </a:r>
            <a:r>
              <a:rPr lang="fr-FR" dirty="0" err="1" smtClean="0"/>
              <a:t>t-d</a:t>
            </a:r>
            <a:r>
              <a:rPr lang="fr-FR" baseline="-25000" dirty="0" err="1" smtClean="0"/>
              <a:t>L</a:t>
            </a:r>
            <a:r>
              <a:rPr lang="fr-FR" dirty="0" smtClean="0"/>
              <a:t>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378225" y="2843644"/>
            <a:ext cx="140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</a:t>
            </a:r>
            <a:r>
              <a:rPr lang="fr-FR" baseline="-25000" dirty="0" smtClean="0"/>
              <a:t>R</a:t>
            </a:r>
            <a:r>
              <a:rPr lang="fr-FR" dirty="0" smtClean="0"/>
              <a:t>(</a:t>
            </a:r>
            <a:r>
              <a:rPr lang="fr-FR" dirty="0" err="1" smtClean="0"/>
              <a:t>t</a:t>
            </a:r>
            <a:r>
              <a:rPr lang="fr-FR" dirty="0" smtClean="0"/>
              <a:t>) = S(</a:t>
            </a:r>
            <a:r>
              <a:rPr lang="fr-FR" dirty="0" err="1" smtClean="0"/>
              <a:t>t-d</a:t>
            </a:r>
            <a:r>
              <a:rPr lang="fr-FR" baseline="-25000" dirty="0" err="1" smtClean="0"/>
              <a:t>R</a:t>
            </a:r>
            <a:r>
              <a:rPr lang="fr-FR" dirty="0" smtClean="0"/>
              <a:t>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5796136" y="2132856"/>
            <a:ext cx="1743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Sensory</a:t>
            </a:r>
            <a:r>
              <a:rPr lang="fr-FR" i="1" dirty="0" smtClean="0"/>
              <a:t> </a:t>
            </a:r>
            <a:r>
              <a:rPr lang="fr-FR" i="1" dirty="0" err="1" smtClean="0"/>
              <a:t>law</a:t>
            </a:r>
            <a:r>
              <a:rPr lang="fr-FR" i="1" dirty="0" smtClean="0"/>
              <a:t> :</a:t>
            </a:r>
          </a:p>
          <a:p>
            <a:r>
              <a:rPr lang="fr-FR" dirty="0"/>
              <a:t>S</a:t>
            </a:r>
            <a:r>
              <a:rPr lang="fr-FR" baseline="-25000" dirty="0"/>
              <a:t>L</a:t>
            </a:r>
            <a:r>
              <a:rPr lang="fr-FR" dirty="0"/>
              <a:t>(</a:t>
            </a:r>
            <a:r>
              <a:rPr lang="fr-FR" dirty="0" err="1"/>
              <a:t>t</a:t>
            </a:r>
            <a:r>
              <a:rPr lang="fr-FR" dirty="0"/>
              <a:t>-</a:t>
            </a:r>
            <a:r>
              <a:rPr lang="el-GR" dirty="0">
                <a:latin typeface="Cambria"/>
              </a:rPr>
              <a:t>δ</a:t>
            </a:r>
            <a:r>
              <a:rPr lang="fr-FR" baseline="-25000" dirty="0"/>
              <a:t>L</a:t>
            </a:r>
            <a:r>
              <a:rPr lang="fr-FR" dirty="0" smtClean="0"/>
              <a:t>) = S</a:t>
            </a:r>
            <a:r>
              <a:rPr lang="fr-FR" baseline="-25000" dirty="0" smtClean="0"/>
              <a:t>R</a:t>
            </a:r>
            <a:r>
              <a:rPr lang="fr-FR" dirty="0"/>
              <a:t>(</a:t>
            </a:r>
            <a:r>
              <a:rPr lang="fr-FR" dirty="0" err="1"/>
              <a:t>t</a:t>
            </a:r>
            <a:r>
              <a:rPr lang="fr-FR" dirty="0"/>
              <a:t>-</a:t>
            </a:r>
            <a:r>
              <a:rPr lang="el-GR" dirty="0">
                <a:latin typeface="Cambria"/>
              </a:rPr>
              <a:t>δ</a:t>
            </a:r>
            <a:r>
              <a:rPr lang="fr-FR" baseline="-25000" dirty="0"/>
              <a:t>R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804248" y="278092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where</a:t>
            </a:r>
            <a:r>
              <a:rPr lang="fr-FR" dirty="0" smtClean="0"/>
              <a:t> </a:t>
            </a:r>
            <a:r>
              <a:rPr lang="el-GR" dirty="0" smtClean="0">
                <a:latin typeface="Cambria"/>
              </a:rPr>
              <a:t>δ</a:t>
            </a:r>
            <a:r>
              <a:rPr lang="fr-FR" baseline="-25000" dirty="0" smtClean="0"/>
              <a:t>L </a:t>
            </a:r>
            <a:r>
              <a:rPr lang="fr-FR" dirty="0" smtClean="0"/>
              <a:t>+ </a:t>
            </a:r>
            <a:r>
              <a:rPr lang="fr-FR" dirty="0" err="1" smtClean="0"/>
              <a:t>d</a:t>
            </a:r>
            <a:r>
              <a:rPr lang="fr-FR" baseline="-25000" dirty="0" err="1" smtClean="0"/>
              <a:t>L</a:t>
            </a:r>
            <a:r>
              <a:rPr lang="fr-FR" baseline="-25000" dirty="0" smtClean="0"/>
              <a:t> </a:t>
            </a:r>
            <a:r>
              <a:rPr lang="fr-FR" dirty="0" smtClean="0"/>
              <a:t>=</a:t>
            </a:r>
            <a:r>
              <a:rPr lang="fr-FR" baseline="-25000" dirty="0" smtClean="0"/>
              <a:t> </a:t>
            </a:r>
            <a:r>
              <a:rPr lang="el-GR" dirty="0" smtClean="0">
                <a:latin typeface="Cambria"/>
              </a:rPr>
              <a:t>δ</a:t>
            </a:r>
            <a:r>
              <a:rPr lang="fr-FR" baseline="-25000" dirty="0" smtClean="0"/>
              <a:t>R</a:t>
            </a:r>
            <a:r>
              <a:rPr lang="fr-FR" dirty="0" smtClean="0"/>
              <a:t> </a:t>
            </a:r>
            <a:r>
              <a:rPr lang="fr-FR" dirty="0"/>
              <a:t>+ </a:t>
            </a:r>
            <a:r>
              <a:rPr lang="fr-FR" dirty="0" err="1"/>
              <a:t>d</a:t>
            </a:r>
            <a:r>
              <a:rPr lang="fr-FR" baseline="-25000" dirty="0" err="1"/>
              <a:t>R</a:t>
            </a:r>
            <a:endParaRPr lang="fr-FR" dirty="0"/>
          </a:p>
        </p:txBody>
      </p:sp>
      <p:cxnSp>
        <p:nvCxnSpPr>
          <p:cNvPr id="13" name="Connecteur droit avec flèche 12"/>
          <p:cNvCxnSpPr>
            <a:stCxn id="7" idx="3"/>
            <a:endCxn id="8" idx="1"/>
          </p:cNvCxnSpPr>
          <p:nvPr/>
        </p:nvCxnSpPr>
        <p:spPr>
          <a:xfrm flipV="1">
            <a:off x="2173822" y="2164214"/>
            <a:ext cx="1204403" cy="3693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>
            <a:stCxn id="7" idx="3"/>
            <a:endCxn id="9" idx="1"/>
          </p:cNvCxnSpPr>
          <p:nvPr/>
        </p:nvCxnSpPr>
        <p:spPr>
          <a:xfrm>
            <a:off x="2173822" y="2533546"/>
            <a:ext cx="1204403" cy="494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2339752" y="290578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physical</a:t>
            </a:r>
            <a:r>
              <a:rPr lang="fr-FR" sz="1400" dirty="0" smtClean="0"/>
              <a:t> model</a:t>
            </a:r>
            <a:endParaRPr lang="fr-FR" sz="1400" dirty="0"/>
          </a:p>
        </p:txBody>
      </p:sp>
      <p:sp>
        <p:nvSpPr>
          <p:cNvPr id="17" name="ZoneTexte 16"/>
          <p:cNvSpPr txBox="1"/>
          <p:nvPr/>
        </p:nvSpPr>
        <p:spPr>
          <a:xfrm>
            <a:off x="1043608" y="4869160"/>
            <a:ext cx="120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Source S(</a:t>
            </a:r>
            <a:r>
              <a:rPr lang="fr-FR" dirty="0" err="1" smtClean="0"/>
              <a:t>t</a:t>
            </a:r>
            <a:r>
              <a:rPr lang="fr-FR" dirty="0" smtClean="0"/>
              <a:t>)</a:t>
            </a:r>
            <a:endParaRPr lang="fr-FR" dirty="0"/>
          </a:p>
        </p:txBody>
      </p:sp>
      <p:cxnSp>
        <p:nvCxnSpPr>
          <p:cNvPr id="18" name="Connecteur droit avec flèche 17"/>
          <p:cNvCxnSpPr>
            <a:stCxn id="17" idx="3"/>
          </p:cNvCxnSpPr>
          <p:nvPr/>
        </p:nvCxnSpPr>
        <p:spPr>
          <a:xfrm flipV="1">
            <a:off x="2245830" y="4684494"/>
            <a:ext cx="1204403" cy="3693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stCxn id="17" idx="3"/>
          </p:cNvCxnSpPr>
          <p:nvPr/>
        </p:nvCxnSpPr>
        <p:spPr>
          <a:xfrm>
            <a:off x="2245830" y="5053826"/>
            <a:ext cx="1204403" cy="4947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411760" y="5426060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/>
              <a:t>physical</a:t>
            </a:r>
            <a:r>
              <a:rPr lang="fr-FR" sz="1400" dirty="0" smtClean="0"/>
              <a:t> model</a:t>
            </a:r>
            <a:endParaRPr lang="fr-FR" sz="1400" dirty="0"/>
          </a:p>
        </p:txBody>
      </p:sp>
      <p:sp>
        <p:nvSpPr>
          <p:cNvPr id="21" name="ZoneTexte 20"/>
          <p:cNvSpPr txBox="1"/>
          <p:nvPr/>
        </p:nvSpPr>
        <p:spPr>
          <a:xfrm>
            <a:off x="3491880" y="4437112"/>
            <a:ext cx="1645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</a:t>
            </a:r>
            <a:r>
              <a:rPr lang="fr-FR" baseline="-25000" dirty="0" smtClean="0"/>
              <a:t>L</a:t>
            </a:r>
            <a:r>
              <a:rPr lang="fr-FR" dirty="0" smtClean="0"/>
              <a:t> (</a:t>
            </a:r>
            <a:r>
              <a:rPr lang="fr-FR" dirty="0" err="1" smtClean="0"/>
              <a:t>t</a:t>
            </a:r>
            <a:r>
              <a:rPr lang="fr-FR" dirty="0" smtClean="0"/>
              <a:t>) = (F</a:t>
            </a:r>
            <a:r>
              <a:rPr lang="fr-FR" baseline="-25000" dirty="0" smtClean="0"/>
              <a:t>L</a:t>
            </a:r>
            <a:r>
              <a:rPr lang="fr-FR" dirty="0" smtClean="0"/>
              <a:t>*S) (</a:t>
            </a:r>
            <a:r>
              <a:rPr lang="fr-FR" dirty="0" err="1"/>
              <a:t>t</a:t>
            </a:r>
            <a:r>
              <a:rPr lang="fr-FR" dirty="0"/>
              <a:t>) 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850580" y="4653136"/>
            <a:ext cx="2457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 smtClean="0"/>
              <a:t>Sensory</a:t>
            </a:r>
            <a:r>
              <a:rPr lang="fr-FR" i="1" dirty="0" smtClean="0"/>
              <a:t> </a:t>
            </a:r>
            <a:r>
              <a:rPr lang="fr-FR" i="1" dirty="0" err="1" smtClean="0"/>
              <a:t>law</a:t>
            </a:r>
            <a:r>
              <a:rPr lang="fr-FR" i="1" dirty="0" smtClean="0"/>
              <a:t>:</a:t>
            </a:r>
          </a:p>
          <a:p>
            <a:r>
              <a:rPr lang="fr-FR" i="1" dirty="0"/>
              <a:t>(N</a:t>
            </a:r>
            <a:r>
              <a:rPr lang="fr-FR" i="1" baseline="-25000" dirty="0"/>
              <a:t>L</a:t>
            </a:r>
            <a:r>
              <a:rPr lang="fr-FR" i="1" dirty="0"/>
              <a:t> * S</a:t>
            </a:r>
            <a:r>
              <a:rPr lang="fr-FR" i="1" baseline="-25000" dirty="0"/>
              <a:t>L</a:t>
            </a:r>
            <a:r>
              <a:rPr lang="fr-FR" i="1" dirty="0" smtClean="0"/>
              <a:t>) (</a:t>
            </a:r>
            <a:r>
              <a:rPr lang="fr-FR" i="1" dirty="0" err="1"/>
              <a:t>t</a:t>
            </a:r>
            <a:r>
              <a:rPr lang="fr-FR" i="1" dirty="0"/>
              <a:t>)= (N</a:t>
            </a:r>
            <a:r>
              <a:rPr lang="fr-FR" i="1" baseline="-25000" dirty="0"/>
              <a:t>R </a:t>
            </a:r>
            <a:r>
              <a:rPr lang="fr-FR" i="1" dirty="0"/>
              <a:t>* S</a:t>
            </a:r>
            <a:r>
              <a:rPr lang="fr-FR" i="1" baseline="-25000" dirty="0"/>
              <a:t>R</a:t>
            </a:r>
            <a:r>
              <a:rPr lang="fr-FR" i="1" dirty="0" smtClean="0"/>
              <a:t>) (</a:t>
            </a:r>
            <a:r>
              <a:rPr lang="fr-FR" i="1" dirty="0" err="1"/>
              <a:t>t</a:t>
            </a:r>
            <a:r>
              <a:rPr lang="fr-FR" i="1" dirty="0"/>
              <a:t>)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516216" y="5589240"/>
            <a:ext cx="233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where</a:t>
            </a:r>
            <a:r>
              <a:rPr lang="fr-FR" dirty="0" smtClean="0"/>
              <a:t> N</a:t>
            </a:r>
            <a:r>
              <a:rPr lang="fr-FR" baseline="-25000" dirty="0" smtClean="0"/>
              <a:t>L</a:t>
            </a:r>
            <a:r>
              <a:rPr lang="fr-FR" dirty="0" smtClean="0"/>
              <a:t> * F</a:t>
            </a:r>
            <a:r>
              <a:rPr lang="fr-FR" baseline="-25000" dirty="0" smtClean="0"/>
              <a:t>L</a:t>
            </a:r>
            <a:r>
              <a:rPr lang="fr-FR" dirty="0" smtClean="0"/>
              <a:t> = N</a:t>
            </a:r>
            <a:r>
              <a:rPr lang="fr-FR" baseline="-25000" dirty="0" smtClean="0"/>
              <a:t>R</a:t>
            </a:r>
            <a:r>
              <a:rPr lang="fr-FR" dirty="0" smtClean="0"/>
              <a:t> * F</a:t>
            </a:r>
            <a:r>
              <a:rPr lang="fr-FR" baseline="-25000" dirty="0" smtClean="0"/>
              <a:t>R</a:t>
            </a:r>
            <a:endParaRPr lang="fr-FR" baseline="-25000" dirty="0"/>
          </a:p>
        </p:txBody>
      </p:sp>
      <p:sp>
        <p:nvSpPr>
          <p:cNvPr id="24" name="ZoneTexte 23"/>
          <p:cNvSpPr txBox="1"/>
          <p:nvPr/>
        </p:nvSpPr>
        <p:spPr>
          <a:xfrm>
            <a:off x="5364088" y="6237312"/>
            <a:ext cx="294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(</a:t>
            </a:r>
            <a:r>
              <a:rPr lang="fr-FR" dirty="0" err="1" smtClean="0"/>
              <a:t>example</a:t>
            </a:r>
            <a:r>
              <a:rPr lang="fr-FR" dirty="0" smtClean="0"/>
              <a:t>: N</a:t>
            </a:r>
            <a:r>
              <a:rPr lang="fr-FR" baseline="-25000" dirty="0" smtClean="0"/>
              <a:t>L</a:t>
            </a:r>
            <a:r>
              <a:rPr lang="fr-FR" dirty="0" smtClean="0"/>
              <a:t> = F</a:t>
            </a:r>
            <a:r>
              <a:rPr lang="fr-FR" baseline="-25000" dirty="0" smtClean="0"/>
              <a:t>R</a:t>
            </a:r>
            <a:r>
              <a:rPr lang="fr-FR" dirty="0" smtClean="0"/>
              <a:t> and N</a:t>
            </a:r>
            <a:r>
              <a:rPr lang="fr-FR" baseline="-25000" dirty="0" smtClean="0"/>
              <a:t>R</a:t>
            </a:r>
            <a:r>
              <a:rPr lang="fr-FR" dirty="0" smtClean="0"/>
              <a:t> = F</a:t>
            </a:r>
            <a:r>
              <a:rPr lang="fr-FR" baseline="-25000" dirty="0" smtClean="0"/>
              <a:t>L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757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  <p:bldP spid="17" grpId="0"/>
      <p:bldP spid="20" grpId="0"/>
      <p:bldP spid="21" grpId="0"/>
      <p:bldP spid="22" grpId="0"/>
      <p:bldP spid="23" grpId="0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 </a:t>
            </a:r>
            <a:r>
              <a:rPr lang="fr-FR" dirty="0" err="1" smtClean="0"/>
              <a:t>synchrony-based</a:t>
            </a:r>
            <a:r>
              <a:rPr lang="fr-FR" dirty="0" smtClean="0"/>
              <a:t> model</a:t>
            </a:r>
            <a:endParaRPr lang="fr-FR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140094"/>
            <a:ext cx="5445125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642910" y="1354276"/>
            <a:ext cx="2733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 smtClean="0"/>
              <a:t>Sounds</a:t>
            </a:r>
            <a:r>
              <a:rPr lang="fr-FR" dirty="0" smtClean="0"/>
              <a:t>: noise, musical instruments, </a:t>
            </a:r>
            <a:r>
              <a:rPr lang="fr-FR" dirty="0" err="1" smtClean="0"/>
              <a:t>voice</a:t>
            </a:r>
            <a:r>
              <a:rPr lang="fr-FR" dirty="0" smtClean="0"/>
              <a:t> (VCV)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000100" y="3640292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 smtClean="0"/>
              <a:t>Acoustical</a:t>
            </a:r>
            <a:r>
              <a:rPr lang="fr-FR" u="sng" dirty="0" smtClean="0"/>
              <a:t> </a:t>
            </a:r>
            <a:r>
              <a:rPr lang="fr-FR" u="sng" dirty="0" err="1" smtClean="0"/>
              <a:t>filtering</a:t>
            </a:r>
            <a:r>
              <a:rPr lang="fr-FR" dirty="0" smtClean="0"/>
              <a:t>: </a:t>
            </a:r>
            <a:r>
              <a:rPr lang="fr-FR" dirty="0" err="1" smtClean="0"/>
              <a:t>measured</a:t>
            </a:r>
            <a:r>
              <a:rPr lang="fr-FR" dirty="0" smtClean="0"/>
              <a:t> </a:t>
            </a:r>
            <a:r>
              <a:rPr lang="fr-FR" dirty="0" err="1" smtClean="0"/>
              <a:t>human</a:t>
            </a:r>
            <a:r>
              <a:rPr lang="fr-FR" dirty="0" smtClean="0"/>
              <a:t> </a:t>
            </a:r>
            <a:r>
              <a:rPr lang="fr-FR" dirty="0" err="1" smtClean="0"/>
              <a:t>HRTFs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357554" y="1640028"/>
            <a:ext cx="2510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Gammatone</a:t>
            </a:r>
            <a:r>
              <a:rPr lang="fr-FR" dirty="0" smtClean="0"/>
              <a:t> </a:t>
            </a:r>
            <a:r>
              <a:rPr lang="fr-FR" dirty="0" err="1" smtClean="0"/>
              <a:t>filterbank</a:t>
            </a:r>
            <a:r>
              <a:rPr lang="fr-FR" dirty="0" smtClean="0"/>
              <a:t> +</a:t>
            </a:r>
          </a:p>
          <a:p>
            <a:r>
              <a:rPr lang="fr-FR" dirty="0" smtClean="0"/>
              <a:t>more </a:t>
            </a:r>
            <a:r>
              <a:rPr lang="fr-FR" dirty="0" err="1" smtClean="0"/>
              <a:t>filters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572132" y="1925780"/>
            <a:ext cx="1857388" cy="6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 smtClean="0"/>
              <a:t>Spiking</a:t>
            </a:r>
            <a:r>
              <a:rPr lang="fr-FR" dirty="0" smtClean="0"/>
              <a:t>: </a:t>
            </a:r>
            <a:r>
              <a:rPr lang="fr-FR" dirty="0" err="1" smtClean="0"/>
              <a:t>noisy</a:t>
            </a:r>
            <a:r>
              <a:rPr lang="fr-FR" dirty="0" smtClean="0"/>
              <a:t> IF </a:t>
            </a:r>
            <a:r>
              <a:rPr lang="fr-FR" dirty="0" err="1" smtClean="0"/>
              <a:t>models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6786578" y="3283102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 err="1" smtClean="0"/>
              <a:t>Coincidence</a:t>
            </a:r>
            <a:r>
              <a:rPr lang="fr-FR" u="sng" dirty="0" smtClean="0"/>
              <a:t> </a:t>
            </a:r>
            <a:r>
              <a:rPr lang="fr-FR" u="sng" dirty="0" err="1" smtClean="0"/>
              <a:t>detection</a:t>
            </a:r>
            <a:r>
              <a:rPr lang="fr-FR" dirty="0" smtClean="0"/>
              <a:t>: </a:t>
            </a:r>
            <a:r>
              <a:rPr lang="fr-FR" dirty="0" err="1" smtClean="0"/>
              <a:t>noisy</a:t>
            </a:r>
            <a:r>
              <a:rPr lang="fr-FR" dirty="0" smtClean="0"/>
              <a:t> IF </a:t>
            </a:r>
            <a:r>
              <a:rPr lang="fr-FR" dirty="0" err="1" smtClean="0"/>
              <a:t>models</a:t>
            </a:r>
            <a:endParaRPr lang="fr-FR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920" y="4221088"/>
            <a:ext cx="2088232" cy="719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0" y="6423719"/>
            <a:ext cx="9108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Goodman DF and R </a:t>
            </a:r>
            <a:r>
              <a:rPr lang="en-US" sz="1200" dirty="0" err="1" smtClean="0"/>
              <a:t>Brette</a:t>
            </a:r>
            <a:r>
              <a:rPr lang="en-US" sz="1200" dirty="0" smtClean="0"/>
              <a:t> (2010). Spike-timing-based computation in sound localization. </a:t>
            </a:r>
            <a:r>
              <a:rPr lang="en-US" sz="1200" dirty="0" err="1" smtClean="0"/>
              <a:t>PLoS</a:t>
            </a:r>
            <a:r>
              <a:rPr lang="en-US" sz="1200" dirty="0" smtClean="0"/>
              <a:t> Comp </a:t>
            </a:r>
            <a:r>
              <a:rPr lang="en-US" sz="1200" dirty="0" err="1" smtClean="0"/>
              <a:t>Biol</a:t>
            </a:r>
            <a:r>
              <a:rPr lang="en-US" sz="1200" dirty="0" smtClean="0"/>
              <a:t> 6(11): e1000993. doi:10.1371/journal.pcbi.1000993.</a:t>
            </a:r>
            <a:endParaRPr lang="fr-FR" sz="12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4" cstate="print"/>
          <a:srcRect r="67243"/>
          <a:stretch/>
        </p:blipFill>
        <p:spPr bwMode="auto">
          <a:xfrm>
            <a:off x="6588224" y="4437112"/>
            <a:ext cx="2220831" cy="1824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2375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coding</a:t>
            </a:r>
            <a:r>
              <a:rPr lang="fr-FR" dirty="0" smtClean="0"/>
              <a:t> </a:t>
            </a:r>
            <a:r>
              <a:rPr lang="fr-FR" dirty="0" err="1" smtClean="0"/>
              <a:t>view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70" y="1988840"/>
            <a:ext cx="4333618" cy="2304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1417638"/>
            <a:ext cx="4072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Firing</a:t>
            </a:r>
            <a:r>
              <a:rPr lang="fr-FR" dirty="0" smtClean="0"/>
              <a:t> rate varies </a:t>
            </a:r>
            <a:r>
              <a:rPr lang="fr-FR" dirty="0" err="1" smtClean="0"/>
              <a:t>with</a:t>
            </a:r>
            <a:r>
              <a:rPr lang="fr-FR" dirty="0" smtClean="0"/>
              <a:t> stimulus </a:t>
            </a:r>
            <a:r>
              <a:rPr lang="fr-FR" dirty="0" err="1" smtClean="0"/>
              <a:t>properties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29388" y="2204864"/>
            <a:ext cx="3963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(rate-</a:t>
            </a:r>
            <a:r>
              <a:rPr lang="fr-FR" dirty="0" err="1" smtClean="0"/>
              <a:t>based</a:t>
            </a:r>
            <a:r>
              <a:rPr lang="fr-FR" dirty="0" smtClean="0"/>
              <a:t>)</a:t>
            </a:r>
          </a:p>
          <a:p>
            <a:r>
              <a:rPr lang="fr-FR" dirty="0" err="1" smtClean="0"/>
              <a:t>Firing</a:t>
            </a:r>
            <a:r>
              <a:rPr lang="fr-FR" dirty="0" smtClean="0"/>
              <a:t> rate « encodes » direction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352" y="4848299"/>
            <a:ext cx="3105106" cy="17883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0923" y="4812784"/>
            <a:ext cx="3073408" cy="1788328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3351144" y="6515163"/>
            <a:ext cx="22423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 smtClean="0"/>
              <a:t>Shadlen</a:t>
            </a:r>
            <a:r>
              <a:rPr lang="fr-FR" sz="1400" i="1" dirty="0" smtClean="0"/>
              <a:t> &amp; </a:t>
            </a:r>
            <a:r>
              <a:rPr lang="fr-FR" sz="1400" i="1" dirty="0" err="1" smtClean="0"/>
              <a:t>Newsome</a:t>
            </a:r>
            <a:r>
              <a:rPr lang="fr-FR" sz="1400" i="1" dirty="0" smtClean="0"/>
              <a:t> (1998)</a:t>
            </a:r>
            <a:endParaRPr lang="fr-FR" sz="1400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942727" y="4507434"/>
            <a:ext cx="338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Spike trains </a:t>
            </a:r>
            <a:r>
              <a:rPr lang="fr-FR" dirty="0" err="1" smtClean="0"/>
              <a:t>vary</a:t>
            </a:r>
            <a:r>
              <a:rPr lang="fr-FR" dirty="0" smtClean="0"/>
              <a:t> </a:t>
            </a:r>
            <a:r>
              <a:rPr lang="fr-FR" dirty="0" err="1" smtClean="0"/>
              <a:t>across</a:t>
            </a:r>
            <a:r>
              <a:rPr lang="fr-FR" dirty="0" smtClean="0"/>
              <a:t> trials (MT)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5440952" y="4458280"/>
            <a:ext cx="325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Cortical </a:t>
            </a:r>
            <a:r>
              <a:rPr lang="fr-FR" dirty="0" err="1" smtClean="0"/>
              <a:t>spike</a:t>
            </a:r>
            <a:r>
              <a:rPr lang="fr-FR" dirty="0" smtClean="0"/>
              <a:t> trains are </a:t>
            </a:r>
            <a:r>
              <a:rPr lang="fr-FR" dirty="0" err="1" smtClean="0"/>
              <a:t>irregular</a:t>
            </a:r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5955531"/>
      </p:ext>
    </p:extLst>
  </p:cSld>
  <p:clrMapOvr>
    <a:masterClrMapping/>
  </p:clrMapOvr>
  <p:transition xmlns:p14="http://schemas.microsoft.com/office/powerpoint/2010/main" advTm="10151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9776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err="1" smtClean="0"/>
              <a:t>Biology</a:t>
            </a:r>
            <a:r>
              <a:rPr lang="fr-FR" dirty="0" smtClean="0"/>
              <a:t> of </a:t>
            </a:r>
            <a:r>
              <a:rPr lang="fr-FR" dirty="0" err="1" smtClean="0"/>
              <a:t>sound</a:t>
            </a:r>
            <a:r>
              <a:rPr lang="fr-FR" dirty="0" smtClean="0"/>
              <a:t> </a:t>
            </a:r>
            <a:r>
              <a:rPr lang="fr-FR" dirty="0" err="1" smtClean="0"/>
              <a:t>localization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124744"/>
            <a:ext cx="4680520" cy="176666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 rot="16200000">
            <a:off x="1981013" y="4768519"/>
            <a:ext cx="13487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 smtClean="0"/>
              <a:t>Franken et al. (2015)</a:t>
            </a:r>
            <a:endParaRPr lang="fr-FR" sz="1050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68056"/>
          <a:stretch/>
        </p:blipFill>
        <p:spPr>
          <a:xfrm>
            <a:off x="2878010" y="4502187"/>
            <a:ext cx="1617017" cy="1224136"/>
          </a:xfrm>
          <a:prstGeom prst="rect">
            <a:avLst/>
          </a:prstGeom>
        </p:spPr>
      </p:pic>
      <p:pic>
        <p:nvPicPr>
          <p:cNvPr id="6" name="Picture 15" descr="C:\Documents and Settings\Anna Magnusson\My Documents\My Pictures\Cajal_SOC.gif"/>
          <p:cNvPicPr>
            <a:picLocks noChangeAspect="1" noChangeArrowheads="1"/>
          </p:cNvPicPr>
          <p:nvPr/>
        </p:nvPicPr>
        <p:blipFill rotWithShape="1">
          <a:blip r:embed="rId5" cstate="print"/>
          <a:srcRect l="73658" t="16297" b="8211"/>
          <a:stretch/>
        </p:blipFill>
        <p:spPr bwMode="auto">
          <a:xfrm>
            <a:off x="3635896" y="2780928"/>
            <a:ext cx="914694" cy="1273009"/>
          </a:xfrm>
          <a:prstGeom prst="rect">
            <a:avLst/>
          </a:prstGeom>
          <a:noFill/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 rot="16200000">
            <a:off x="2822031" y="3378771"/>
            <a:ext cx="1296144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sv-SE" sz="1000" i="1" dirty="0" smtClean="0"/>
              <a:t>Ramon </a:t>
            </a:r>
            <a:r>
              <a:rPr lang="sv-SE" sz="1000" i="1" dirty="0"/>
              <a:t>y </a:t>
            </a:r>
            <a:r>
              <a:rPr lang="sv-SE" sz="1000" i="1" dirty="0" err="1" smtClean="0"/>
              <a:t>Cajal</a:t>
            </a:r>
            <a:r>
              <a:rPr lang="sv-SE" sz="1000" i="1" dirty="0" smtClean="0"/>
              <a:t> (1907)</a:t>
            </a:r>
            <a:endParaRPr lang="en-GB" sz="1000" i="1" dirty="0"/>
          </a:p>
        </p:txBody>
      </p:sp>
      <p:pic>
        <p:nvPicPr>
          <p:cNvPr id="8" name="Picture 2" descr="audit_nerve_bushy cell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42" t="51981" r="52683" b="-1"/>
          <a:stretch/>
        </p:blipFill>
        <p:spPr bwMode="auto">
          <a:xfrm>
            <a:off x="5580112" y="2636912"/>
            <a:ext cx="1146739" cy="1443822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 rot="16200000">
            <a:off x="6278580" y="3090572"/>
            <a:ext cx="13052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i="1" dirty="0" smtClean="0"/>
              <a:t>Louage et al. (2005)</a:t>
            </a:r>
            <a:endParaRPr lang="fr-FR" sz="1050" i="1" dirty="0"/>
          </a:p>
        </p:txBody>
      </p:sp>
      <p:sp>
        <p:nvSpPr>
          <p:cNvPr id="10" name="ZoneTexte 9"/>
          <p:cNvSpPr txBox="1"/>
          <p:nvPr/>
        </p:nvSpPr>
        <p:spPr>
          <a:xfrm>
            <a:off x="3635896" y="4214155"/>
            <a:ext cx="1051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« best </a:t>
            </a:r>
            <a:r>
              <a:rPr lang="fr-FR" sz="1200" dirty="0" err="1" smtClean="0"/>
              <a:t>delay</a:t>
            </a:r>
            <a:r>
              <a:rPr lang="fr-FR" sz="1200" dirty="0" smtClean="0"/>
              <a:t> »</a:t>
            </a:r>
            <a:endParaRPr lang="fr-FR" sz="1200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3825548" y="4502187"/>
            <a:ext cx="0" cy="216024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1340343" y="6153098"/>
            <a:ext cx="6137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err="1" smtClean="0"/>
              <a:t>Prediction</a:t>
            </a:r>
            <a:r>
              <a:rPr lang="fr-FR" b="1" i="1" dirty="0" smtClean="0"/>
              <a:t>: </a:t>
            </a:r>
            <a:r>
              <a:rPr lang="fr-FR" i="1" dirty="0" err="1" smtClean="0"/>
              <a:t>neurons</a:t>
            </a:r>
            <a:r>
              <a:rPr lang="fr-FR" i="1" dirty="0" smtClean="0"/>
              <a:t> </a:t>
            </a:r>
            <a:r>
              <a:rPr lang="fr-FR" i="1" dirty="0" err="1" smtClean="0"/>
              <a:t>tuned</a:t>
            </a:r>
            <a:r>
              <a:rPr lang="fr-FR" i="1" dirty="0" smtClean="0"/>
              <a:t> to </a:t>
            </a:r>
            <a:r>
              <a:rPr lang="fr-FR" i="1" dirty="0" smtClean="0"/>
              <a:t>an </a:t>
            </a:r>
            <a:r>
              <a:rPr lang="fr-FR" i="1" u="sng" dirty="0" err="1" smtClean="0"/>
              <a:t>ecological</a:t>
            </a:r>
            <a:r>
              <a:rPr lang="fr-FR" i="1" dirty="0" smtClean="0"/>
              <a:t> binaural </a:t>
            </a:r>
            <a:r>
              <a:rPr lang="fr-FR" i="1" dirty="0" err="1" smtClean="0"/>
              <a:t>law</a:t>
            </a:r>
            <a:r>
              <a:rPr lang="fr-FR" i="1" dirty="0" smtClean="0"/>
              <a:t> </a:t>
            </a:r>
            <a:r>
              <a:rPr lang="fr-FR" i="1" dirty="0" err="1" smtClean="0"/>
              <a:t>should</a:t>
            </a:r>
            <a:r>
              <a:rPr lang="fr-FR" i="1" dirty="0" smtClean="0"/>
              <a:t> have </a:t>
            </a:r>
            <a:r>
              <a:rPr lang="fr-FR" i="1" dirty="0" err="1" smtClean="0"/>
              <a:t>frequency-dependent</a:t>
            </a:r>
            <a:r>
              <a:rPr lang="fr-FR" i="1" dirty="0" smtClean="0"/>
              <a:t> best </a:t>
            </a:r>
            <a:r>
              <a:rPr lang="fr-FR" i="1" dirty="0" err="1" smtClean="0"/>
              <a:t>delay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1175132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Frequency-dependence</a:t>
            </a:r>
            <a:r>
              <a:rPr lang="fr-FR" dirty="0" smtClean="0"/>
              <a:t> of best </a:t>
            </a:r>
            <a:r>
              <a:rPr lang="fr-FR" dirty="0" err="1" smtClean="0"/>
              <a:t>delays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412776"/>
            <a:ext cx="3240360" cy="18951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688021"/>
            <a:ext cx="3672408" cy="240527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716016" y="1484784"/>
            <a:ext cx="4181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The best </a:t>
            </a:r>
            <a:r>
              <a:rPr lang="fr-FR" dirty="0" err="1" smtClean="0"/>
              <a:t>delay</a:t>
            </a:r>
            <a:r>
              <a:rPr lang="fr-FR" dirty="0" smtClean="0"/>
              <a:t> varies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tone</a:t>
            </a:r>
            <a:r>
              <a:rPr lang="fr-FR" dirty="0" smtClean="0"/>
              <a:t> </a:t>
            </a:r>
            <a:r>
              <a:rPr lang="fr-FR" dirty="0" err="1" smtClean="0"/>
              <a:t>frequency</a:t>
            </a:r>
            <a:r>
              <a:rPr lang="fr-FR" dirty="0" smtClean="0"/>
              <a:t>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619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err="1" smtClean="0"/>
              <a:t>Quantifying</a:t>
            </a:r>
            <a:r>
              <a:rPr lang="fr-FR" sz="3600" dirty="0" smtClean="0"/>
              <a:t> </a:t>
            </a:r>
            <a:r>
              <a:rPr lang="fr-FR" sz="3600" dirty="0" err="1" smtClean="0"/>
              <a:t>frequency-dependence</a:t>
            </a:r>
            <a:r>
              <a:rPr lang="fr-FR" sz="3600" dirty="0" smtClean="0"/>
              <a:t> in </a:t>
            </a:r>
            <a:r>
              <a:rPr lang="fr-FR" sz="3600" dirty="0" err="1" smtClean="0"/>
              <a:t>cells</a:t>
            </a:r>
            <a:endParaRPr lang="fr-FR" sz="36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775" y="1484784"/>
            <a:ext cx="3454606" cy="208823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547568"/>
            <a:ext cx="3312368" cy="216946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221088"/>
            <a:ext cx="2391296" cy="173288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888" y="4216491"/>
            <a:ext cx="2160240" cy="173278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216" y="4077072"/>
            <a:ext cx="2376264" cy="2538135"/>
          </a:xfrm>
          <a:prstGeom prst="rect">
            <a:avLst/>
          </a:prstGeom>
        </p:spPr>
      </p:pic>
      <p:sp>
        <p:nvSpPr>
          <p:cNvPr id="8" name="Flèche vers la droite 7"/>
          <p:cNvSpPr/>
          <p:nvPr/>
        </p:nvSpPr>
        <p:spPr>
          <a:xfrm>
            <a:off x="3995936" y="2060848"/>
            <a:ext cx="1008112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403648" y="1115452"/>
            <a:ext cx="1604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best </a:t>
            </a:r>
            <a:r>
              <a:rPr lang="fr-FR" dirty="0" err="1" smtClean="0"/>
              <a:t>delay</a:t>
            </a:r>
            <a:r>
              <a:rPr lang="fr-FR" dirty="0" smtClean="0"/>
              <a:t> (BD)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876256" y="1196752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best phase = BD . f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228184" y="2132856"/>
            <a:ext cx="1250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FF0000"/>
                </a:solidFill>
              </a:rPr>
              <a:t>BP = </a:t>
            </a:r>
            <a:r>
              <a:rPr lang="fr-FR" sz="1400" i="1" dirty="0" err="1" smtClean="0">
                <a:solidFill>
                  <a:srgbClr val="FF0000"/>
                </a:solidFill>
              </a:rPr>
              <a:t>CD.f</a:t>
            </a:r>
            <a:r>
              <a:rPr lang="fr-FR" sz="1400" i="1" dirty="0" smtClean="0">
                <a:solidFill>
                  <a:srgbClr val="FF0000"/>
                </a:solidFill>
              </a:rPr>
              <a:t> + CP</a:t>
            </a:r>
            <a:endParaRPr lang="fr-FR" sz="1400" i="1" dirty="0">
              <a:solidFill>
                <a:srgbClr val="FF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55576" y="6021288"/>
            <a:ext cx="1983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Charateristic</a:t>
            </a:r>
            <a:r>
              <a:rPr lang="fr-FR" dirty="0" smtClean="0"/>
              <a:t> phase</a:t>
            </a:r>
          </a:p>
          <a:p>
            <a:r>
              <a:rPr lang="fr-FR" dirty="0" smtClean="0"/>
              <a:t>(</a:t>
            </a:r>
            <a:r>
              <a:rPr lang="fr-FR" dirty="0" err="1" smtClean="0"/>
              <a:t>Jeffress</a:t>
            </a:r>
            <a:r>
              <a:rPr lang="fr-FR" dirty="0" smtClean="0"/>
              <a:t>: CP = 0)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635896" y="6021288"/>
            <a:ext cx="1929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Charateristic</a:t>
            </a:r>
            <a:r>
              <a:rPr lang="fr-FR" dirty="0" smtClean="0"/>
              <a:t> </a:t>
            </a:r>
            <a:r>
              <a:rPr lang="fr-FR" dirty="0" err="1" smtClean="0"/>
              <a:t>delay</a:t>
            </a:r>
            <a:endParaRPr lang="fr-FR" dirty="0" smtClean="0"/>
          </a:p>
          <a:p>
            <a:r>
              <a:rPr lang="fr-FR" dirty="0" smtClean="0"/>
              <a:t>(</a:t>
            </a:r>
            <a:r>
              <a:rPr lang="fr-FR" dirty="0" err="1" smtClean="0"/>
              <a:t>Jeffress</a:t>
            </a:r>
            <a:r>
              <a:rPr lang="fr-FR" dirty="0" smtClean="0"/>
              <a:t>: CD = BD)</a:t>
            </a:r>
          </a:p>
        </p:txBody>
      </p:sp>
    </p:spTree>
    <p:extLst>
      <p:ext uri="{BB962C8B-B14F-4D97-AF65-F5344CB8AC3E}">
        <p14:creationId xmlns:p14="http://schemas.microsoft.com/office/powerpoint/2010/main" val="3279094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1143000"/>
          </a:xfrm>
        </p:spPr>
        <p:txBody>
          <a:bodyPr>
            <a:noAutofit/>
          </a:bodyPr>
          <a:lstStyle/>
          <a:p>
            <a:r>
              <a:rPr lang="fr-FR" sz="3200" dirty="0" err="1"/>
              <a:t>Quantifying</a:t>
            </a:r>
            <a:r>
              <a:rPr lang="fr-FR" sz="3200" dirty="0"/>
              <a:t> </a:t>
            </a:r>
            <a:r>
              <a:rPr lang="fr-FR" sz="3200" dirty="0" err="1"/>
              <a:t>frequency-dependence</a:t>
            </a:r>
            <a:r>
              <a:rPr lang="fr-FR" sz="3200" dirty="0"/>
              <a:t> in </a:t>
            </a:r>
            <a:r>
              <a:rPr lang="fr-FR" sz="3200" dirty="0" err="1" smtClean="0"/>
              <a:t>acoustics</a:t>
            </a:r>
            <a:endParaRPr lang="fr-FR" sz="3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772816"/>
            <a:ext cx="2376264" cy="209915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1772816"/>
            <a:ext cx="2415246" cy="2348880"/>
          </a:xfrm>
          <a:prstGeom prst="rect">
            <a:avLst/>
          </a:prstGeom>
        </p:spPr>
      </p:pic>
      <p:sp>
        <p:nvSpPr>
          <p:cNvPr id="5" name="Flèche vers la droite 4"/>
          <p:cNvSpPr/>
          <p:nvPr/>
        </p:nvSpPr>
        <p:spPr>
          <a:xfrm>
            <a:off x="3995936" y="2060848"/>
            <a:ext cx="1008112" cy="432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403648" y="1412776"/>
            <a:ext cx="49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ITD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876256" y="1484784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IPD = ITD . f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4293096"/>
            <a:ext cx="2411760" cy="170416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3888" y="4365104"/>
            <a:ext cx="2031263" cy="1503044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8224" y="4293096"/>
            <a:ext cx="2264778" cy="2489664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755576" y="6021288"/>
            <a:ext cx="1983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Charateristic</a:t>
            </a:r>
            <a:r>
              <a:rPr lang="fr-FR" dirty="0" smtClean="0"/>
              <a:t> phase</a:t>
            </a:r>
          </a:p>
          <a:p>
            <a:r>
              <a:rPr lang="fr-FR" dirty="0" smtClean="0"/>
              <a:t>(</a:t>
            </a:r>
            <a:r>
              <a:rPr lang="fr-FR" dirty="0" err="1" smtClean="0"/>
              <a:t>Jeffress</a:t>
            </a:r>
            <a:r>
              <a:rPr lang="fr-FR" dirty="0" smtClean="0"/>
              <a:t>: CP = 0)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635896" y="6021288"/>
            <a:ext cx="1929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Charateristic</a:t>
            </a:r>
            <a:r>
              <a:rPr lang="fr-FR" dirty="0" smtClean="0"/>
              <a:t> </a:t>
            </a:r>
            <a:r>
              <a:rPr lang="fr-FR" dirty="0" err="1" smtClean="0"/>
              <a:t>delay</a:t>
            </a:r>
            <a:endParaRPr lang="fr-FR" dirty="0" smtClean="0"/>
          </a:p>
          <a:p>
            <a:r>
              <a:rPr lang="fr-FR" dirty="0" smtClean="0"/>
              <a:t>(</a:t>
            </a:r>
            <a:r>
              <a:rPr lang="fr-FR" dirty="0" err="1" smtClean="0"/>
              <a:t>Jeffress</a:t>
            </a:r>
            <a:r>
              <a:rPr lang="fr-FR" dirty="0" smtClean="0"/>
              <a:t>: CD = BD)</a:t>
            </a:r>
          </a:p>
        </p:txBody>
      </p:sp>
    </p:spTree>
    <p:extLst>
      <p:ext uri="{BB962C8B-B14F-4D97-AF65-F5344CB8AC3E}">
        <p14:creationId xmlns:p14="http://schemas.microsoft.com/office/powerpoint/2010/main" val="2783211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Cochlear</a:t>
            </a:r>
            <a:r>
              <a:rPr lang="fr-FR" dirty="0" smtClean="0"/>
              <a:t> </a:t>
            </a:r>
            <a:r>
              <a:rPr lang="fr-FR" dirty="0" err="1" smtClean="0"/>
              <a:t>disparity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484784"/>
            <a:ext cx="3236314" cy="18002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827584" y="1916832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</a:t>
            </a:r>
            <a:r>
              <a:rPr lang="fr-FR" baseline="-25000" dirty="0" smtClean="0"/>
              <a:t>L</a:t>
            </a:r>
            <a:endParaRPr lang="fr-FR" baseline="-25000" dirty="0"/>
          </a:p>
        </p:txBody>
      </p:sp>
      <p:sp>
        <p:nvSpPr>
          <p:cNvPr id="5" name="ZoneTexte 4"/>
          <p:cNvSpPr txBox="1"/>
          <p:nvPr/>
        </p:nvSpPr>
        <p:spPr>
          <a:xfrm>
            <a:off x="1547664" y="263691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</a:t>
            </a:r>
            <a:r>
              <a:rPr lang="fr-FR" baseline="-25000" dirty="0" smtClean="0"/>
              <a:t>R</a:t>
            </a:r>
            <a:endParaRPr lang="fr-FR" baseline="-25000" dirty="0"/>
          </a:p>
        </p:txBody>
      </p:sp>
      <p:sp>
        <p:nvSpPr>
          <p:cNvPr id="6" name="ZoneTexte 5"/>
          <p:cNvSpPr txBox="1"/>
          <p:nvPr/>
        </p:nvSpPr>
        <p:spPr>
          <a:xfrm>
            <a:off x="4067945" y="1844824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Hypothesis</a:t>
            </a:r>
            <a:r>
              <a:rPr lang="fr-FR" dirty="0" smtClean="0"/>
              <a:t>:</a:t>
            </a:r>
          </a:p>
          <a:p>
            <a:r>
              <a:rPr lang="fr-FR" dirty="0" err="1" smtClean="0"/>
              <a:t>difference</a:t>
            </a:r>
            <a:r>
              <a:rPr lang="fr-FR" dirty="0" smtClean="0"/>
              <a:t> in </a:t>
            </a:r>
            <a:r>
              <a:rPr lang="fr-FR" dirty="0" err="1" smtClean="0"/>
              <a:t>frequency</a:t>
            </a:r>
            <a:r>
              <a:rPr lang="fr-FR" dirty="0" smtClean="0"/>
              <a:t> </a:t>
            </a:r>
            <a:r>
              <a:rPr lang="fr-FR" dirty="0" err="1" smtClean="0"/>
              <a:t>tuning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two</a:t>
            </a:r>
            <a:r>
              <a:rPr lang="fr-FR" dirty="0" smtClean="0"/>
              <a:t> </a:t>
            </a:r>
            <a:r>
              <a:rPr lang="fr-FR" dirty="0" err="1" smtClean="0"/>
              <a:t>sides</a:t>
            </a:r>
            <a:endParaRPr lang="fr-FR" dirty="0" smtClean="0"/>
          </a:p>
          <a:p>
            <a:r>
              <a:rPr lang="fr-FR" dirty="0" smtClean="0"/>
              <a:t>+ </a:t>
            </a:r>
            <a:r>
              <a:rPr lang="fr-FR" dirty="0" err="1" smtClean="0"/>
              <a:t>axonal</a:t>
            </a:r>
            <a:r>
              <a:rPr lang="fr-FR" dirty="0" smtClean="0"/>
              <a:t> </a:t>
            </a:r>
            <a:r>
              <a:rPr lang="fr-FR" dirty="0" err="1" smtClean="0"/>
              <a:t>delays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4005064"/>
            <a:ext cx="2774197" cy="122442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23528" y="3573016"/>
            <a:ext cx="2627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Auditory</a:t>
            </a:r>
            <a:r>
              <a:rPr lang="fr-FR" dirty="0" smtClean="0"/>
              <a:t> nerve </a:t>
            </a:r>
            <a:r>
              <a:rPr lang="fr-FR" dirty="0" err="1" smtClean="0"/>
              <a:t>recordings</a:t>
            </a:r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3356992"/>
            <a:ext cx="3663877" cy="2924944"/>
          </a:xfrm>
          <a:prstGeom prst="rect">
            <a:avLst/>
          </a:prstGeom>
        </p:spPr>
      </p:pic>
      <p:sp>
        <p:nvSpPr>
          <p:cNvPr id="10" name="Flèche vers la droite 9"/>
          <p:cNvSpPr/>
          <p:nvPr/>
        </p:nvSpPr>
        <p:spPr>
          <a:xfrm>
            <a:off x="3491880" y="4365104"/>
            <a:ext cx="1080120" cy="36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5940152" y="3212976"/>
            <a:ext cx="298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Pseudo-binaural </a:t>
            </a:r>
            <a:r>
              <a:rPr lang="fr-FR" i="1" dirty="0" err="1" smtClean="0"/>
              <a:t>tuning</a:t>
            </a:r>
            <a:r>
              <a:rPr lang="fr-FR" i="1" dirty="0" smtClean="0"/>
              <a:t> </a:t>
            </a:r>
            <a:r>
              <a:rPr lang="fr-FR" i="1" dirty="0" err="1" smtClean="0"/>
              <a:t>curve</a:t>
            </a:r>
            <a:endParaRPr lang="fr-FR" i="1" dirty="0"/>
          </a:p>
        </p:txBody>
      </p:sp>
      <p:sp>
        <p:nvSpPr>
          <p:cNvPr id="12" name="ZoneTexte 11"/>
          <p:cNvSpPr txBox="1"/>
          <p:nvPr/>
        </p:nvSpPr>
        <p:spPr>
          <a:xfrm>
            <a:off x="3277261" y="4705399"/>
            <a:ext cx="1510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cross-</a:t>
            </a:r>
            <a:r>
              <a:rPr lang="fr-FR" sz="1400" dirty="0" err="1" smtClean="0"/>
              <a:t>correlogram</a:t>
            </a:r>
            <a:endParaRPr lang="fr-FR" sz="1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7412653" y="3717032"/>
            <a:ext cx="903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CP = 0.23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575001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1177" y="1268760"/>
            <a:ext cx="9005719" cy="5478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/>
              <a:t>Sensory laws</a:t>
            </a:r>
            <a:endParaRPr lang="en-US" sz="1400" dirty="0"/>
          </a:p>
          <a:p>
            <a:r>
              <a:rPr lang="en-US" sz="1400" dirty="0" smtClean="0"/>
              <a:t>	* </a:t>
            </a:r>
            <a:r>
              <a:rPr lang="en-US" sz="1400" dirty="0" err="1" smtClean="0"/>
              <a:t>Brette</a:t>
            </a:r>
            <a:r>
              <a:rPr lang="en-US" sz="1400" dirty="0" smtClean="0"/>
              <a:t> (2013) Subjective Physics. </a:t>
            </a:r>
            <a:r>
              <a:rPr lang="fr-FR" sz="1400" dirty="0" err="1" smtClean="0"/>
              <a:t>arXiv</a:t>
            </a:r>
            <a:endParaRPr lang="fr-FR" sz="1400" dirty="0" smtClean="0"/>
          </a:p>
          <a:p>
            <a:endParaRPr lang="en-US" sz="1400" dirty="0" smtClean="0"/>
          </a:p>
          <a:p>
            <a:r>
              <a:rPr lang="en-US" sz="1400" i="1" dirty="0" smtClean="0"/>
              <a:t>Computing </a:t>
            </a:r>
            <a:r>
              <a:rPr lang="en-US" sz="1400" i="1" dirty="0"/>
              <a:t>with </a:t>
            </a:r>
            <a:r>
              <a:rPr lang="en-US" sz="1400" i="1" dirty="0" smtClean="0"/>
              <a:t>synchrony</a:t>
            </a:r>
            <a:endParaRPr lang="en-US" sz="1400" dirty="0"/>
          </a:p>
          <a:p>
            <a:r>
              <a:rPr lang="en-US" sz="1400" dirty="0" smtClean="0"/>
              <a:t>	* </a:t>
            </a:r>
            <a:r>
              <a:rPr lang="en-US" sz="1400" dirty="0" err="1" smtClean="0"/>
              <a:t>Brette</a:t>
            </a:r>
            <a:r>
              <a:rPr lang="en-US" sz="1400" dirty="0" smtClean="0"/>
              <a:t> </a:t>
            </a:r>
            <a:r>
              <a:rPr lang="en-US" sz="1400" dirty="0"/>
              <a:t>(2012). Computing with neural synchrony. </a:t>
            </a:r>
            <a:r>
              <a:rPr lang="en-US" sz="1400" dirty="0" err="1"/>
              <a:t>PLoS</a:t>
            </a:r>
            <a:r>
              <a:rPr lang="en-US" sz="1400" dirty="0"/>
              <a:t> Comp </a:t>
            </a:r>
            <a:r>
              <a:rPr lang="en-US" sz="1400" dirty="0" err="1" smtClean="0"/>
              <a:t>Biol</a:t>
            </a:r>
            <a:endParaRPr lang="en-US" sz="1400" dirty="0" smtClean="0"/>
          </a:p>
          <a:p>
            <a:endParaRPr lang="en-US" sz="1400" dirty="0" smtClean="0"/>
          </a:p>
          <a:p>
            <a:r>
              <a:rPr lang="en-US" sz="1400" i="1" dirty="0" smtClean="0"/>
              <a:t>Spikes vs. rates and coincidence detection</a:t>
            </a:r>
          </a:p>
          <a:p>
            <a:r>
              <a:rPr lang="en-US" sz="1400" i="1" dirty="0"/>
              <a:t>	</a:t>
            </a:r>
            <a:r>
              <a:rPr lang="en-US" sz="1400" dirty="0" smtClean="0"/>
              <a:t>* </a:t>
            </a:r>
            <a:r>
              <a:rPr lang="en-US" sz="1400" dirty="0" err="1" smtClean="0"/>
              <a:t>Brette</a:t>
            </a:r>
            <a:r>
              <a:rPr lang="en-US" sz="1400" dirty="0" smtClean="0"/>
              <a:t> (2015). Philosophy of the spike: </a:t>
            </a:r>
            <a:r>
              <a:rPr lang="fr-FR" sz="1400" dirty="0" smtClean="0"/>
              <a:t>rate</a:t>
            </a:r>
            <a:r>
              <a:rPr lang="fr-FR" sz="1400" dirty="0"/>
              <a:t>-</a:t>
            </a:r>
            <a:r>
              <a:rPr lang="fr-FR" sz="1400" dirty="0" err="1"/>
              <a:t>based</a:t>
            </a:r>
            <a:r>
              <a:rPr lang="fr-FR" sz="1400" dirty="0"/>
              <a:t> vs. </a:t>
            </a:r>
            <a:r>
              <a:rPr lang="fr-FR" sz="1400" dirty="0" err="1"/>
              <a:t>spike-based</a:t>
            </a:r>
            <a:r>
              <a:rPr lang="fr-FR" sz="1400" dirty="0"/>
              <a:t> </a:t>
            </a:r>
            <a:r>
              <a:rPr lang="fr-FR" sz="1400" dirty="0" err="1"/>
              <a:t>theories</a:t>
            </a:r>
            <a:r>
              <a:rPr lang="fr-FR" sz="1400" dirty="0"/>
              <a:t> of the </a:t>
            </a:r>
            <a:r>
              <a:rPr lang="fr-FR" sz="1400" dirty="0" err="1"/>
              <a:t>brain</a:t>
            </a:r>
            <a:r>
              <a:rPr lang="fr-FR" sz="1400" dirty="0"/>
              <a:t>. Front. </a:t>
            </a:r>
            <a:r>
              <a:rPr lang="fr-FR" sz="1400" dirty="0" err="1"/>
              <a:t>Syst</a:t>
            </a:r>
            <a:r>
              <a:rPr lang="fr-FR" sz="1400" dirty="0"/>
              <a:t>. </a:t>
            </a:r>
            <a:r>
              <a:rPr lang="fr-FR" sz="1400" dirty="0" err="1"/>
              <a:t>Neurosci</a:t>
            </a:r>
            <a:r>
              <a:rPr lang="fr-FR" sz="1400" dirty="0" smtClean="0"/>
              <a:t>.</a:t>
            </a:r>
          </a:p>
          <a:p>
            <a:r>
              <a:rPr lang="fr-FR" sz="1400" i="1" dirty="0"/>
              <a:t>	</a:t>
            </a:r>
            <a:r>
              <a:rPr lang="fr-FR" sz="1400" dirty="0" smtClean="0"/>
              <a:t>* </a:t>
            </a:r>
            <a:r>
              <a:rPr lang="fr-FR" sz="1400" dirty="0" err="1" smtClean="0"/>
              <a:t>Platkiewicz</a:t>
            </a:r>
            <a:r>
              <a:rPr lang="fr-FR" sz="1400" dirty="0" smtClean="0"/>
              <a:t> &amp; Brette (2011)</a:t>
            </a:r>
            <a:r>
              <a:rPr lang="fr-FR" sz="1400" dirty="0"/>
              <a:t>. Impact of </a:t>
            </a:r>
            <a:r>
              <a:rPr lang="fr-FR" sz="1400" dirty="0" err="1"/>
              <a:t>Fast</a:t>
            </a:r>
            <a:r>
              <a:rPr lang="fr-FR" sz="1400" dirty="0"/>
              <a:t> Sodium Channel Inactivation on Spike </a:t>
            </a:r>
            <a:r>
              <a:rPr lang="fr-FR" sz="1400" dirty="0" err="1"/>
              <a:t>Threshold</a:t>
            </a:r>
            <a:r>
              <a:rPr lang="fr-FR" sz="1400" dirty="0"/>
              <a:t> Dynamics and </a:t>
            </a:r>
            <a:r>
              <a:rPr lang="fr-FR" sz="1400" dirty="0" smtClean="0"/>
              <a:t>	</a:t>
            </a:r>
            <a:r>
              <a:rPr lang="fr-FR" sz="1400" dirty="0" err="1" smtClean="0"/>
              <a:t>Synaptic</a:t>
            </a:r>
            <a:r>
              <a:rPr lang="fr-FR" sz="1400" dirty="0" smtClean="0"/>
              <a:t> </a:t>
            </a:r>
            <a:r>
              <a:rPr lang="fr-FR" sz="1400" dirty="0" err="1"/>
              <a:t>Integration</a:t>
            </a:r>
            <a:r>
              <a:rPr lang="fr-FR" sz="1400" dirty="0"/>
              <a:t>. </a:t>
            </a:r>
            <a:r>
              <a:rPr lang="fr-FR" sz="1400" dirty="0" err="1"/>
              <a:t>PLoS</a:t>
            </a:r>
            <a:r>
              <a:rPr lang="fr-FR" sz="1400" dirty="0"/>
              <a:t> </a:t>
            </a:r>
            <a:r>
              <a:rPr lang="fr-FR" sz="1400" dirty="0" err="1"/>
              <a:t>Comp</a:t>
            </a:r>
            <a:r>
              <a:rPr lang="fr-FR" sz="1400" dirty="0"/>
              <a:t> </a:t>
            </a:r>
            <a:r>
              <a:rPr lang="fr-FR" sz="1400" dirty="0" err="1" smtClean="0"/>
              <a:t>Biol</a:t>
            </a:r>
            <a:r>
              <a:rPr lang="fr-FR" sz="1400" dirty="0" smtClean="0"/>
              <a:t>.</a:t>
            </a:r>
            <a:endParaRPr lang="en-US" sz="1400" i="1" dirty="0"/>
          </a:p>
          <a:p>
            <a:r>
              <a:rPr lang="en-US" sz="1400" dirty="0" smtClean="0"/>
              <a:t>	* </a:t>
            </a:r>
            <a:r>
              <a:rPr lang="en-US" sz="1400" dirty="0" err="1" smtClean="0"/>
              <a:t>Rossant</a:t>
            </a:r>
            <a:r>
              <a:rPr lang="en-US" sz="1400" dirty="0"/>
              <a:t>, </a:t>
            </a:r>
            <a:r>
              <a:rPr lang="en-US" sz="1400" dirty="0" err="1"/>
              <a:t>Leijon</a:t>
            </a:r>
            <a:r>
              <a:rPr lang="en-US" sz="1400" dirty="0"/>
              <a:t>, Magnusson, </a:t>
            </a:r>
            <a:r>
              <a:rPr lang="en-US" sz="1400" dirty="0" err="1"/>
              <a:t>Brette</a:t>
            </a:r>
            <a:r>
              <a:rPr lang="en-US" sz="1400" dirty="0"/>
              <a:t> (2011). Sensitivity of noisy neurons to coincident inputs. J </a:t>
            </a:r>
            <a:r>
              <a:rPr lang="en-US" sz="1400" dirty="0" err="1" smtClean="0"/>
              <a:t>Neurosci</a:t>
            </a:r>
            <a:endParaRPr lang="en-US" sz="1400" dirty="0" smtClean="0"/>
          </a:p>
          <a:p>
            <a:endParaRPr lang="en-US" sz="1400" dirty="0"/>
          </a:p>
          <a:p>
            <a:r>
              <a:rPr lang="en-US" sz="1400" i="1" dirty="0" smtClean="0"/>
              <a:t>Sound localization</a:t>
            </a:r>
            <a:endParaRPr lang="en-US" sz="1400" dirty="0"/>
          </a:p>
          <a:p>
            <a:r>
              <a:rPr lang="en-US" sz="1400" dirty="0" smtClean="0"/>
              <a:t>	* Goodman &amp; </a:t>
            </a:r>
            <a:r>
              <a:rPr lang="en-US" sz="1400" dirty="0" err="1" smtClean="0"/>
              <a:t>Brette</a:t>
            </a:r>
            <a:r>
              <a:rPr lang="en-US" sz="1400" dirty="0" smtClean="0"/>
              <a:t> </a:t>
            </a:r>
            <a:r>
              <a:rPr lang="en-US" sz="1400" dirty="0"/>
              <a:t>(2010). Spike-timing-based computation in sound </a:t>
            </a:r>
            <a:r>
              <a:rPr lang="en-US" sz="1400" dirty="0" smtClean="0"/>
              <a:t>localization</a:t>
            </a:r>
            <a:r>
              <a:rPr lang="en-US" sz="1400" dirty="0"/>
              <a:t>. </a:t>
            </a:r>
            <a:r>
              <a:rPr lang="en-US" sz="1400" dirty="0" err="1"/>
              <a:t>PLoS</a:t>
            </a:r>
            <a:r>
              <a:rPr lang="en-US" sz="1400" dirty="0"/>
              <a:t> Comp </a:t>
            </a:r>
            <a:r>
              <a:rPr lang="en-US" sz="1400" dirty="0" err="1" smtClean="0"/>
              <a:t>Biol</a:t>
            </a:r>
            <a:endParaRPr lang="en-US" sz="1400" dirty="0" smtClean="0"/>
          </a:p>
          <a:p>
            <a:r>
              <a:rPr lang="en-US" sz="1400" dirty="0"/>
              <a:t>	</a:t>
            </a:r>
            <a:r>
              <a:rPr lang="en-US" sz="1400" dirty="0" smtClean="0"/>
              <a:t>* </a:t>
            </a:r>
            <a:r>
              <a:rPr lang="fr-FR" sz="1400" dirty="0" err="1" smtClean="0"/>
              <a:t>Rébillat</a:t>
            </a:r>
            <a:r>
              <a:rPr lang="fr-FR" sz="1400" dirty="0"/>
              <a:t>, </a:t>
            </a:r>
            <a:r>
              <a:rPr lang="fr-FR" sz="1400" dirty="0" err="1" smtClean="0"/>
              <a:t>Bénichoux</a:t>
            </a:r>
            <a:r>
              <a:rPr lang="fr-FR" sz="1400" dirty="0"/>
              <a:t>, </a:t>
            </a:r>
            <a:r>
              <a:rPr lang="fr-FR" sz="1400" dirty="0" err="1"/>
              <a:t>Otani</a:t>
            </a:r>
            <a:r>
              <a:rPr lang="fr-FR" sz="1400" dirty="0"/>
              <a:t>, </a:t>
            </a:r>
            <a:r>
              <a:rPr lang="fr-FR" sz="1400" dirty="0" err="1"/>
              <a:t>Keriven</a:t>
            </a:r>
            <a:r>
              <a:rPr lang="fr-FR" sz="1400" dirty="0"/>
              <a:t>, Brette (2014). Estimation of the </a:t>
            </a:r>
            <a:r>
              <a:rPr lang="fr-FR" sz="1400" dirty="0" err="1"/>
              <a:t>low-frequency</a:t>
            </a:r>
            <a:r>
              <a:rPr lang="fr-FR" sz="1400" dirty="0"/>
              <a:t> </a:t>
            </a:r>
            <a:r>
              <a:rPr lang="fr-FR" sz="1400" dirty="0" smtClean="0"/>
              <a:t>components of </a:t>
            </a:r>
            <a:r>
              <a:rPr lang="fr-FR" sz="1400" dirty="0"/>
              <a:t>the </a:t>
            </a:r>
            <a:r>
              <a:rPr lang="fr-FR" sz="1400" dirty="0" err="1"/>
              <a:t>head</a:t>
            </a:r>
            <a:r>
              <a:rPr lang="fr-FR" sz="1400" dirty="0" smtClean="0"/>
              <a:t>-	</a:t>
            </a:r>
            <a:r>
              <a:rPr lang="fr-FR" sz="1400" dirty="0" err="1" smtClean="0"/>
              <a:t>related</a:t>
            </a:r>
            <a:r>
              <a:rPr lang="fr-FR" sz="1400" dirty="0" smtClean="0"/>
              <a:t> </a:t>
            </a:r>
            <a:r>
              <a:rPr lang="fr-FR" sz="1400" dirty="0" err="1"/>
              <a:t>transfer</a:t>
            </a:r>
            <a:r>
              <a:rPr lang="fr-FR" sz="1400" dirty="0"/>
              <a:t> </a:t>
            </a:r>
            <a:r>
              <a:rPr lang="fr-FR" sz="1400" dirty="0" err="1"/>
              <a:t>functions</a:t>
            </a:r>
            <a:r>
              <a:rPr lang="fr-FR" sz="1400" dirty="0"/>
              <a:t> of </a:t>
            </a:r>
            <a:r>
              <a:rPr lang="fr-FR" sz="1400" dirty="0" err="1"/>
              <a:t>animals</a:t>
            </a:r>
            <a:r>
              <a:rPr lang="fr-FR" sz="1400" dirty="0"/>
              <a:t> </a:t>
            </a:r>
            <a:r>
              <a:rPr lang="fr-FR" sz="1400" dirty="0" err="1" smtClean="0"/>
              <a:t>from</a:t>
            </a:r>
            <a:r>
              <a:rPr lang="fr-FR" sz="1400" dirty="0" smtClean="0"/>
              <a:t> </a:t>
            </a:r>
            <a:r>
              <a:rPr lang="fr-FR" sz="1400" dirty="0" err="1" smtClean="0"/>
              <a:t>photographs</a:t>
            </a:r>
            <a:r>
              <a:rPr lang="fr-FR" sz="1400" dirty="0"/>
              <a:t>. </a:t>
            </a:r>
            <a:r>
              <a:rPr lang="fr-FR" sz="1400" dirty="0" smtClean="0"/>
              <a:t>JASA</a:t>
            </a:r>
          </a:p>
          <a:p>
            <a:r>
              <a:rPr lang="fr-FR" sz="1400" dirty="0" smtClean="0"/>
              <a:t>	* </a:t>
            </a:r>
            <a:r>
              <a:rPr lang="fr-FR" sz="1400" dirty="0" err="1" smtClean="0"/>
              <a:t>Bénichoux</a:t>
            </a:r>
            <a:r>
              <a:rPr lang="fr-FR" sz="1400" dirty="0" smtClean="0"/>
              <a:t>, </a:t>
            </a:r>
            <a:r>
              <a:rPr lang="fr-FR" sz="1400" dirty="0" err="1" smtClean="0"/>
              <a:t>Rébillat</a:t>
            </a:r>
            <a:r>
              <a:rPr lang="fr-FR" sz="1400" dirty="0" smtClean="0"/>
              <a:t>, Brette (2015)</a:t>
            </a:r>
            <a:r>
              <a:rPr lang="fr-FR" sz="1400" dirty="0"/>
              <a:t>. On the variation of </a:t>
            </a:r>
            <a:r>
              <a:rPr lang="fr-FR" sz="1400" dirty="0" err="1"/>
              <a:t>interaural</a:t>
            </a:r>
            <a:r>
              <a:rPr lang="fr-FR" sz="1400" dirty="0"/>
              <a:t> time di</a:t>
            </a:r>
            <a:r>
              <a:rPr lang="fr-FR" sz="1400" dirty="0" smtClean="0"/>
              <a:t>􏰀</a:t>
            </a:r>
            <a:r>
              <a:rPr lang="fr-FR" sz="1400" dirty="0" err="1" smtClean="0"/>
              <a:t>fferences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/>
              <a:t> </a:t>
            </a:r>
            <a:r>
              <a:rPr lang="fr-FR" sz="1400" dirty="0" smtClean="0"/>
              <a:t>	</a:t>
            </a:r>
            <a:r>
              <a:rPr lang="fr-FR" sz="1400" dirty="0" err="1" smtClean="0"/>
              <a:t>frequency</a:t>
            </a:r>
            <a:r>
              <a:rPr lang="fr-FR" sz="1400" dirty="0" smtClean="0"/>
              <a:t>. JASA (</a:t>
            </a:r>
            <a:r>
              <a:rPr lang="fr-FR" sz="1400" dirty="0" err="1" smtClean="0"/>
              <a:t>revision</a:t>
            </a:r>
            <a:r>
              <a:rPr lang="fr-FR" sz="1400" dirty="0" smtClean="0"/>
              <a:t>)</a:t>
            </a:r>
          </a:p>
          <a:p>
            <a:r>
              <a:rPr lang="fr-FR" sz="1400" dirty="0"/>
              <a:t>	</a:t>
            </a:r>
            <a:r>
              <a:rPr lang="fr-FR" sz="1400" dirty="0" smtClean="0"/>
              <a:t>* </a:t>
            </a:r>
            <a:r>
              <a:rPr lang="fr-FR" sz="1400" dirty="0" err="1" smtClean="0"/>
              <a:t>Bénichoux</a:t>
            </a:r>
            <a:r>
              <a:rPr lang="fr-FR" sz="1400" dirty="0" smtClean="0"/>
              <a:t>, Fontaine, </a:t>
            </a:r>
            <a:r>
              <a:rPr lang="fr-FR" sz="1400" dirty="0" err="1" smtClean="0"/>
              <a:t>Karino</a:t>
            </a:r>
            <a:r>
              <a:rPr lang="fr-FR" sz="1400" dirty="0" smtClean="0"/>
              <a:t>, Franken, Joris, Brette (2015)</a:t>
            </a:r>
            <a:r>
              <a:rPr lang="fr-FR" sz="1400" dirty="0"/>
              <a:t>. </a:t>
            </a:r>
            <a:r>
              <a:rPr lang="fr-FR" sz="1400" dirty="0" err="1"/>
              <a:t>Frequency-dependent</a:t>
            </a:r>
            <a:r>
              <a:rPr lang="fr-FR" sz="1400" dirty="0"/>
              <a:t> time </a:t>
            </a:r>
            <a:r>
              <a:rPr lang="fr-FR" sz="1400" dirty="0" err="1" smtClean="0"/>
              <a:t>differences</a:t>
            </a:r>
            <a:r>
              <a:rPr lang="fr-FR" sz="1400" dirty="0" smtClean="0"/>
              <a:t> </a:t>
            </a:r>
            <a:r>
              <a:rPr lang="fr-FR" sz="1400" dirty="0" err="1" smtClean="0"/>
              <a:t>between</a:t>
            </a:r>
            <a:r>
              <a:rPr lang="fr-FR" sz="1400" dirty="0" smtClean="0"/>
              <a:t> </a:t>
            </a:r>
            <a:r>
              <a:rPr lang="fr-FR" sz="1400" dirty="0"/>
              <a:t>the </a:t>
            </a:r>
            <a:r>
              <a:rPr lang="fr-FR" sz="1400" dirty="0" err="1"/>
              <a:t>ears</a:t>
            </a:r>
            <a:r>
              <a:rPr lang="fr-FR" sz="1400" dirty="0"/>
              <a:t> </a:t>
            </a:r>
            <a:r>
              <a:rPr lang="fr-FR" sz="1400" dirty="0" smtClean="0"/>
              <a:t>	are </a:t>
            </a:r>
            <a:r>
              <a:rPr lang="fr-FR" sz="1400" dirty="0" err="1"/>
              <a:t>matched</a:t>
            </a:r>
            <a:r>
              <a:rPr lang="fr-FR" sz="1400" dirty="0"/>
              <a:t> in neural </a:t>
            </a:r>
            <a:r>
              <a:rPr lang="fr-FR" sz="1400" dirty="0" err="1" smtClean="0"/>
              <a:t>tuning</a:t>
            </a:r>
            <a:r>
              <a:rPr lang="fr-FR" sz="1400" dirty="0" smtClean="0"/>
              <a:t>. </a:t>
            </a:r>
            <a:r>
              <a:rPr lang="fr-FR" sz="1400" dirty="0" err="1" smtClean="0"/>
              <a:t>eLife</a:t>
            </a:r>
            <a:endParaRPr lang="fr-FR" sz="1400" dirty="0" smtClean="0"/>
          </a:p>
          <a:p>
            <a:endParaRPr lang="fr-FR" sz="1400" dirty="0" smtClean="0"/>
          </a:p>
          <a:p>
            <a:r>
              <a:rPr lang="en-US" sz="1400" i="1" dirty="0" smtClean="0"/>
              <a:t>Pitch</a:t>
            </a:r>
            <a:endParaRPr lang="en-US" sz="1400" dirty="0"/>
          </a:p>
          <a:p>
            <a:r>
              <a:rPr lang="en-US" sz="1400" dirty="0" smtClean="0"/>
              <a:t>	* </a:t>
            </a:r>
            <a:r>
              <a:rPr lang="fr-FR" sz="1400" dirty="0" err="1" smtClean="0"/>
              <a:t>Laudanski</a:t>
            </a:r>
            <a:r>
              <a:rPr lang="fr-FR" sz="1400" dirty="0" smtClean="0"/>
              <a:t>, Zheng, Brette </a:t>
            </a:r>
            <a:r>
              <a:rPr lang="fr-FR" sz="1400" dirty="0"/>
              <a:t>(2014). A structural </a:t>
            </a:r>
            <a:r>
              <a:rPr lang="fr-FR" sz="1400" dirty="0" err="1"/>
              <a:t>theory</a:t>
            </a:r>
            <a:r>
              <a:rPr lang="fr-FR" sz="1400" dirty="0"/>
              <a:t> of pitch. </a:t>
            </a:r>
            <a:r>
              <a:rPr lang="fr-FR" sz="1400" dirty="0" err="1" smtClean="0"/>
              <a:t>eNeuro</a:t>
            </a:r>
            <a:endParaRPr lang="fr-FR" sz="1400" dirty="0" smtClean="0"/>
          </a:p>
          <a:p>
            <a:endParaRPr lang="fr-FR" sz="1400" dirty="0"/>
          </a:p>
          <a:p>
            <a:r>
              <a:rPr lang="en-US" sz="1400" i="1" dirty="0" smtClean="0"/>
              <a:t>Simulation</a:t>
            </a:r>
            <a:endParaRPr lang="en-US" sz="1400" dirty="0"/>
          </a:p>
          <a:p>
            <a:r>
              <a:rPr lang="en-US" sz="1400" dirty="0" smtClean="0"/>
              <a:t>	* Goodman &amp; </a:t>
            </a:r>
            <a:r>
              <a:rPr lang="en-US" sz="1400" dirty="0" err="1"/>
              <a:t>Brette</a:t>
            </a:r>
            <a:r>
              <a:rPr lang="en-US" sz="1400" dirty="0"/>
              <a:t> (2009). The Brian simulator. Front </a:t>
            </a:r>
            <a:r>
              <a:rPr lang="en-US" sz="1400" dirty="0" err="1" smtClean="0"/>
              <a:t>Neurosci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709817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Is </a:t>
            </a:r>
            <a:r>
              <a:rPr lang="fr-FR" sz="3600" dirty="0" err="1" smtClean="0"/>
              <a:t>coding</a:t>
            </a:r>
            <a:r>
              <a:rPr lang="fr-FR" sz="3600" dirty="0" smtClean="0"/>
              <a:t> the right </a:t>
            </a:r>
            <a:r>
              <a:rPr lang="fr-FR" sz="3600" dirty="0" err="1" smtClean="0"/>
              <a:t>metaphor</a:t>
            </a:r>
            <a:r>
              <a:rPr lang="fr-FR" sz="3600" dirty="0" smtClean="0"/>
              <a:t>?</a:t>
            </a:r>
            <a:endParaRPr lang="fr-FR" sz="3600" dirty="0"/>
          </a:p>
        </p:txBody>
      </p:sp>
      <p:pic>
        <p:nvPicPr>
          <p:cNvPr id="61444" name="Picture 4" descr="http://www.gtac.edu.au/site/gcasts/HotPotato_CellStructure_Quiz/neuron_diagram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880231"/>
            <a:ext cx="4116724" cy="1666702"/>
          </a:xfrm>
          <a:prstGeom prst="rect">
            <a:avLst/>
          </a:prstGeom>
          <a:noFill/>
        </p:spPr>
      </p:pic>
      <p:pic>
        <p:nvPicPr>
          <p:cNvPr id="10" name="Picture 4" descr="http://www.gtac.edu.au/site/gcasts/HotPotato_CellStructure_Quiz/neuron_diagram1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48357">
            <a:off x="4798778" y="4086804"/>
            <a:ext cx="4098651" cy="1659384"/>
          </a:xfrm>
          <a:prstGeom prst="rect">
            <a:avLst/>
          </a:prstGeom>
          <a:noFill/>
        </p:spPr>
      </p:pic>
      <p:pic>
        <p:nvPicPr>
          <p:cNvPr id="61442" name="Picture 2" descr="http://www.babelio.com/users/QUIZ_Sherlock-Holmes-niveau-facile_4048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86132" y="2168373"/>
            <a:ext cx="1775583" cy="1852526"/>
          </a:xfrm>
          <a:prstGeom prst="rect">
            <a:avLst/>
          </a:prstGeom>
          <a:noFill/>
        </p:spPr>
      </p:pic>
      <p:pic>
        <p:nvPicPr>
          <p:cNvPr id="61446" name="Picture 6" descr="http://kybele.psych.cornell.edu/~edelman/Psych-2140/spike-train.gif"/>
          <p:cNvPicPr>
            <a:picLocks noChangeAspect="1" noChangeArrowheads="1"/>
          </p:cNvPicPr>
          <p:nvPr/>
        </p:nvPicPr>
        <p:blipFill>
          <a:blip r:embed="rId6" cstate="print"/>
          <a:srcRect t="10451" r="823" b="16388"/>
          <a:stretch>
            <a:fillRect/>
          </a:stretch>
        </p:blipFill>
        <p:spPr bwMode="auto">
          <a:xfrm>
            <a:off x="2072096" y="4129900"/>
            <a:ext cx="1646690" cy="504882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391759"/>
      </p:ext>
    </p:extLst>
  </p:cSld>
  <p:clrMapOvr>
    <a:masterClrMapping/>
  </p:clrMapOvr>
  <p:transition xmlns:p14="http://schemas.microsoft.com/office/powerpoint/2010/main" advTm="79951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824" y="2297382"/>
            <a:ext cx="2341228" cy="146115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 </a:t>
            </a:r>
            <a:r>
              <a:rPr lang="fr-FR" dirty="0" err="1" smtClean="0"/>
              <a:t>example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724" y="1956490"/>
            <a:ext cx="3957951" cy="395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7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The </a:t>
            </a:r>
            <a:r>
              <a:rPr lang="fr-FR" dirty="0" err="1" smtClean="0"/>
              <a:t>heart</a:t>
            </a:r>
            <a:r>
              <a:rPr lang="fr-FR" dirty="0" smtClean="0"/>
              <a:t> as a </a:t>
            </a:r>
            <a:r>
              <a:rPr lang="fr-FR" dirty="0" err="1" smtClean="0"/>
              <a:t>spiking</a:t>
            </a:r>
            <a:r>
              <a:rPr lang="fr-FR" dirty="0" smtClean="0"/>
              <a:t> system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93" y="1417638"/>
            <a:ext cx="2535664" cy="192219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028" y="3339835"/>
            <a:ext cx="5505522" cy="338152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596766" y="1886325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Spikes</a:t>
            </a:r>
            <a:r>
              <a:rPr lang="fr-FR" dirty="0" smtClean="0"/>
              <a:t> </a:t>
            </a:r>
            <a:r>
              <a:rPr lang="fr-FR" dirty="0" err="1" smtClean="0"/>
              <a:t>synchronized</a:t>
            </a:r>
            <a:r>
              <a:rPr lang="fr-FR" dirty="0" smtClean="0"/>
              <a:t> by gap </a:t>
            </a:r>
            <a:r>
              <a:rPr lang="fr-FR" dirty="0" err="1" smtClean="0"/>
              <a:t>junctions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689357" y="6550223"/>
            <a:ext cx="24546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Keynes et al. Nerve and muscle</a:t>
            </a:r>
            <a:endParaRPr lang="fr-FR" sz="1400" i="1" dirty="0"/>
          </a:p>
        </p:txBody>
      </p:sp>
      <p:sp>
        <p:nvSpPr>
          <p:cNvPr id="7" name="ZoneTexte 6"/>
          <p:cNvSpPr txBox="1"/>
          <p:nvPr/>
        </p:nvSpPr>
        <p:spPr>
          <a:xfrm>
            <a:off x="7122485" y="4466916"/>
            <a:ext cx="2021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Atria</a:t>
            </a:r>
            <a:r>
              <a:rPr lang="fr-FR" dirty="0" smtClean="0"/>
              <a:t> &amp; </a:t>
            </a:r>
            <a:r>
              <a:rPr lang="fr-FR" dirty="0" err="1" smtClean="0"/>
              <a:t>ventricles</a:t>
            </a:r>
            <a:r>
              <a:rPr lang="fr-FR" dirty="0" smtClean="0"/>
              <a:t> </a:t>
            </a:r>
            <a:r>
              <a:rPr lang="fr-FR" dirty="0" err="1" smtClean="0"/>
              <a:t>spike</a:t>
            </a:r>
            <a:r>
              <a:rPr lang="fr-FR" dirty="0" smtClean="0"/>
              <a:t> in alternation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0877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 smtClean="0"/>
              <a:t>Does</a:t>
            </a:r>
            <a:r>
              <a:rPr lang="fr-FR" dirty="0" smtClean="0"/>
              <a:t> the </a:t>
            </a:r>
            <a:r>
              <a:rPr lang="fr-FR" dirty="0" err="1" smtClean="0"/>
              <a:t>heart</a:t>
            </a:r>
            <a:r>
              <a:rPr lang="fr-FR" dirty="0" smtClean="0"/>
              <a:t> use a rate code or a </a:t>
            </a:r>
            <a:r>
              <a:rPr lang="fr-FR" dirty="0" err="1" smtClean="0"/>
              <a:t>spike</a:t>
            </a:r>
            <a:r>
              <a:rPr lang="fr-FR" dirty="0" smtClean="0"/>
              <a:t> code?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57200" y="1760171"/>
            <a:ext cx="244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Stimulus: running speed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11" y="2120623"/>
            <a:ext cx="3184914" cy="254793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l="5849" t="13621" r="10184" b="14186"/>
          <a:stretch/>
        </p:blipFill>
        <p:spPr>
          <a:xfrm>
            <a:off x="3694456" y="2211256"/>
            <a:ext cx="4831212" cy="141200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577208" y="1841924"/>
            <a:ext cx="2159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Heart</a:t>
            </a:r>
            <a:r>
              <a:rPr lang="fr-FR" dirty="0" smtClean="0"/>
              <a:t> beats (=</a:t>
            </a:r>
            <a:r>
              <a:rPr lang="fr-FR" dirty="0" err="1" smtClean="0"/>
              <a:t>spikes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058573" y="3802676"/>
            <a:ext cx="4235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Spike rate </a:t>
            </a:r>
            <a:r>
              <a:rPr lang="fr-FR" sz="2000" dirty="0" err="1" smtClean="0"/>
              <a:t>is</a:t>
            </a:r>
            <a:r>
              <a:rPr lang="fr-FR" sz="2000" dirty="0" smtClean="0"/>
              <a:t> sensitive to running speed</a:t>
            </a:r>
            <a:endParaRPr lang="fr-FR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4058573" y="4371031"/>
            <a:ext cx="32972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Spike time </a:t>
            </a:r>
            <a:r>
              <a:rPr lang="fr-FR" sz="2000" dirty="0" err="1" smtClean="0"/>
              <a:t>is</a:t>
            </a:r>
            <a:r>
              <a:rPr lang="fr-FR" sz="2000" dirty="0" smtClean="0"/>
              <a:t> not </a:t>
            </a:r>
            <a:r>
              <a:rPr lang="fr-FR" sz="2000" dirty="0" err="1" smtClean="0"/>
              <a:t>reproducible</a:t>
            </a:r>
            <a:endParaRPr lang="fr-FR" sz="2000" dirty="0"/>
          </a:p>
        </p:txBody>
      </p:sp>
      <p:sp>
        <p:nvSpPr>
          <p:cNvPr id="10" name="ZoneTexte 9"/>
          <p:cNvSpPr txBox="1"/>
          <p:nvPr/>
        </p:nvSpPr>
        <p:spPr>
          <a:xfrm>
            <a:off x="4058572" y="5434889"/>
            <a:ext cx="42896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But </a:t>
            </a:r>
            <a:r>
              <a:rPr lang="fr-FR" sz="2000" dirty="0" err="1" smtClean="0"/>
              <a:t>spike</a:t>
            </a:r>
            <a:r>
              <a:rPr lang="fr-FR" sz="2000" dirty="0" smtClean="0"/>
              <a:t> time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u="sng" dirty="0" err="1" smtClean="0"/>
              <a:t>mechanistically</a:t>
            </a:r>
            <a:r>
              <a:rPr lang="fr-FR" sz="2000" dirty="0"/>
              <a:t> </a:t>
            </a:r>
            <a:r>
              <a:rPr lang="fr-FR" sz="2000" dirty="0" smtClean="0"/>
              <a:t>crucial</a:t>
            </a:r>
          </a:p>
          <a:p>
            <a:r>
              <a:rPr lang="fr-FR" sz="2000" dirty="0"/>
              <a:t>(</a:t>
            </a:r>
            <a:r>
              <a:rPr lang="fr-FR" sz="2000" dirty="0" smtClean="0"/>
              <a:t>life-</a:t>
            </a:r>
            <a:r>
              <a:rPr lang="fr-FR" sz="2000" dirty="0" err="1" smtClean="0"/>
              <a:t>critical</a:t>
            </a:r>
            <a:r>
              <a:rPr lang="fr-FR" sz="2000" dirty="0" smtClean="0"/>
              <a:t>!)</a:t>
            </a:r>
            <a:endParaRPr lang="fr-FR" sz="2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798216" y="6356889"/>
            <a:ext cx="53680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Action </a:t>
            </a:r>
            <a:r>
              <a:rPr lang="fr-FR" sz="2000" dirty="0" err="1" smtClean="0"/>
              <a:t>potentials</a:t>
            </a:r>
            <a:r>
              <a:rPr lang="fr-FR" sz="2000" dirty="0" smtClean="0"/>
              <a:t> are about </a:t>
            </a:r>
            <a:r>
              <a:rPr lang="fr-FR" sz="2000" u="sng" dirty="0" smtClean="0"/>
              <a:t>actions</a:t>
            </a:r>
            <a:r>
              <a:rPr lang="fr-FR" sz="2000" dirty="0" smtClean="0"/>
              <a:t>, not messages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175880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The actions of action </a:t>
            </a:r>
            <a:r>
              <a:rPr lang="fr-FR" dirty="0" err="1" smtClean="0"/>
              <a:t>potentials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(I) </a:t>
            </a:r>
            <a:r>
              <a:rPr lang="fr-FR" dirty="0" err="1" smtClean="0"/>
              <a:t>Motoneurons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952002" y="6356108"/>
            <a:ext cx="4977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smtClean="0"/>
              <a:t>Matthews (2002) Cellular </a:t>
            </a:r>
            <a:r>
              <a:rPr lang="fr-FR" sz="1600" i="1" dirty="0" err="1" smtClean="0"/>
              <a:t>physiology</a:t>
            </a:r>
            <a:r>
              <a:rPr lang="fr-FR" sz="1600" i="1" dirty="0" smtClean="0"/>
              <a:t> of nerve and muscle</a:t>
            </a:r>
            <a:endParaRPr lang="fr-FR" sz="1600" i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108" y="2083678"/>
            <a:ext cx="5654898" cy="362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24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The actions of action </a:t>
            </a:r>
            <a:r>
              <a:rPr lang="fr-FR" dirty="0" err="1" smtClean="0"/>
              <a:t>potentials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(I) </a:t>
            </a:r>
            <a:r>
              <a:rPr lang="fr-FR" dirty="0" err="1" smtClean="0"/>
              <a:t>Motoneurons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59" y="2912838"/>
            <a:ext cx="7354477" cy="230747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043288" y="5146863"/>
            <a:ext cx="2246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 smtClean="0"/>
              <a:t>Zhurov</a:t>
            </a:r>
            <a:r>
              <a:rPr lang="fr-FR" sz="1600" i="1" dirty="0" smtClean="0"/>
              <a:t> &amp; Brezina (2006)</a:t>
            </a:r>
            <a:endParaRPr lang="fr-FR" sz="1600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68" y="1789999"/>
            <a:ext cx="1763969" cy="120981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32868" y="1597532"/>
            <a:ext cx="828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 smtClean="0"/>
              <a:t>Aplysia</a:t>
            </a:r>
            <a:endParaRPr lang="fr-FR" sz="1600" i="1" dirty="0"/>
          </a:p>
        </p:txBody>
      </p:sp>
    </p:spTree>
    <p:extLst>
      <p:ext uri="{BB962C8B-B14F-4D97-AF65-F5344CB8AC3E}">
        <p14:creationId xmlns:p14="http://schemas.microsoft.com/office/powerpoint/2010/main" val="4090505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23.2|4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47.6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1871</Words>
  <Application>Microsoft Macintosh PowerPoint</Application>
  <PresentationFormat>Présentation à l'écran (4:3)</PresentationFormat>
  <Paragraphs>337</Paragraphs>
  <Slides>35</Slides>
  <Notes>24</Notes>
  <HiddenSlides>4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37" baseType="lpstr">
      <vt:lpstr>Thème Office</vt:lpstr>
      <vt:lpstr>Équation</vt:lpstr>
      <vt:lpstr>Neural synchrony in early sensory processing </vt:lpstr>
      <vt:lpstr>Rates vs. spikes</vt:lpstr>
      <vt:lpstr>The coding view</vt:lpstr>
      <vt:lpstr>Is coding the right metaphor?</vt:lpstr>
      <vt:lpstr>An example</vt:lpstr>
      <vt:lpstr>The heart as a spiking system</vt:lpstr>
      <vt:lpstr>Does the heart use a rate code or a spike code?</vt:lpstr>
      <vt:lpstr>The actions of action potentials (I) Motoneurons</vt:lpstr>
      <vt:lpstr>The actions of action potentials (I) Motoneurons</vt:lpstr>
      <vt:lpstr>The actions of action potentials (II) Central neurons</vt:lpstr>
      <vt:lpstr>Sensitivity to coincidences</vt:lpstr>
      <vt:lpstr>Sensitivity to coincidences</vt:lpstr>
      <vt:lpstr>Sensitivity to coincidences</vt:lpstr>
      <vt:lpstr>What is the integration time constant?</vt:lpstr>
      <vt:lpstr>Threshold adaptation</vt:lpstr>
      <vt:lpstr>Theory of spike threshold</vt:lpstr>
      <vt:lpstr>Theory of spike threshold adaptation</vt:lpstr>
      <vt:lpstr>The effective PSP</vt:lpstr>
      <vt:lpstr>Interim summary</vt:lpstr>
      <vt:lpstr>Time in sensory stimuli</vt:lpstr>
      <vt:lpstr>The synchrony receptive field</vt:lpstr>
      <vt:lpstr>Sensory laws</vt:lpstr>
      <vt:lpstr>Information vs. knowledge</vt:lpstr>
      <vt:lpstr>Information vs. knowledge</vt:lpstr>
      <vt:lpstr>Binaural localization of sound sources The Jeffress model</vt:lpstr>
      <vt:lpstr>Binaural localization of sound sources Real life</vt:lpstr>
      <vt:lpstr>ITD in cats</vt:lpstr>
      <vt:lpstr>Binaural laws in real life</vt:lpstr>
      <vt:lpstr>A synchrony-based model</vt:lpstr>
      <vt:lpstr>Biology of sound localization</vt:lpstr>
      <vt:lpstr>Frequency-dependence of best delays</vt:lpstr>
      <vt:lpstr>Quantifying frequency-dependence in cells</vt:lpstr>
      <vt:lpstr>Quantifying frequency-dependence in acoustics</vt:lpstr>
      <vt:lpstr>Cochlear disparity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Romain Brette</dc:creator>
  <cp:lastModifiedBy>Romain Brette</cp:lastModifiedBy>
  <cp:revision>291</cp:revision>
  <dcterms:created xsi:type="dcterms:W3CDTF">2016-02-04T13:51:29Z</dcterms:created>
  <dcterms:modified xsi:type="dcterms:W3CDTF">2016-02-17T16:11:24Z</dcterms:modified>
</cp:coreProperties>
</file>