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61" r:id="rId3"/>
    <p:sldId id="262" r:id="rId4"/>
    <p:sldId id="264" r:id="rId5"/>
    <p:sldId id="266" r:id="rId6"/>
    <p:sldId id="257" r:id="rId7"/>
    <p:sldId id="265" r:id="rId8"/>
    <p:sldId id="260" r:id="rId9"/>
    <p:sldId id="268" r:id="rId10"/>
    <p:sldId id="267" r:id="rId11"/>
    <p:sldId id="269" r:id="rId12"/>
    <p:sldId id="272" r:id="rId13"/>
    <p:sldId id="271" r:id="rId14"/>
    <p:sldId id="273" r:id="rId15"/>
    <p:sldId id="274" r:id="rId16"/>
    <p:sldId id="275" r:id="rId17"/>
    <p:sldId id="270" r:id="rId1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9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CF8E7A-22DD-2145-8466-8D11B633D17E}" type="datetimeFigureOut">
              <a:rPr lang="fr-FR" smtClean="0"/>
              <a:t>09/08/15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C9B199-27D1-6D4A-BDE5-382FCFB96B5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3171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That’s</a:t>
            </a:r>
            <a:r>
              <a:rPr lang="fr-FR" dirty="0" smtClean="0"/>
              <a:t> in the </a:t>
            </a:r>
            <a:r>
              <a:rPr lang="fr-FR" dirty="0" err="1" smtClean="0"/>
              <a:t>connectome</a:t>
            </a:r>
            <a:r>
              <a:rPr lang="fr-FR" dirty="0" smtClean="0"/>
              <a:t> book. </a:t>
            </a:r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Seung</a:t>
            </a:r>
            <a:r>
              <a:rPr lang="fr-FR" baseline="0" dirty="0" smtClean="0"/>
              <a:t> expresses </a:t>
            </a:r>
            <a:r>
              <a:rPr lang="fr-FR" baseline="0" dirty="0" err="1" smtClean="0"/>
              <a:t>here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t</a:t>
            </a:r>
            <a:r>
              <a:rPr lang="fr-FR" dirty="0" smtClean="0"/>
              <a:t>he </a:t>
            </a:r>
            <a:r>
              <a:rPr lang="fr-FR" dirty="0" err="1" smtClean="0"/>
              <a:t>connectionnism</a:t>
            </a:r>
            <a:r>
              <a:rPr lang="fr-FR" dirty="0" smtClean="0"/>
              <a:t> doctrine.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9B199-27D1-6D4A-BDE5-382FCFB96B5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7030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It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sometimes</a:t>
            </a:r>
            <a:r>
              <a:rPr lang="fr-FR" dirty="0" smtClean="0"/>
              <a:t> </a:t>
            </a:r>
            <a:r>
              <a:rPr lang="fr-FR" dirty="0" err="1" smtClean="0"/>
              <a:t>said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connectome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may</a:t>
            </a:r>
            <a:r>
              <a:rPr lang="fr-FR" baseline="0" dirty="0" smtClean="0"/>
              <a:t> not </a:t>
            </a:r>
            <a:r>
              <a:rPr lang="fr-FR" baseline="0" dirty="0" err="1" smtClean="0"/>
              <a:t>sufficient</a:t>
            </a:r>
            <a:r>
              <a:rPr lang="fr-FR" baseline="0" dirty="0" smtClean="0"/>
              <a:t> but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still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necessary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understand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brain</a:t>
            </a:r>
            <a:r>
              <a:rPr lang="fr-FR" dirty="0" smtClean="0"/>
              <a:t>.</a:t>
            </a:r>
          </a:p>
          <a:p>
            <a:r>
              <a:rPr lang="fr-FR" dirty="0" smtClean="0"/>
              <a:t>This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superficially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convincing</a:t>
            </a:r>
            <a:r>
              <a:rPr lang="fr-FR" baseline="0" dirty="0" smtClean="0"/>
              <a:t> but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misleading</a:t>
            </a:r>
            <a:r>
              <a:rPr lang="fr-FR" baseline="0" dirty="0" smtClean="0"/>
              <a:t>. A lot of basic </a:t>
            </a:r>
            <a:r>
              <a:rPr lang="fr-FR" baseline="0" dirty="0" err="1" smtClean="0"/>
              <a:t>research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did</a:t>
            </a:r>
            <a:r>
              <a:rPr lang="fr-FR" baseline="0" dirty="0" smtClean="0"/>
              <a:t> not </a:t>
            </a:r>
            <a:r>
              <a:rPr lang="fr-FR" baseline="0" dirty="0" err="1" smtClean="0"/>
              <a:t>rely</a:t>
            </a:r>
            <a:r>
              <a:rPr lang="fr-FR" baseline="0" dirty="0" smtClean="0"/>
              <a:t> on </a:t>
            </a:r>
            <a:r>
              <a:rPr lang="fr-FR" baseline="0" dirty="0" err="1" smtClean="0"/>
              <a:t>such</a:t>
            </a:r>
            <a:r>
              <a:rPr lang="fr-FR" baseline="0" dirty="0" smtClean="0"/>
              <a:t> brute-force </a:t>
            </a:r>
            <a:r>
              <a:rPr lang="fr-FR" baseline="0" dirty="0" err="1" smtClean="0"/>
              <a:t>strategies</a:t>
            </a:r>
            <a:r>
              <a:rPr lang="fr-FR" baseline="0" dirty="0" smtClean="0"/>
              <a:t> but </a:t>
            </a:r>
            <a:r>
              <a:rPr lang="fr-FR" baseline="0" dirty="0" err="1" smtClean="0"/>
              <a:t>rather</a:t>
            </a:r>
            <a:r>
              <a:rPr lang="fr-FR" baseline="0" dirty="0" smtClean="0"/>
              <a:t> on </a:t>
            </a:r>
            <a:r>
              <a:rPr lang="fr-FR" baseline="0" dirty="0" err="1" smtClean="0"/>
              <a:t>careful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choice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experimental</a:t>
            </a:r>
            <a:r>
              <a:rPr lang="fr-FR" baseline="0" dirty="0" smtClean="0"/>
              <a:t> model </a:t>
            </a:r>
            <a:r>
              <a:rPr lang="fr-FR" dirty="0" err="1" smtClean="0"/>
              <a:t>systems</a:t>
            </a:r>
            <a:r>
              <a:rPr lang="fr-FR" dirty="0" smtClean="0"/>
              <a:t> </a:t>
            </a:r>
            <a:r>
              <a:rPr lang="fr-FR" dirty="0" err="1" smtClean="0"/>
              <a:t>adequate</a:t>
            </a:r>
            <a:r>
              <a:rPr lang="fr-FR" dirty="0" smtClean="0"/>
              <a:t> for a </a:t>
            </a:r>
            <a:r>
              <a:rPr lang="fr-FR" dirty="0" err="1" smtClean="0"/>
              <a:t>particular</a:t>
            </a:r>
            <a:r>
              <a:rPr lang="fr-FR" dirty="0" smtClean="0"/>
              <a:t> question, to </a:t>
            </a:r>
            <a:r>
              <a:rPr lang="fr-FR" dirty="0" err="1" smtClean="0"/>
              <a:t>understand</a:t>
            </a:r>
            <a:r>
              <a:rPr lang="fr-FR" baseline="0" dirty="0" smtClean="0"/>
              <a:t> *</a:t>
            </a:r>
            <a:r>
              <a:rPr lang="fr-FR" baseline="0" dirty="0" err="1" smtClean="0"/>
              <a:t>principles</a:t>
            </a:r>
            <a:r>
              <a:rPr lang="fr-FR" baseline="0" dirty="0" smtClean="0"/>
              <a:t>* of </a:t>
            </a:r>
            <a:r>
              <a:rPr lang="fr-FR" baseline="0" dirty="0" err="1" smtClean="0"/>
              <a:t>brain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function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are not </a:t>
            </a:r>
            <a:r>
              <a:rPr lang="fr-FR" baseline="0" dirty="0" err="1" smtClean="0"/>
              <a:t>specific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particular</a:t>
            </a:r>
            <a:r>
              <a:rPr lang="fr-FR" baseline="0" smtClean="0"/>
              <a:t> structures.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9B199-27D1-6D4A-BDE5-382FCFB96B5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4779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Isn’t</a:t>
            </a:r>
            <a:r>
              <a:rPr lang="fr-FR" dirty="0" smtClean="0"/>
              <a:t> </a:t>
            </a:r>
            <a:r>
              <a:rPr lang="fr-FR" dirty="0" err="1" smtClean="0"/>
              <a:t>even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dangerous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insist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theories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should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immediately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explain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natural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systems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interest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their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complexity</a:t>
            </a:r>
            <a:r>
              <a:rPr lang="fr-FR" baseline="0" dirty="0" smtClean="0"/>
              <a:t>? </a:t>
            </a:r>
            <a:r>
              <a:rPr lang="fr-FR" baseline="0" dirty="0" err="1" smtClean="0"/>
              <a:t>Let’s</a:t>
            </a:r>
            <a:r>
              <a:rPr lang="fr-FR" baseline="0" dirty="0" smtClean="0"/>
              <a:t> how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works</a:t>
            </a:r>
            <a:r>
              <a:rPr lang="fr-FR" baseline="0" dirty="0" smtClean="0"/>
              <a:t> for </a:t>
            </a:r>
            <a:r>
              <a:rPr lang="fr-FR" baseline="0" dirty="0" err="1" smtClean="0"/>
              <a:t>understanding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gravity</a:t>
            </a:r>
            <a:r>
              <a:rPr lang="fr-FR" baseline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9B199-27D1-6D4A-BDE5-382FCFB96B5B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570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Point: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feather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9B199-27D1-6D4A-BDE5-382FCFB96B5B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5891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White et al (1986)</a:t>
            </a:r>
          </a:p>
          <a:p>
            <a:r>
              <a:rPr lang="fr-FR" dirty="0" err="1" smtClean="0"/>
              <a:t>Some</a:t>
            </a:r>
            <a:r>
              <a:rPr lang="fr-FR" dirty="0" smtClean="0"/>
              <a:t> </a:t>
            </a:r>
            <a:r>
              <a:rPr lang="fr-FR" dirty="0" err="1" smtClean="0"/>
              <a:t>technical</a:t>
            </a:r>
            <a:r>
              <a:rPr lang="fr-FR" dirty="0" smtClean="0"/>
              <a:t> aspects (</a:t>
            </a:r>
            <a:r>
              <a:rPr lang="fr-FR" dirty="0" err="1" smtClean="0"/>
              <a:t>inhibitory</a:t>
            </a:r>
            <a:r>
              <a:rPr lang="fr-FR" dirty="0" smtClean="0"/>
              <a:t>/</a:t>
            </a:r>
            <a:r>
              <a:rPr lang="fr-FR" dirty="0" err="1" smtClean="0"/>
              <a:t>excitatory</a:t>
            </a:r>
            <a:r>
              <a:rPr lang="fr-FR" dirty="0" smtClean="0"/>
              <a:t>)</a:t>
            </a:r>
          </a:p>
          <a:p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makes</a:t>
            </a:r>
            <a:r>
              <a:rPr lang="fr-FR" dirty="0" smtClean="0"/>
              <a:t> us </a:t>
            </a:r>
            <a:r>
              <a:rPr lang="fr-FR" dirty="0" err="1" smtClean="0"/>
              <a:t>think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would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so</a:t>
            </a:r>
            <a:r>
              <a:rPr lang="fr-FR" dirty="0" smtClean="0"/>
              <a:t> for </a:t>
            </a:r>
            <a:r>
              <a:rPr lang="fr-FR" dirty="0" err="1" smtClean="0"/>
              <a:t>mammals</a:t>
            </a:r>
            <a:r>
              <a:rPr lang="fr-FR" dirty="0" smtClean="0"/>
              <a:t>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9B199-27D1-6D4A-BDE5-382FCFB96B5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3324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Whether</a:t>
            </a:r>
            <a:r>
              <a:rPr lang="fr-FR" dirty="0" smtClean="0"/>
              <a:t> </a:t>
            </a:r>
            <a:r>
              <a:rPr lang="fr-FR" dirty="0" err="1" smtClean="0"/>
              <a:t>there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neuromodulation</a:t>
            </a:r>
            <a:r>
              <a:rPr lang="fr-FR" dirty="0" smtClean="0"/>
              <a:t> or not, </a:t>
            </a:r>
            <a:r>
              <a:rPr lang="fr-FR" dirty="0" err="1" smtClean="0"/>
              <a:t>this</a:t>
            </a:r>
            <a:r>
              <a:rPr lang="fr-FR" dirty="0" smtClean="0"/>
              <a:t> exemplifies the </a:t>
            </a:r>
            <a:r>
              <a:rPr lang="fr-FR" dirty="0" err="1" smtClean="0"/>
              <a:t>fact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connectivity</a:t>
            </a:r>
            <a:r>
              <a:rPr lang="fr-FR" baseline="0" dirty="0" smtClean="0"/>
              <a:t> structure </a:t>
            </a:r>
            <a:r>
              <a:rPr lang="fr-FR" baseline="0" dirty="0" err="1" smtClean="0"/>
              <a:t>does</a:t>
            </a:r>
            <a:r>
              <a:rPr lang="fr-FR" baseline="0" dirty="0" smtClean="0"/>
              <a:t> not </a:t>
            </a:r>
            <a:r>
              <a:rPr lang="fr-FR" baseline="0" dirty="0" err="1" smtClean="0"/>
              <a:t>constrain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function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9B199-27D1-6D4A-BDE5-382FCFB96B5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6227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Donald </a:t>
            </a:r>
            <a:r>
              <a:rPr lang="fr-FR" dirty="0" err="1" smtClean="0"/>
              <a:t>Rumsfeld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9B199-27D1-6D4A-BDE5-382FCFB96B5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1657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STP: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means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synaptic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strength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dynamic</a:t>
            </a:r>
            <a:r>
              <a:rPr lang="fr-FR" baseline="0" dirty="0" smtClean="0"/>
              <a:t> and inaccessible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purely</a:t>
            </a:r>
            <a:r>
              <a:rPr lang="fr-FR" baseline="0" dirty="0" smtClean="0"/>
              <a:t> structural data.</a:t>
            </a:r>
          </a:p>
          <a:p>
            <a:r>
              <a:rPr lang="fr-FR" baseline="0" dirty="0" err="1" smtClean="0"/>
              <a:t>Some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saved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some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remain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hidden</a:t>
            </a:r>
            <a:r>
              <a:rPr lang="fr-FR" baseline="0" dirty="0" smtClean="0"/>
              <a:t> variables</a:t>
            </a:r>
          </a:p>
          <a:p>
            <a:r>
              <a:rPr lang="fr-FR" baseline="0" dirty="0" err="1" smtClean="0"/>
              <a:t>Known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unknowns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there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little</a:t>
            </a:r>
            <a:r>
              <a:rPr lang="fr-FR" baseline="0" dirty="0" smtClean="0"/>
              <a:t> data on </a:t>
            </a:r>
            <a:r>
              <a:rPr lang="fr-FR" baseline="0" dirty="0" err="1" smtClean="0"/>
              <a:t>those</a:t>
            </a:r>
            <a:r>
              <a:rPr lang="fr-FR" baseline="0" dirty="0" smtClean="0"/>
              <a:t> but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know </a:t>
            </a:r>
            <a:r>
              <a:rPr lang="fr-FR" baseline="0" dirty="0" err="1" smtClean="0"/>
              <a:t>they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exist</a:t>
            </a:r>
            <a:r>
              <a:rPr lang="fr-FR" baseline="0" dirty="0" smtClean="0"/>
              <a:t>;</a:t>
            </a:r>
          </a:p>
          <a:p>
            <a:r>
              <a:rPr lang="fr-FR" baseline="0" dirty="0" smtClean="0"/>
              <a:t>+ </a:t>
            </a:r>
            <a:r>
              <a:rPr lang="fr-FR" baseline="0" dirty="0" err="1" smtClean="0"/>
              <a:t>neuromodulation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axonal</a:t>
            </a:r>
            <a:r>
              <a:rPr lang="fr-FR" baseline="0" dirty="0" smtClean="0"/>
              <a:t> transmission (not </a:t>
            </a:r>
            <a:r>
              <a:rPr lang="fr-FR" baseline="0" dirty="0" err="1" smtClean="0"/>
              <a:t>necessarily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synaptic</a:t>
            </a:r>
            <a:r>
              <a:rPr lang="fr-FR" baseline="0" dirty="0" smtClean="0"/>
              <a:t>)</a:t>
            </a:r>
          </a:p>
          <a:p>
            <a:r>
              <a:rPr lang="fr-FR" baseline="0" dirty="0" smtClean="0"/>
              <a:t>So the </a:t>
            </a:r>
            <a:r>
              <a:rPr lang="fr-FR" baseline="0" dirty="0" err="1" smtClean="0"/>
              <a:t>connectionist</a:t>
            </a:r>
            <a:r>
              <a:rPr lang="fr-FR" baseline="0" dirty="0" smtClean="0"/>
              <a:t> doctrine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questionable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basically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connectivity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says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little</a:t>
            </a:r>
            <a:r>
              <a:rPr lang="fr-FR" baseline="0" dirty="0" smtClean="0"/>
              <a:t> about </a:t>
            </a:r>
            <a:r>
              <a:rPr lang="fr-FR" baseline="0" dirty="0" err="1" smtClean="0"/>
              <a:t>function</a:t>
            </a:r>
            <a:r>
              <a:rPr lang="fr-FR" baseline="0" dirty="0" smtClean="0"/>
              <a:t>;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does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say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something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no </a:t>
            </a:r>
            <a:r>
              <a:rPr lang="fr-FR" baseline="0" dirty="0" err="1" smtClean="0"/>
              <a:t>connection</a:t>
            </a:r>
            <a:r>
              <a:rPr lang="fr-FR" baseline="0" dirty="0" smtClean="0"/>
              <a:t>, but </a:t>
            </a:r>
            <a:r>
              <a:rPr lang="fr-FR" baseline="0" dirty="0" err="1" smtClean="0"/>
              <a:t>even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non-</a:t>
            </a:r>
            <a:r>
              <a:rPr lang="fr-FR" baseline="0" dirty="0" err="1" smtClean="0"/>
              <a:t>synaptic</a:t>
            </a:r>
            <a:r>
              <a:rPr lang="fr-FR" baseline="0" dirty="0" smtClean="0"/>
              <a:t> communication.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9B199-27D1-6D4A-BDE5-382FCFB96B5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1043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Maybe</a:t>
            </a:r>
            <a:r>
              <a:rPr lang="fr-FR" dirty="0" smtClean="0"/>
              <a:t> </a:t>
            </a:r>
            <a:r>
              <a:rPr lang="fr-FR" dirty="0" err="1" smtClean="0"/>
              <a:t>then</a:t>
            </a:r>
            <a:r>
              <a:rPr lang="fr-FR" dirty="0" smtClean="0"/>
              <a:t> </a:t>
            </a:r>
            <a:r>
              <a:rPr lang="fr-FR" dirty="0" err="1" smtClean="0"/>
              <a:t>connectome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help </a:t>
            </a:r>
            <a:r>
              <a:rPr lang="fr-FR" dirty="0" err="1" smtClean="0"/>
              <a:t>distinguish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between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theories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brain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function</a:t>
            </a:r>
            <a:r>
              <a:rPr lang="fr-FR" baseline="0" dirty="0" smtClean="0"/>
              <a:t>?</a:t>
            </a:r>
            <a:endParaRPr lang="fr-FR" dirty="0" smtClean="0"/>
          </a:p>
          <a:p>
            <a:r>
              <a:rPr lang="fr-FR" dirty="0" smtClean="0"/>
              <a:t>basic point: </a:t>
            </a:r>
            <a:r>
              <a:rPr lang="fr-FR" dirty="0" err="1" smtClean="0"/>
              <a:t>differences</a:t>
            </a:r>
            <a:r>
              <a:rPr lang="fr-FR" dirty="0" smtClean="0"/>
              <a:t> are </a:t>
            </a:r>
            <a:r>
              <a:rPr lang="fr-FR" dirty="0" err="1" smtClean="0"/>
              <a:t>functional</a:t>
            </a:r>
            <a:r>
              <a:rPr lang="fr-FR" dirty="0" smtClean="0"/>
              <a:t>, not </a:t>
            </a:r>
            <a:r>
              <a:rPr lang="fr-FR" dirty="0" err="1" smtClean="0"/>
              <a:t>anatomical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9B199-27D1-6D4A-BDE5-382FCFB96B5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8179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+ </a:t>
            </a:r>
            <a:r>
              <a:rPr lang="fr-FR" dirty="0" err="1" smtClean="0"/>
              <a:t>dynamicism</a:t>
            </a:r>
            <a:endParaRPr lang="fr-FR" dirty="0" smtClean="0"/>
          </a:p>
          <a:p>
            <a:r>
              <a:rPr lang="fr-FR" dirty="0" smtClean="0"/>
              <a:t>basic point: </a:t>
            </a:r>
            <a:r>
              <a:rPr lang="fr-FR" dirty="0" err="1" smtClean="0"/>
              <a:t>differences</a:t>
            </a:r>
            <a:r>
              <a:rPr lang="fr-FR" dirty="0" smtClean="0"/>
              <a:t> are </a:t>
            </a:r>
            <a:r>
              <a:rPr lang="fr-FR" dirty="0" err="1" smtClean="0"/>
              <a:t>functional</a:t>
            </a:r>
            <a:r>
              <a:rPr lang="fr-FR" dirty="0" smtClean="0"/>
              <a:t>, not </a:t>
            </a:r>
            <a:r>
              <a:rPr lang="fr-FR" dirty="0" err="1" smtClean="0"/>
              <a:t>anatomical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9B199-27D1-6D4A-BDE5-382FCFB96B5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8179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Bottomline</a:t>
            </a:r>
            <a:r>
              <a:rPr lang="fr-FR" dirty="0" smtClean="0"/>
              <a:t>: </a:t>
            </a:r>
            <a:r>
              <a:rPr lang="fr-FR" dirty="0" err="1" smtClean="0"/>
              <a:t>differences</a:t>
            </a:r>
            <a:r>
              <a:rPr lang="fr-FR" dirty="0" smtClean="0"/>
              <a:t> are not </a:t>
            </a:r>
            <a:r>
              <a:rPr lang="fr-FR" dirty="0" err="1" smtClean="0"/>
              <a:t>connectivity</a:t>
            </a:r>
            <a:r>
              <a:rPr lang="fr-FR" dirty="0" smtClean="0"/>
              <a:t>. </a:t>
            </a:r>
            <a:r>
              <a:rPr lang="fr-FR" dirty="0" err="1" smtClean="0"/>
              <a:t>Rather</a:t>
            </a:r>
            <a:r>
              <a:rPr lang="fr-FR" dirty="0" smtClean="0"/>
              <a:t>: </a:t>
            </a:r>
            <a:r>
              <a:rPr lang="fr-FR" dirty="0" err="1" smtClean="0"/>
              <a:t>function</a:t>
            </a:r>
            <a:r>
              <a:rPr lang="fr-FR" dirty="0" smtClean="0"/>
              <a:t> and </a:t>
            </a:r>
            <a:r>
              <a:rPr lang="fr-FR" dirty="0" err="1" smtClean="0"/>
              <a:t>learning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rules</a:t>
            </a:r>
            <a:r>
              <a:rPr lang="fr-FR" baseline="0" dirty="0" smtClean="0"/>
              <a:t>.</a:t>
            </a:r>
          </a:p>
          <a:p>
            <a:r>
              <a:rPr lang="fr-FR" baseline="0" dirty="0" err="1" smtClean="0"/>
              <a:t>Many</a:t>
            </a:r>
            <a:r>
              <a:rPr lang="fr-FR" baseline="0" dirty="0" smtClean="0"/>
              <a:t> important </a:t>
            </a:r>
            <a:r>
              <a:rPr lang="fr-FR" baseline="0" dirty="0" err="1" smtClean="0"/>
              <a:t>theories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brain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function</a:t>
            </a:r>
            <a:r>
              <a:rPr lang="fr-FR" baseline="0" dirty="0" smtClean="0"/>
              <a:t> are normative: a </a:t>
            </a:r>
            <a:r>
              <a:rPr lang="fr-FR" baseline="0" dirty="0" err="1" smtClean="0"/>
              <a:t>functional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criterion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posed</a:t>
            </a:r>
            <a:r>
              <a:rPr lang="fr-FR" baseline="0" dirty="0" smtClean="0"/>
              <a:t>, and </a:t>
            </a:r>
            <a:r>
              <a:rPr lang="fr-FR" baseline="0" dirty="0" err="1" smtClean="0"/>
              <a:t>learning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rules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derived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Connectivity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not a major </a:t>
            </a:r>
            <a:r>
              <a:rPr lang="fr-FR" baseline="0" dirty="0" err="1" smtClean="0"/>
              <a:t>determinant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9B199-27D1-6D4A-BDE5-382FCFB96B5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8179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any</a:t>
            </a:r>
            <a:r>
              <a:rPr lang="fr-FR" baseline="0" dirty="0" smtClean="0"/>
              <a:t> single </a:t>
            </a:r>
            <a:r>
              <a:rPr lang="fr-FR" baseline="0" dirty="0" err="1" smtClean="0"/>
              <a:t>gene</a:t>
            </a:r>
            <a:r>
              <a:rPr lang="fr-FR" baseline="0" dirty="0" smtClean="0"/>
              <a:t>, but </a:t>
            </a:r>
            <a:r>
              <a:rPr lang="fr-FR" baseline="0" dirty="0" err="1" smtClean="0"/>
              <a:t>even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between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entire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genome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organism</a:t>
            </a:r>
            <a:r>
              <a:rPr lang="fr-FR" baseline="0" dirty="0" smtClean="0"/>
              <a:t>: </a:t>
            </a:r>
            <a:r>
              <a:rPr lang="fr-FR" dirty="0" err="1" smtClean="0"/>
              <a:t>epigenetics</a:t>
            </a:r>
            <a:r>
              <a:rPr lang="fr-FR" dirty="0" smtClean="0"/>
              <a:t> (not </a:t>
            </a:r>
            <a:r>
              <a:rPr lang="fr-FR" dirty="0" err="1" smtClean="0"/>
              <a:t>even</a:t>
            </a:r>
            <a:r>
              <a:rPr lang="fr-FR" dirty="0" smtClean="0"/>
              <a:t> </a:t>
            </a:r>
            <a:r>
              <a:rPr lang="fr-FR" dirty="0" err="1" smtClean="0"/>
              <a:t>brain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differences</a:t>
            </a:r>
            <a:r>
              <a:rPr lang="fr-FR" baseline="0" dirty="0" smtClean="0"/>
              <a:t>)</a:t>
            </a:r>
          </a:p>
          <a:p>
            <a:r>
              <a:rPr lang="fr-FR" baseline="0" dirty="0" err="1" smtClean="0"/>
              <a:t>simpler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discrete</a:t>
            </a:r>
            <a:r>
              <a:rPr lang="fr-FR" baseline="0" dirty="0" smtClean="0"/>
              <a:t> code (4 bases), stable </a:t>
            </a:r>
            <a:r>
              <a:rPr lang="fr-FR" baseline="0" dirty="0" err="1" smtClean="0"/>
              <a:t>within</a:t>
            </a:r>
            <a:r>
              <a:rPr lang="fr-FR" baseline="0" dirty="0" smtClean="0"/>
              <a:t> an </a:t>
            </a:r>
            <a:r>
              <a:rPr lang="fr-FR" baseline="0" dirty="0" err="1" smtClean="0"/>
              <a:t>individual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sequenced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into</a:t>
            </a:r>
            <a:r>
              <a:rPr lang="fr-FR" baseline="0" dirty="0" smtClean="0"/>
              <a:t> identifiable </a:t>
            </a:r>
            <a:r>
              <a:rPr lang="fr-FR" baseline="0" dirty="0" err="1" smtClean="0"/>
              <a:t>genes</a:t>
            </a:r>
            <a:r>
              <a:rPr lang="fr-FR" baseline="0" dirty="0" smtClean="0"/>
              <a:t>, a single </a:t>
            </a:r>
            <a:r>
              <a:rPr lang="fr-FR" baseline="0" dirty="0" err="1" smtClean="0"/>
              <a:t>gene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modified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9B199-27D1-6D4A-BDE5-382FCFB96B5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9328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9E2A4-46E5-8049-B2E4-B614CAF7C94B}" type="datetimeFigureOut">
              <a:rPr lang="fr-FR" smtClean="0"/>
              <a:t>09/08/15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DAB5D-F377-E349-BA2A-968E6AC7AD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6765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9E2A4-46E5-8049-B2E4-B614CAF7C94B}" type="datetimeFigureOut">
              <a:rPr lang="fr-FR" smtClean="0"/>
              <a:t>09/08/15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DAB5D-F377-E349-BA2A-968E6AC7AD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588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9E2A4-46E5-8049-B2E4-B614CAF7C94B}" type="datetimeFigureOut">
              <a:rPr lang="fr-FR" smtClean="0"/>
              <a:t>09/08/15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DAB5D-F377-E349-BA2A-968E6AC7AD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7029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9E2A4-46E5-8049-B2E4-B614CAF7C94B}" type="datetimeFigureOut">
              <a:rPr lang="fr-FR" smtClean="0"/>
              <a:t>09/08/15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DAB5D-F377-E349-BA2A-968E6AC7AD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5142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9E2A4-46E5-8049-B2E4-B614CAF7C94B}" type="datetimeFigureOut">
              <a:rPr lang="fr-FR" smtClean="0"/>
              <a:t>09/08/15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DAB5D-F377-E349-BA2A-968E6AC7AD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7126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9E2A4-46E5-8049-B2E4-B614CAF7C94B}" type="datetimeFigureOut">
              <a:rPr lang="fr-FR" smtClean="0"/>
              <a:t>09/08/15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DAB5D-F377-E349-BA2A-968E6AC7AD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530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9E2A4-46E5-8049-B2E4-B614CAF7C94B}" type="datetimeFigureOut">
              <a:rPr lang="fr-FR" smtClean="0"/>
              <a:t>09/08/15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DAB5D-F377-E349-BA2A-968E6AC7AD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2533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9E2A4-46E5-8049-B2E4-B614CAF7C94B}" type="datetimeFigureOut">
              <a:rPr lang="fr-FR" smtClean="0"/>
              <a:t>09/08/15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DAB5D-F377-E349-BA2A-968E6AC7AD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1309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9E2A4-46E5-8049-B2E4-B614CAF7C94B}" type="datetimeFigureOut">
              <a:rPr lang="fr-FR" smtClean="0"/>
              <a:t>09/08/15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DAB5D-F377-E349-BA2A-968E6AC7AD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3070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9E2A4-46E5-8049-B2E4-B614CAF7C94B}" type="datetimeFigureOut">
              <a:rPr lang="fr-FR" smtClean="0"/>
              <a:t>09/08/15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DAB5D-F377-E349-BA2A-968E6AC7AD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1705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9E2A4-46E5-8049-B2E4-B614CAF7C94B}" type="datetimeFigureOut">
              <a:rPr lang="fr-FR" smtClean="0"/>
              <a:t>09/08/15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DAB5D-F377-E349-BA2A-968E6AC7AD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5936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9E2A4-46E5-8049-B2E4-B614CAF7C94B}" type="datetimeFigureOut">
              <a:rPr lang="fr-FR" smtClean="0"/>
              <a:t>09/08/15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DAB5D-F377-E349-BA2A-968E6AC7AD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0414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16.png"/><Relationship Id="rId5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1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9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learned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a </a:t>
            </a:r>
            <a:r>
              <a:rPr lang="fr-FR" dirty="0" err="1" smtClean="0"/>
              <a:t>connectome</a:t>
            </a:r>
            <a:r>
              <a:rPr lang="fr-FR" dirty="0" smtClean="0"/>
              <a:t>?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Romain Brette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444208" y="6381328"/>
            <a:ext cx="2552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romain.brette@inserm.fr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872" y="5085184"/>
            <a:ext cx="2232248" cy="118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68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Distinguishing</a:t>
            </a:r>
            <a:r>
              <a:rPr lang="fr-FR" dirty="0" smtClean="0"/>
              <a:t> </a:t>
            </a:r>
            <a:r>
              <a:rPr lang="fr-FR" dirty="0" err="1" smtClean="0"/>
              <a:t>between</a:t>
            </a:r>
            <a:r>
              <a:rPr lang="fr-FR" dirty="0" smtClean="0"/>
              <a:t> neural network </a:t>
            </a:r>
            <a:r>
              <a:rPr lang="fr-FR" dirty="0" err="1" smtClean="0"/>
              <a:t>theories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106481" y="2265586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Rate-</a:t>
            </a:r>
            <a:r>
              <a:rPr lang="fr-FR" dirty="0" err="1" smtClean="0"/>
              <a:t>based</a:t>
            </a:r>
            <a:r>
              <a:rPr lang="fr-FR" dirty="0" smtClean="0"/>
              <a:t> </a:t>
            </a:r>
            <a:r>
              <a:rPr lang="fr-FR" dirty="0" err="1" smtClean="0"/>
              <a:t>theories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205" y="2624912"/>
            <a:ext cx="3349747" cy="2346614"/>
          </a:xfrm>
          <a:prstGeom prst="rect">
            <a:avLst/>
          </a:prstGeom>
        </p:spPr>
      </p:pic>
      <p:sp>
        <p:nvSpPr>
          <p:cNvPr id="11" name="TextBox 4"/>
          <p:cNvSpPr txBox="1"/>
          <p:nvPr/>
        </p:nvSpPr>
        <p:spPr>
          <a:xfrm rot="16200000">
            <a:off x="4472450" y="3808995"/>
            <a:ext cx="17670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/>
              <a:t>(</a:t>
            </a:r>
            <a:r>
              <a:rPr lang="fr-FR" sz="1100" i="1" dirty="0" err="1" smtClean="0"/>
              <a:t>Shadlen</a:t>
            </a:r>
            <a:r>
              <a:rPr lang="fr-FR" sz="1100" i="1" dirty="0" smtClean="0"/>
              <a:t> &amp; </a:t>
            </a:r>
            <a:r>
              <a:rPr lang="fr-FR" sz="1100" i="1" dirty="0" err="1" smtClean="0"/>
              <a:t>Newsome</a:t>
            </a:r>
            <a:r>
              <a:rPr lang="fr-FR" sz="1100" i="1" dirty="0" smtClean="0"/>
              <a:t> 1998</a:t>
            </a:r>
            <a:r>
              <a:rPr lang="fr-FR" sz="1100" dirty="0" smtClean="0"/>
              <a:t>)</a:t>
            </a:r>
            <a:endParaRPr lang="fr-FR" sz="1100" dirty="0"/>
          </a:p>
        </p:txBody>
      </p:sp>
      <p:sp>
        <p:nvSpPr>
          <p:cNvPr id="12" name="ZoneTexte 11"/>
          <p:cNvSpPr txBox="1"/>
          <p:nvPr/>
        </p:nvSpPr>
        <p:spPr>
          <a:xfrm>
            <a:off x="1248925" y="1924679"/>
            <a:ext cx="2863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Polychronization</a:t>
            </a:r>
            <a:r>
              <a:rPr lang="fr-FR" dirty="0" smtClean="0"/>
              <a:t> (</a:t>
            </a:r>
            <a:r>
              <a:rPr lang="fr-FR" dirty="0" err="1" smtClean="0"/>
              <a:t>Izhikevich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13" name="TextBox 4"/>
          <p:cNvSpPr txBox="1"/>
          <p:nvPr/>
        </p:nvSpPr>
        <p:spPr>
          <a:xfrm rot="16200000">
            <a:off x="-817863" y="3557548"/>
            <a:ext cx="19584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/>
              <a:t>(</a:t>
            </a:r>
            <a:r>
              <a:rPr lang="fr-FR" sz="1100" i="1" dirty="0" err="1" smtClean="0"/>
              <a:t>Szatmary</a:t>
            </a:r>
            <a:r>
              <a:rPr lang="fr-FR" sz="1100" i="1" dirty="0" smtClean="0"/>
              <a:t> and </a:t>
            </a:r>
            <a:r>
              <a:rPr lang="fr-FR" sz="1100" i="1" dirty="0" err="1" smtClean="0"/>
              <a:t>Izhikevich</a:t>
            </a:r>
            <a:r>
              <a:rPr lang="fr-FR" sz="1100" i="1" dirty="0" smtClean="0"/>
              <a:t> 2010</a:t>
            </a:r>
            <a:r>
              <a:rPr lang="fr-FR" sz="1100" dirty="0" smtClean="0"/>
              <a:t>)</a:t>
            </a:r>
            <a:endParaRPr lang="fr-FR" sz="1100" dirty="0"/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3437"/>
          <a:stretch/>
        </p:blipFill>
        <p:spPr>
          <a:xfrm>
            <a:off x="412551" y="2657356"/>
            <a:ext cx="4189346" cy="193165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4174" y="5094605"/>
            <a:ext cx="1676400" cy="1587500"/>
          </a:xfrm>
          <a:prstGeom prst="rect">
            <a:avLst/>
          </a:prstGeom>
        </p:spPr>
      </p:pic>
      <p:sp>
        <p:nvSpPr>
          <p:cNvPr id="16" name="TextBox 4"/>
          <p:cNvSpPr txBox="1"/>
          <p:nvPr/>
        </p:nvSpPr>
        <p:spPr>
          <a:xfrm rot="16200000">
            <a:off x="1158811" y="5802127"/>
            <a:ext cx="13091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/>
              <a:t>(</a:t>
            </a:r>
            <a:r>
              <a:rPr lang="fr-FR" sz="1100" i="1" dirty="0" err="1" smtClean="0"/>
              <a:t>Boerlin</a:t>
            </a:r>
            <a:r>
              <a:rPr lang="fr-FR" sz="1100" i="1" dirty="0" smtClean="0"/>
              <a:t> et al. 2013</a:t>
            </a:r>
            <a:r>
              <a:rPr lang="fr-FR" sz="1100" dirty="0" smtClean="0"/>
              <a:t>)</a:t>
            </a:r>
            <a:endParaRPr lang="fr-FR" sz="1100" dirty="0"/>
          </a:p>
        </p:txBody>
      </p:sp>
      <p:sp>
        <p:nvSpPr>
          <p:cNvPr id="17" name="ZoneTexte 16"/>
          <p:cNvSpPr txBox="1"/>
          <p:nvPr/>
        </p:nvSpPr>
        <p:spPr>
          <a:xfrm>
            <a:off x="1645295" y="4850282"/>
            <a:ext cx="1794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Predictive</a:t>
            </a:r>
            <a:r>
              <a:rPr lang="fr-FR" dirty="0" smtClean="0"/>
              <a:t> </a:t>
            </a:r>
            <a:r>
              <a:rPr lang="fr-FR" dirty="0" err="1" smtClean="0"/>
              <a:t>coding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5486802" y="5582884"/>
            <a:ext cx="3395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Normative </a:t>
            </a:r>
            <a:r>
              <a:rPr lang="fr-FR" dirty="0" err="1" smtClean="0"/>
              <a:t>theories</a:t>
            </a:r>
            <a:r>
              <a:rPr lang="fr-FR" dirty="0" smtClean="0"/>
              <a:t> do not </a:t>
            </a:r>
            <a:r>
              <a:rPr lang="fr-FR" dirty="0" err="1" smtClean="0"/>
              <a:t>make</a:t>
            </a:r>
            <a:r>
              <a:rPr lang="fr-FR" dirty="0" smtClean="0"/>
              <a:t> </a:t>
            </a:r>
            <a:r>
              <a:rPr lang="fr-FR" dirty="0" err="1" smtClean="0"/>
              <a:t>strong</a:t>
            </a:r>
            <a:r>
              <a:rPr lang="fr-FR" dirty="0" smtClean="0"/>
              <a:t> </a:t>
            </a:r>
            <a:r>
              <a:rPr lang="fr-FR" dirty="0" err="1" smtClean="0"/>
              <a:t>assumptions</a:t>
            </a:r>
            <a:r>
              <a:rPr lang="fr-FR" dirty="0" smtClean="0"/>
              <a:t> about </a:t>
            </a:r>
            <a:r>
              <a:rPr lang="fr-FR" dirty="0" err="1" smtClean="0"/>
              <a:t>connectivity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0488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Lessons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genomics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N</a:t>
            </a:r>
            <a:r>
              <a:rPr lang="fr-FR" sz="2800" dirty="0" smtClean="0"/>
              <a:t>o one-to-one </a:t>
            </a:r>
            <a:r>
              <a:rPr lang="fr-FR" sz="2800" dirty="0" err="1" smtClean="0"/>
              <a:t>mapping</a:t>
            </a:r>
            <a:r>
              <a:rPr lang="fr-FR" sz="2800" dirty="0" smtClean="0"/>
              <a:t> </a:t>
            </a:r>
            <a:r>
              <a:rPr lang="fr-FR" sz="2800" dirty="0" err="1" smtClean="0"/>
              <a:t>between</a:t>
            </a:r>
            <a:r>
              <a:rPr lang="fr-FR" sz="2800" dirty="0" smtClean="0"/>
              <a:t> </a:t>
            </a:r>
            <a:r>
              <a:rPr lang="fr-FR" sz="2800" dirty="0" err="1" smtClean="0"/>
              <a:t>gene</a:t>
            </a:r>
            <a:r>
              <a:rPr lang="fr-FR" sz="2800" dirty="0" smtClean="0"/>
              <a:t> and </a:t>
            </a:r>
            <a:r>
              <a:rPr lang="fr-FR" sz="2800" dirty="0" err="1" smtClean="0"/>
              <a:t>function</a:t>
            </a:r>
            <a:endParaRPr lang="fr-FR" sz="2800" dirty="0" smtClean="0"/>
          </a:p>
          <a:p>
            <a:endParaRPr lang="fr-FR" sz="2800" dirty="0" smtClean="0"/>
          </a:p>
          <a:p>
            <a:r>
              <a:rPr lang="fr-FR" sz="2800" dirty="0" smtClean="0"/>
              <a:t>To know </a:t>
            </a:r>
            <a:r>
              <a:rPr lang="fr-FR" sz="2800" dirty="0" err="1" smtClean="0"/>
              <a:t>gene</a:t>
            </a:r>
            <a:r>
              <a:rPr lang="fr-FR" sz="2800" dirty="0" smtClean="0"/>
              <a:t> </a:t>
            </a:r>
            <a:r>
              <a:rPr lang="fr-FR" sz="2800" dirty="0" err="1" smtClean="0"/>
              <a:t>function</a:t>
            </a:r>
            <a:r>
              <a:rPr lang="fr-FR" sz="2800" dirty="0" smtClean="0"/>
              <a:t>, one has to express </a:t>
            </a:r>
            <a:r>
              <a:rPr lang="fr-FR" sz="2800" dirty="0" err="1" smtClean="0"/>
              <a:t>it</a:t>
            </a:r>
            <a:r>
              <a:rPr lang="fr-FR" sz="2800" dirty="0" smtClean="0"/>
              <a:t> in an </a:t>
            </a:r>
            <a:r>
              <a:rPr lang="fr-FR" sz="2800" dirty="0" err="1" smtClean="0"/>
              <a:t>organism</a:t>
            </a:r>
            <a:endParaRPr lang="fr-FR" sz="2800" dirty="0" smtClean="0"/>
          </a:p>
          <a:p>
            <a:endParaRPr lang="fr-FR" sz="2800" dirty="0" smtClean="0"/>
          </a:p>
          <a:p>
            <a:r>
              <a:rPr lang="fr-FR" sz="2800" dirty="0" err="1" smtClean="0"/>
              <a:t>Genomics</a:t>
            </a:r>
            <a:r>
              <a:rPr lang="fr-FR" sz="2800" dirty="0" smtClean="0"/>
              <a:t> </a:t>
            </a:r>
            <a:r>
              <a:rPr lang="fr-FR" sz="2800" dirty="0" err="1" smtClean="0"/>
              <a:t>is</a:t>
            </a:r>
            <a:r>
              <a:rPr lang="fr-FR" sz="2800" dirty="0" smtClean="0"/>
              <a:t> </a:t>
            </a:r>
            <a:r>
              <a:rPr lang="fr-FR" sz="2800" dirty="0" err="1" smtClean="0"/>
              <a:t>simpler</a:t>
            </a:r>
            <a:r>
              <a:rPr lang="fr-FR" sz="2800" dirty="0" smtClean="0"/>
              <a:t> </a:t>
            </a:r>
            <a:r>
              <a:rPr lang="fr-FR" sz="2800" dirty="0" err="1" smtClean="0"/>
              <a:t>than</a:t>
            </a:r>
            <a:r>
              <a:rPr lang="fr-FR" sz="2800" dirty="0" smtClean="0"/>
              <a:t> </a:t>
            </a:r>
            <a:r>
              <a:rPr lang="fr-FR" sz="2800" dirty="0" err="1" smtClean="0"/>
              <a:t>connectomics</a:t>
            </a:r>
            <a:r>
              <a:rPr lang="fr-FR" sz="2800" dirty="0" smtClean="0"/>
              <a:t> in </a:t>
            </a:r>
            <a:r>
              <a:rPr lang="fr-FR" sz="2800" dirty="0" err="1" smtClean="0"/>
              <a:t>many</a:t>
            </a:r>
            <a:r>
              <a:rPr lang="fr-FR" sz="2800" dirty="0" smtClean="0"/>
              <a:t> </a:t>
            </a:r>
            <a:r>
              <a:rPr lang="fr-FR" sz="2800" dirty="0" err="1" smtClean="0"/>
              <a:t>ways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4189237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Lessons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genomics</a:t>
            </a:r>
            <a:endParaRPr lang="fr-FR" dirty="0"/>
          </a:p>
        </p:txBody>
      </p:sp>
      <p:pic>
        <p:nvPicPr>
          <p:cNvPr id="4" name="Seung 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4513" y="1600200"/>
            <a:ext cx="8053387" cy="4525963"/>
          </a:xfrm>
        </p:spPr>
      </p:pic>
    </p:spTree>
    <p:extLst>
      <p:ext uri="{BB962C8B-B14F-4D97-AF65-F5344CB8AC3E}">
        <p14:creationId xmlns:p14="http://schemas.microsoft.com/office/powerpoint/2010/main" val="2275517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Alternative </a:t>
            </a:r>
            <a:r>
              <a:rPr lang="fr-FR" dirty="0" err="1" smtClean="0"/>
              <a:t>approaches</a:t>
            </a:r>
            <a:r>
              <a:rPr lang="fr-FR" dirty="0" smtClean="0"/>
              <a:t> to </a:t>
            </a:r>
            <a:r>
              <a:rPr lang="fr-FR" dirty="0" err="1" smtClean="0"/>
              <a:t>understanding</a:t>
            </a:r>
            <a:r>
              <a:rPr lang="fr-FR" dirty="0" smtClean="0"/>
              <a:t> the </a:t>
            </a:r>
            <a:r>
              <a:rPr lang="fr-FR" dirty="0" err="1" smtClean="0"/>
              <a:t>brain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831" y="3187637"/>
            <a:ext cx="2363621" cy="162108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4244" y="5508039"/>
            <a:ext cx="537479" cy="752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23161" y="5508039"/>
            <a:ext cx="537479" cy="752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580219" y="6293857"/>
            <a:ext cx="13131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Hodgkin &amp; Huxley</a:t>
            </a:r>
            <a:endParaRPr lang="fr-FR" sz="1200" dirty="0"/>
          </a:p>
        </p:txBody>
      </p:sp>
      <p:grpSp>
        <p:nvGrpSpPr>
          <p:cNvPr id="9" name="Grouper 8"/>
          <p:cNvGrpSpPr/>
          <p:nvPr/>
        </p:nvGrpSpPr>
        <p:grpSpPr>
          <a:xfrm>
            <a:off x="693208" y="3187637"/>
            <a:ext cx="2720422" cy="2029658"/>
            <a:chOff x="4587882" y="2289669"/>
            <a:chExt cx="4678183" cy="3457021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87882" y="2289669"/>
              <a:ext cx="3857620" cy="34570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9400101">
              <a:off x="5694165" y="3140734"/>
              <a:ext cx="3571900" cy="1417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ZoneTexte 11"/>
          <p:cNvSpPr txBox="1"/>
          <p:nvPr/>
        </p:nvSpPr>
        <p:spPr>
          <a:xfrm>
            <a:off x="1455387" y="2036887"/>
            <a:ext cx="153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Excitability</a:t>
            </a:r>
            <a:endParaRPr lang="fr-FR" sz="2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6259166" y="2032594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Memory</a:t>
            </a:r>
            <a:endParaRPr lang="fr-FR" sz="2400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2583" y="5057581"/>
            <a:ext cx="848467" cy="1188901"/>
          </a:xfrm>
          <a:prstGeom prst="rect">
            <a:avLst/>
          </a:prstGeom>
        </p:spPr>
      </p:pic>
      <p:sp>
        <p:nvSpPr>
          <p:cNvPr id="15" name="TextBox 7"/>
          <p:cNvSpPr txBox="1"/>
          <p:nvPr/>
        </p:nvSpPr>
        <p:spPr>
          <a:xfrm>
            <a:off x="6639655" y="6287965"/>
            <a:ext cx="8758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Eric </a:t>
            </a:r>
            <a:r>
              <a:rPr lang="fr-FR" sz="1200" dirty="0" err="1" smtClean="0"/>
              <a:t>Kandel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780209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Two</a:t>
            </a:r>
            <a:r>
              <a:rPr lang="fr-FR" dirty="0" smtClean="0"/>
              <a:t> </a:t>
            </a:r>
            <a:r>
              <a:rPr lang="fr-FR" dirty="0" err="1" smtClean="0"/>
              <a:t>approaches</a:t>
            </a:r>
            <a:r>
              <a:rPr lang="fr-FR" dirty="0" smtClean="0"/>
              <a:t> to </a:t>
            </a:r>
            <a:r>
              <a:rPr lang="fr-FR" dirty="0" err="1" smtClean="0"/>
              <a:t>gravity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28" y="2937195"/>
            <a:ext cx="2294777" cy="228206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7557" y="2119142"/>
            <a:ext cx="1267846" cy="110936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6733" y="1811903"/>
            <a:ext cx="2008734" cy="189825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132080" y="4849927"/>
            <a:ext cx="4976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Aristotle</a:t>
            </a:r>
            <a:r>
              <a:rPr lang="fr-FR" dirty="0" smtClean="0"/>
              <a:t>: « Speed of </a:t>
            </a:r>
            <a:r>
              <a:rPr lang="fr-FR" dirty="0" err="1" smtClean="0"/>
              <a:t>fall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proportional</a:t>
            </a:r>
            <a:r>
              <a:rPr lang="fr-FR" dirty="0" smtClean="0"/>
              <a:t> to </a:t>
            </a:r>
            <a:r>
              <a:rPr lang="fr-FR" dirty="0" err="1" smtClean="0"/>
              <a:t>weight</a:t>
            </a:r>
            <a:r>
              <a:rPr lang="fr-FR" dirty="0" smtClean="0"/>
              <a:t> »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5034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Two</a:t>
            </a:r>
            <a:r>
              <a:rPr lang="fr-FR" dirty="0" smtClean="0"/>
              <a:t> </a:t>
            </a:r>
            <a:r>
              <a:rPr lang="fr-FR" dirty="0" err="1" smtClean="0"/>
              <a:t>approaches</a:t>
            </a:r>
            <a:r>
              <a:rPr lang="fr-FR" dirty="0" smtClean="0"/>
              <a:t> to </a:t>
            </a:r>
            <a:r>
              <a:rPr lang="fr-FR" dirty="0" err="1" smtClean="0"/>
              <a:t>gravity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557" y="2119142"/>
            <a:ext cx="1267846" cy="110936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733" y="1811903"/>
            <a:ext cx="2008734" cy="189825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132080" y="4849927"/>
            <a:ext cx="455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Galileo: « </a:t>
            </a:r>
            <a:r>
              <a:rPr lang="fr-FR" dirty="0" err="1" smtClean="0"/>
              <a:t>Falling</a:t>
            </a:r>
            <a:r>
              <a:rPr lang="fr-FR" dirty="0" smtClean="0"/>
              <a:t> bodies </a:t>
            </a:r>
            <a:r>
              <a:rPr lang="fr-FR" dirty="0" err="1" smtClean="0"/>
              <a:t>accelerate</a:t>
            </a:r>
            <a:r>
              <a:rPr lang="fr-FR" dirty="0" smtClean="0"/>
              <a:t> </a:t>
            </a:r>
            <a:r>
              <a:rPr lang="fr-FR" dirty="0" err="1" smtClean="0"/>
              <a:t>uniformly</a:t>
            </a:r>
            <a:r>
              <a:rPr lang="fr-FR" dirty="0" smtClean="0"/>
              <a:t> »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88274" y="2929095"/>
            <a:ext cx="2763001" cy="249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20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8914E-7 -4.42927E-6 L -7.28914E-7 0.20954 " pathEditMode="relative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2041E-6 -5.1285E-6 L 0.00174 0.2093 " pathEditMode="relative" ptsTypes="AA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o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4513" y="1600200"/>
            <a:ext cx="8053387" cy="4525963"/>
          </a:xfrm>
        </p:spPr>
      </p:pic>
    </p:spTree>
    <p:extLst>
      <p:ext uri="{BB962C8B-B14F-4D97-AF65-F5344CB8AC3E}">
        <p14:creationId xmlns:p14="http://schemas.microsoft.com/office/powerpoint/2010/main" val="2233979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Summary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sz="2800" dirty="0" err="1" smtClean="0"/>
              <a:t>Known</a:t>
            </a:r>
            <a:r>
              <a:rPr lang="fr-FR" sz="2800" dirty="0" smtClean="0"/>
              <a:t> </a:t>
            </a:r>
            <a:r>
              <a:rPr lang="fr-FR" sz="2800" dirty="0" err="1" smtClean="0"/>
              <a:t>connectomes</a:t>
            </a:r>
            <a:r>
              <a:rPr lang="fr-FR" sz="2800" dirty="0" smtClean="0"/>
              <a:t> have been </a:t>
            </a:r>
            <a:r>
              <a:rPr lang="fr-FR" sz="2800" dirty="0" err="1" smtClean="0"/>
              <a:t>disappointing</a:t>
            </a:r>
            <a:endParaRPr lang="fr-FR" sz="2800" dirty="0" smtClean="0"/>
          </a:p>
          <a:p>
            <a:endParaRPr lang="fr-FR" sz="2800" dirty="0" smtClean="0"/>
          </a:p>
          <a:p>
            <a:r>
              <a:rPr lang="fr-FR" sz="2800" dirty="0" smtClean="0"/>
              <a:t>There </a:t>
            </a:r>
            <a:r>
              <a:rPr lang="fr-FR" sz="2800" dirty="0" err="1" smtClean="0"/>
              <a:t>is</a:t>
            </a:r>
            <a:r>
              <a:rPr lang="fr-FR" sz="2800" dirty="0" smtClean="0"/>
              <a:t> </a:t>
            </a:r>
            <a:r>
              <a:rPr lang="fr-FR" sz="2800" dirty="0" err="1" smtClean="0"/>
              <a:t>much</a:t>
            </a:r>
            <a:r>
              <a:rPr lang="fr-FR" sz="2800" dirty="0" smtClean="0"/>
              <a:t> </a:t>
            </a:r>
            <a:r>
              <a:rPr lang="fr-FR" sz="2800" dirty="0" err="1" smtClean="0"/>
              <a:t>beyond</a:t>
            </a:r>
            <a:r>
              <a:rPr lang="fr-FR" sz="2800" dirty="0" smtClean="0"/>
              <a:t> the </a:t>
            </a:r>
            <a:r>
              <a:rPr lang="fr-FR" sz="2800" dirty="0" err="1" smtClean="0"/>
              <a:t>connectome</a:t>
            </a:r>
            <a:r>
              <a:rPr lang="fr-FR" sz="2800" dirty="0" smtClean="0"/>
              <a:t>; </a:t>
            </a:r>
            <a:r>
              <a:rPr lang="fr-FR" sz="2800" dirty="0" err="1" smtClean="0"/>
              <a:t>neurons</a:t>
            </a:r>
            <a:r>
              <a:rPr lang="fr-FR" sz="2800" dirty="0" smtClean="0"/>
              <a:t> are not simple </a:t>
            </a:r>
            <a:r>
              <a:rPr lang="fr-FR" sz="2800" dirty="0" err="1" smtClean="0"/>
              <a:t>stereotypical</a:t>
            </a:r>
            <a:r>
              <a:rPr lang="fr-FR" sz="2800" dirty="0" smtClean="0"/>
              <a:t> </a:t>
            </a:r>
            <a:r>
              <a:rPr lang="fr-FR" sz="2800" dirty="0" err="1" smtClean="0"/>
              <a:t>elements</a:t>
            </a:r>
            <a:endParaRPr lang="fr-FR" sz="2800" dirty="0" smtClean="0"/>
          </a:p>
          <a:p>
            <a:endParaRPr lang="fr-FR" sz="2800" dirty="0" smtClean="0"/>
          </a:p>
          <a:p>
            <a:r>
              <a:rPr lang="fr-FR" sz="2800" dirty="0" smtClean="0"/>
              <a:t>Relation </a:t>
            </a:r>
            <a:r>
              <a:rPr lang="fr-FR" sz="2800" dirty="0" err="1" smtClean="0"/>
              <a:t>between</a:t>
            </a:r>
            <a:r>
              <a:rPr lang="fr-FR" sz="2800" dirty="0" smtClean="0"/>
              <a:t> </a:t>
            </a:r>
            <a:r>
              <a:rPr lang="fr-FR" sz="2800" dirty="0" err="1" smtClean="0"/>
              <a:t>connectivity</a:t>
            </a:r>
            <a:r>
              <a:rPr lang="fr-FR" sz="2800" dirty="0" smtClean="0"/>
              <a:t> and </a:t>
            </a:r>
            <a:r>
              <a:rPr lang="fr-FR" sz="2800" dirty="0" err="1" smtClean="0"/>
              <a:t>function</a:t>
            </a:r>
            <a:r>
              <a:rPr lang="fr-FR" sz="2800" dirty="0" smtClean="0"/>
              <a:t> </a:t>
            </a:r>
            <a:r>
              <a:rPr lang="fr-FR" sz="2800" dirty="0" err="1" smtClean="0"/>
              <a:t>is</a:t>
            </a:r>
            <a:r>
              <a:rPr lang="fr-FR" sz="2800" dirty="0" smtClean="0"/>
              <a:t> </a:t>
            </a:r>
            <a:r>
              <a:rPr lang="fr-FR" sz="2800" dirty="0" err="1" smtClean="0"/>
              <a:t>weak</a:t>
            </a:r>
            <a:endParaRPr lang="fr-FR" sz="2800" dirty="0" smtClean="0"/>
          </a:p>
          <a:p>
            <a:endParaRPr lang="fr-FR" sz="2800" dirty="0" smtClean="0"/>
          </a:p>
          <a:p>
            <a:r>
              <a:rPr lang="fr-FR" sz="2800" dirty="0" err="1" smtClean="0"/>
              <a:t>Connectivity</a:t>
            </a:r>
            <a:r>
              <a:rPr lang="fr-FR" sz="2800" dirty="0" smtClean="0"/>
              <a:t> </a:t>
            </a:r>
            <a:r>
              <a:rPr lang="fr-FR" sz="2800" dirty="0" err="1" smtClean="0"/>
              <a:t>is</a:t>
            </a:r>
            <a:r>
              <a:rPr lang="fr-FR" sz="2800" dirty="0" smtClean="0"/>
              <a:t> not discriminant for </a:t>
            </a:r>
            <a:r>
              <a:rPr lang="fr-FR" sz="2800" dirty="0" err="1" smtClean="0"/>
              <a:t>theories</a:t>
            </a:r>
            <a:endParaRPr lang="fr-FR" sz="2800" dirty="0" smtClean="0"/>
          </a:p>
          <a:p>
            <a:endParaRPr lang="fr-FR" sz="2800" dirty="0" smtClean="0"/>
          </a:p>
          <a:p>
            <a:r>
              <a:rPr lang="fr-FR" sz="2800" dirty="0" err="1" smtClean="0"/>
              <a:t>Detail</a:t>
            </a:r>
            <a:r>
              <a:rPr lang="fr-FR" sz="2800" dirty="0" smtClean="0"/>
              <a:t> </a:t>
            </a:r>
            <a:r>
              <a:rPr lang="fr-FR" sz="2800" dirty="0" err="1" smtClean="0"/>
              <a:t>can</a:t>
            </a:r>
            <a:r>
              <a:rPr lang="fr-FR" sz="2800" dirty="0" smtClean="0"/>
              <a:t> </a:t>
            </a:r>
            <a:r>
              <a:rPr lang="fr-FR" sz="2800" dirty="0" err="1" smtClean="0"/>
              <a:t>be</a:t>
            </a:r>
            <a:r>
              <a:rPr lang="fr-FR" sz="2800" dirty="0" smtClean="0"/>
              <a:t> </a:t>
            </a:r>
            <a:r>
              <a:rPr lang="fr-FR" sz="2800" dirty="0" err="1" smtClean="0"/>
              <a:t>overwhelming</a:t>
            </a:r>
            <a:r>
              <a:rPr lang="fr-FR" sz="2800" dirty="0" smtClean="0"/>
              <a:t> and </a:t>
            </a:r>
            <a:r>
              <a:rPr lang="fr-FR" sz="2800" dirty="0" err="1" smtClean="0"/>
              <a:t>confusing</a:t>
            </a:r>
            <a:endParaRPr lang="fr-FR" sz="2800" dirty="0" smtClean="0"/>
          </a:p>
        </p:txBody>
      </p:sp>
    </p:spTree>
    <p:extLst>
      <p:ext uri="{BB962C8B-B14F-4D97-AF65-F5344CB8AC3E}">
        <p14:creationId xmlns:p14="http://schemas.microsoft.com/office/powerpoint/2010/main" val="4257595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u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4513" y="870449"/>
            <a:ext cx="8053387" cy="4525963"/>
          </a:xfrm>
        </p:spPr>
      </p:pic>
      <p:sp>
        <p:nvSpPr>
          <p:cNvPr id="5" name="Rectangle 4"/>
          <p:cNvSpPr/>
          <p:nvPr/>
        </p:nvSpPr>
        <p:spPr>
          <a:xfrm>
            <a:off x="3677855" y="5698951"/>
            <a:ext cx="1712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/>
              <a:t>Sebastian</a:t>
            </a:r>
            <a:r>
              <a:rPr lang="fr-FR" dirty="0" smtClean="0"/>
              <a:t> </a:t>
            </a:r>
            <a:r>
              <a:rPr lang="fr-FR" dirty="0" err="1" smtClean="0"/>
              <a:t>Seung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1503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Connectionism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53989" y="1348329"/>
            <a:ext cx="4898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« I </a:t>
            </a:r>
            <a:r>
              <a:rPr lang="fr-FR" dirty="0" err="1" smtClean="0"/>
              <a:t>am</a:t>
            </a:r>
            <a:r>
              <a:rPr lang="fr-FR" dirty="0" smtClean="0"/>
              <a:t> </a:t>
            </a:r>
            <a:r>
              <a:rPr lang="fr-FR" dirty="0" err="1" smtClean="0"/>
              <a:t>my</a:t>
            </a:r>
            <a:r>
              <a:rPr lang="fr-FR" dirty="0" smtClean="0"/>
              <a:t> </a:t>
            </a:r>
            <a:r>
              <a:rPr lang="fr-FR" dirty="0" err="1" smtClean="0"/>
              <a:t>connectome</a:t>
            </a:r>
            <a:r>
              <a:rPr lang="fr-FR" dirty="0" smtClean="0"/>
              <a:t> »    </a:t>
            </a:r>
            <a:r>
              <a:rPr lang="fr-FR" i="1" dirty="0" err="1" smtClean="0"/>
              <a:t>Seung</a:t>
            </a:r>
            <a:r>
              <a:rPr lang="fr-FR" i="1" dirty="0" smtClean="0"/>
              <a:t>, « </a:t>
            </a:r>
            <a:r>
              <a:rPr lang="fr-FR" i="1" dirty="0" err="1" smtClean="0"/>
              <a:t>Connectome</a:t>
            </a:r>
            <a:r>
              <a:rPr lang="fr-FR" i="1" dirty="0" smtClean="0"/>
              <a:t> »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4466" y="1269956"/>
            <a:ext cx="1463306" cy="220820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70698" y="2364918"/>
            <a:ext cx="5779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« </a:t>
            </a:r>
            <a:r>
              <a:rPr lang="en-GB" dirty="0"/>
              <a:t>I</a:t>
            </a:r>
            <a:r>
              <a:rPr lang="en-GB" b="0" i="0" u="none" strike="noStrike" dirty="0" smtClean="0">
                <a:effectLst/>
              </a:rPr>
              <a:t>t might not be so unrealistic to hope that in staring into such a map we might get a glimpse of the human mind”</a:t>
            </a:r>
          </a:p>
          <a:p>
            <a:r>
              <a:rPr lang="fr-FR" i="1" dirty="0" err="1" smtClean="0"/>
              <a:t>Why</a:t>
            </a:r>
            <a:r>
              <a:rPr lang="fr-FR" i="1" dirty="0" smtClean="0"/>
              <a:t> not </a:t>
            </a:r>
            <a:r>
              <a:rPr lang="fr-FR" i="1" dirty="0" err="1" smtClean="0"/>
              <a:t>connectomics</a:t>
            </a:r>
            <a:r>
              <a:rPr lang="fr-FR" i="1" dirty="0" smtClean="0"/>
              <a:t>? (2013) Morgan &amp; Lichtman</a:t>
            </a:r>
            <a:endParaRPr lang="fr-FR" i="1" dirty="0"/>
          </a:p>
        </p:txBody>
      </p:sp>
      <p:sp>
        <p:nvSpPr>
          <p:cNvPr id="7" name="ZoneTexte 6"/>
          <p:cNvSpPr txBox="1"/>
          <p:nvPr/>
        </p:nvSpPr>
        <p:spPr>
          <a:xfrm>
            <a:off x="687408" y="3699342"/>
            <a:ext cx="62833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u="none" strike="noStrike" dirty="0" smtClean="0">
                <a:effectLst/>
              </a:rPr>
              <a:t>“Moving beyond the brain’s algorithms, </a:t>
            </a:r>
            <a:r>
              <a:rPr lang="en-GB" b="0" i="0" u="none" strike="noStrike" dirty="0" err="1" smtClean="0">
                <a:effectLst/>
              </a:rPr>
              <a:t>connectomics</a:t>
            </a:r>
            <a:r>
              <a:rPr lang="en-GB" b="0" i="0" u="none" strike="noStrike" dirty="0" smtClean="0">
                <a:effectLst/>
              </a:rPr>
              <a:t> may ultimately allow us to read memories if, as many neuroscientists believe, memory is stored in the pattern of synaptic connections and strengths.”</a:t>
            </a:r>
          </a:p>
          <a:p>
            <a:r>
              <a:rPr lang="fr-FR" i="1" dirty="0" smtClean="0"/>
              <a:t>Structural </a:t>
            </a:r>
            <a:r>
              <a:rPr lang="fr-FR" i="1" dirty="0" err="1"/>
              <a:t>neurobiology</a:t>
            </a:r>
            <a:r>
              <a:rPr lang="fr-FR" i="1" dirty="0"/>
              <a:t>: </a:t>
            </a:r>
            <a:r>
              <a:rPr lang="fr-FR" i="1" dirty="0" err="1"/>
              <a:t>missing</a:t>
            </a:r>
            <a:r>
              <a:rPr lang="fr-FR" i="1" dirty="0"/>
              <a:t> </a:t>
            </a:r>
            <a:r>
              <a:rPr lang="fr-FR" i="1" dirty="0" err="1"/>
              <a:t>link</a:t>
            </a:r>
            <a:r>
              <a:rPr lang="fr-FR" i="1" dirty="0"/>
              <a:t> to a </a:t>
            </a:r>
            <a:r>
              <a:rPr lang="fr-FR" i="1" dirty="0" err="1"/>
              <a:t>mechanistic</a:t>
            </a:r>
            <a:r>
              <a:rPr lang="fr-FR" i="1" dirty="0"/>
              <a:t> </a:t>
            </a:r>
            <a:r>
              <a:rPr lang="fr-FR" i="1" dirty="0" err="1"/>
              <a:t>understanding</a:t>
            </a:r>
            <a:r>
              <a:rPr lang="fr-FR" i="1" dirty="0"/>
              <a:t> of neural computation </a:t>
            </a:r>
            <a:r>
              <a:rPr lang="fr-FR" i="1" dirty="0" smtClean="0"/>
              <a:t> (2012) </a:t>
            </a:r>
            <a:r>
              <a:rPr lang="fr-FR" i="1" dirty="0" err="1" smtClean="0"/>
              <a:t>Denk</a:t>
            </a:r>
            <a:r>
              <a:rPr lang="fr-FR" i="1" dirty="0" smtClean="0"/>
              <a:t>, </a:t>
            </a:r>
            <a:r>
              <a:rPr lang="fr-FR" i="1" dirty="0" err="1" smtClean="0"/>
              <a:t>Briggman</a:t>
            </a:r>
            <a:r>
              <a:rPr lang="fr-FR" i="1" dirty="0" smtClean="0"/>
              <a:t> &amp; </a:t>
            </a:r>
            <a:r>
              <a:rPr lang="fr-FR" i="1" dirty="0" err="1" smtClean="0"/>
              <a:t>Helmstaedter</a:t>
            </a:r>
            <a:endParaRPr lang="fr-FR" i="1" dirty="0" smtClean="0"/>
          </a:p>
        </p:txBody>
      </p:sp>
      <p:sp>
        <p:nvSpPr>
          <p:cNvPr id="9" name="Rectangle 8"/>
          <p:cNvSpPr/>
          <p:nvPr/>
        </p:nvSpPr>
        <p:spPr>
          <a:xfrm>
            <a:off x="758495" y="6017136"/>
            <a:ext cx="79118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/>
              <a:t>Wikipedia</a:t>
            </a:r>
            <a:r>
              <a:rPr lang="fr-FR" dirty="0" smtClean="0"/>
              <a:t>: </a:t>
            </a:r>
            <a:r>
              <a:rPr lang="fr-FR" dirty="0" err="1" smtClean="0"/>
              <a:t>Connectionism</a:t>
            </a:r>
            <a:r>
              <a:rPr lang="fr-FR" dirty="0" smtClean="0"/>
              <a:t> [..] </a:t>
            </a:r>
            <a:r>
              <a:rPr lang="fr-FR" dirty="0" err="1" smtClean="0"/>
              <a:t>models</a:t>
            </a:r>
            <a:r>
              <a:rPr lang="fr-FR" dirty="0" smtClean="0"/>
              <a:t> mental or </a:t>
            </a:r>
            <a:r>
              <a:rPr lang="fr-FR" dirty="0" err="1" smtClean="0"/>
              <a:t>behavioral</a:t>
            </a:r>
            <a:r>
              <a:rPr lang="fr-FR" dirty="0" smtClean="0"/>
              <a:t> </a:t>
            </a:r>
            <a:r>
              <a:rPr lang="fr-FR" dirty="0" err="1" smtClean="0"/>
              <a:t>phenomena</a:t>
            </a:r>
            <a:r>
              <a:rPr lang="fr-FR" dirty="0" smtClean="0"/>
              <a:t> as the </a:t>
            </a:r>
            <a:r>
              <a:rPr lang="fr-FR" dirty="0" err="1" smtClean="0"/>
              <a:t>emergent</a:t>
            </a:r>
            <a:r>
              <a:rPr lang="fr-FR" dirty="0" smtClean="0"/>
              <a:t> </a:t>
            </a:r>
            <a:r>
              <a:rPr lang="fr-FR" dirty="0" err="1" smtClean="0"/>
              <a:t>processes</a:t>
            </a:r>
            <a:r>
              <a:rPr lang="fr-FR" dirty="0" smtClean="0"/>
              <a:t> of </a:t>
            </a:r>
            <a:r>
              <a:rPr lang="fr-FR" dirty="0" err="1" smtClean="0"/>
              <a:t>interconnected</a:t>
            </a:r>
            <a:r>
              <a:rPr lang="fr-FR" dirty="0" smtClean="0"/>
              <a:t> networks of simple </a:t>
            </a:r>
            <a:r>
              <a:rPr lang="fr-FR" dirty="0" err="1" smtClean="0"/>
              <a:t>units</a:t>
            </a:r>
            <a:r>
              <a:rPr lang="fr-FR" dirty="0" smtClean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8661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Known</a:t>
            </a:r>
            <a:r>
              <a:rPr lang="fr-FR" dirty="0" smtClean="0"/>
              <a:t> </a:t>
            </a:r>
            <a:r>
              <a:rPr lang="fr-FR" dirty="0" err="1" smtClean="0"/>
              <a:t>connectomes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71" y="1844614"/>
            <a:ext cx="4522746" cy="251577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5410" y="2129240"/>
            <a:ext cx="3508480" cy="154373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416989" y="184461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C. </a:t>
            </a:r>
            <a:r>
              <a:rPr lang="fr-FR" dirty="0" err="1" smtClean="0"/>
              <a:t>Elegans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661316" y="4674292"/>
            <a:ext cx="4572000" cy="141577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smtClean="0"/>
              <a:t>« The </a:t>
            </a:r>
            <a:r>
              <a:rPr lang="fr-FR" dirty="0" err="1" smtClean="0"/>
              <a:t>worm</a:t>
            </a:r>
            <a:r>
              <a:rPr lang="fr-FR" dirty="0" smtClean="0"/>
              <a:t> </a:t>
            </a:r>
            <a:r>
              <a:rPr lang="fr-FR" dirty="0" err="1" smtClean="0"/>
              <a:t>connectome</a:t>
            </a:r>
            <a:r>
              <a:rPr lang="fr-FR" dirty="0" smtClean="0"/>
              <a:t> </a:t>
            </a:r>
            <a:r>
              <a:rPr lang="fr-FR" dirty="0" err="1" smtClean="0"/>
              <a:t>may</a:t>
            </a:r>
            <a:r>
              <a:rPr lang="fr-FR" dirty="0" smtClean="0"/>
              <a:t> not </a:t>
            </a:r>
            <a:r>
              <a:rPr lang="fr-FR" dirty="0" err="1" smtClean="0"/>
              <a:t>be</a:t>
            </a:r>
            <a:r>
              <a:rPr lang="fr-FR" dirty="0" smtClean="0"/>
              <a:t> as </a:t>
            </a:r>
            <a:r>
              <a:rPr lang="fr-FR" dirty="0" err="1" smtClean="0"/>
              <a:t>useful</a:t>
            </a:r>
            <a:r>
              <a:rPr lang="fr-FR" dirty="0" smtClean="0"/>
              <a:t> as </a:t>
            </a:r>
            <a:r>
              <a:rPr lang="fr-FR" dirty="0" err="1" smtClean="0"/>
              <a:t>initially</a:t>
            </a:r>
            <a:r>
              <a:rPr lang="fr-FR" dirty="0" smtClean="0"/>
              <a:t> </a:t>
            </a:r>
            <a:r>
              <a:rPr lang="fr-FR" dirty="0" err="1" smtClean="0"/>
              <a:t>imagined</a:t>
            </a:r>
            <a:r>
              <a:rPr lang="fr-FR" dirty="0" smtClean="0"/>
              <a:t> </a:t>
            </a:r>
            <a:r>
              <a:rPr lang="fr-FR" dirty="0" err="1" smtClean="0"/>
              <a:t>because</a:t>
            </a:r>
            <a:r>
              <a:rPr lang="fr-FR" dirty="0" smtClean="0"/>
              <a:t> of </a:t>
            </a:r>
            <a:r>
              <a:rPr lang="fr-FR" dirty="0" err="1" smtClean="0"/>
              <a:t>its</a:t>
            </a:r>
            <a:r>
              <a:rPr lang="fr-FR" dirty="0" smtClean="0"/>
              <a:t> </a:t>
            </a:r>
            <a:r>
              <a:rPr lang="fr-FR" dirty="0" err="1" smtClean="0"/>
              <a:t>surprising</a:t>
            </a:r>
            <a:r>
              <a:rPr lang="fr-FR" dirty="0" smtClean="0"/>
              <a:t> </a:t>
            </a:r>
            <a:r>
              <a:rPr lang="fr-FR" dirty="0" err="1" smtClean="0"/>
              <a:t>complexity</a:t>
            </a:r>
            <a:r>
              <a:rPr lang="fr-FR" dirty="0" smtClean="0"/>
              <a:t>. »</a:t>
            </a:r>
          </a:p>
          <a:p>
            <a:endParaRPr lang="fr-FR" dirty="0" smtClean="0"/>
          </a:p>
          <a:p>
            <a:r>
              <a:rPr lang="fr-FR" sz="1400" dirty="0" smtClean="0"/>
              <a:t>(</a:t>
            </a:r>
            <a:r>
              <a:rPr lang="fr-FR" sz="1400" i="1" dirty="0" err="1" smtClean="0"/>
              <a:t>Why</a:t>
            </a:r>
            <a:r>
              <a:rPr lang="fr-FR" sz="1400" i="1" dirty="0" smtClean="0"/>
              <a:t> not </a:t>
            </a:r>
            <a:r>
              <a:rPr lang="fr-FR" sz="1400" i="1" dirty="0" err="1" smtClean="0"/>
              <a:t>connectomics</a:t>
            </a:r>
            <a:r>
              <a:rPr lang="fr-FR" sz="1400" i="1" dirty="0" smtClean="0"/>
              <a:t>? Morgan &amp; Lichtman</a:t>
            </a:r>
            <a:r>
              <a:rPr lang="fr-FR" sz="1400" dirty="0" smtClean="0"/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5233316" y="4672805"/>
            <a:ext cx="39750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« </a:t>
            </a:r>
            <a:r>
              <a:rPr lang="fr-FR" dirty="0" err="1" smtClean="0"/>
              <a:t>each</a:t>
            </a:r>
            <a:r>
              <a:rPr lang="fr-FR" dirty="0" smtClean="0"/>
              <a:t> </a:t>
            </a:r>
            <a:r>
              <a:rPr lang="fr-FR" dirty="0" err="1" smtClean="0"/>
              <a:t>neuron</a:t>
            </a:r>
            <a:r>
              <a:rPr lang="fr-FR" dirty="0" smtClean="0"/>
              <a:t> has </a:t>
            </a:r>
            <a:r>
              <a:rPr lang="fr-FR" dirty="0" err="1" smtClean="0"/>
              <a:t>many</a:t>
            </a:r>
            <a:r>
              <a:rPr lang="fr-FR" dirty="0" smtClean="0"/>
              <a:t> </a:t>
            </a:r>
            <a:r>
              <a:rPr lang="fr-FR" dirty="0" err="1" smtClean="0"/>
              <a:t>subcellular</a:t>
            </a:r>
            <a:r>
              <a:rPr lang="fr-FR" dirty="0" smtClean="0"/>
              <a:t> </a:t>
            </a:r>
            <a:r>
              <a:rPr lang="fr-FR" dirty="0" err="1" smtClean="0"/>
              <a:t>compartments</a:t>
            </a:r>
            <a:r>
              <a:rPr lang="fr-FR" dirty="0" smtClean="0"/>
              <a:t> » </a:t>
            </a:r>
          </a:p>
        </p:txBody>
      </p:sp>
    </p:spTree>
    <p:extLst>
      <p:ext uri="{BB962C8B-B14F-4D97-AF65-F5344CB8AC3E}">
        <p14:creationId xmlns:p14="http://schemas.microsoft.com/office/powerpoint/2010/main" val="66226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Known</a:t>
            </a:r>
            <a:r>
              <a:rPr lang="fr-FR" dirty="0" smtClean="0"/>
              <a:t> </a:t>
            </a:r>
            <a:r>
              <a:rPr lang="fr-FR" dirty="0" err="1" smtClean="0"/>
              <a:t>connectomes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51223" t="1203" b="58634"/>
          <a:stretch/>
        </p:blipFill>
        <p:spPr>
          <a:xfrm>
            <a:off x="532271" y="1645039"/>
            <a:ext cx="2817238" cy="275433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6202"/>
          <a:stretch/>
        </p:blipFill>
        <p:spPr>
          <a:xfrm>
            <a:off x="5426608" y="1977529"/>
            <a:ext cx="2657130" cy="22654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55238" y="1779601"/>
            <a:ext cx="3510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/>
              <a:t>Crustacean</a:t>
            </a:r>
            <a:r>
              <a:rPr lang="fr-FR" dirty="0" smtClean="0"/>
              <a:t> </a:t>
            </a:r>
            <a:r>
              <a:rPr lang="fr-FR" dirty="0" err="1" smtClean="0"/>
              <a:t>stomatogastric</a:t>
            </a:r>
            <a:r>
              <a:rPr lang="fr-FR" dirty="0" smtClean="0"/>
              <a:t> ganglion </a:t>
            </a:r>
          </a:p>
        </p:txBody>
      </p:sp>
      <p:sp>
        <p:nvSpPr>
          <p:cNvPr id="8" name="ZoneTexte 7"/>
          <p:cNvSpPr txBox="1"/>
          <p:nvPr/>
        </p:nvSpPr>
        <p:spPr>
          <a:xfrm rot="16200000">
            <a:off x="-501615" y="2691368"/>
            <a:ext cx="1698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Hudson et al. (2010)</a:t>
            </a:r>
            <a:endParaRPr lang="fr-FR" sz="1400" i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9740" y="4399372"/>
            <a:ext cx="2567098" cy="216258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35029" y="5005629"/>
            <a:ext cx="3393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Same</a:t>
            </a:r>
            <a:r>
              <a:rPr lang="fr-FR" dirty="0" smtClean="0"/>
              <a:t> structure =&gt; </a:t>
            </a:r>
            <a:r>
              <a:rPr lang="fr-FR" dirty="0" err="1" smtClean="0"/>
              <a:t>many</a:t>
            </a:r>
            <a:r>
              <a:rPr lang="fr-FR" dirty="0" smtClean="0"/>
              <a:t> </a:t>
            </a:r>
            <a:r>
              <a:rPr lang="fr-FR" dirty="0" err="1" smtClean="0"/>
              <a:t>functions</a:t>
            </a:r>
            <a:endParaRPr lang="fr-FR" dirty="0"/>
          </a:p>
          <a:p>
            <a:r>
              <a:rPr lang="fr-FR" dirty="0" err="1" smtClean="0"/>
              <a:t>depending</a:t>
            </a:r>
            <a:r>
              <a:rPr lang="fr-FR" dirty="0" smtClean="0"/>
              <a:t> on </a:t>
            </a:r>
            <a:r>
              <a:rPr lang="fr-FR" dirty="0" err="1" smtClean="0"/>
              <a:t>neuromodulation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5444534" y="6480421"/>
            <a:ext cx="19965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 smtClean="0"/>
              <a:t>Marder</a:t>
            </a:r>
            <a:r>
              <a:rPr lang="fr-FR" sz="1400" i="1" dirty="0" smtClean="0"/>
              <a:t> &amp; Bucher (2001)</a:t>
            </a:r>
            <a:endParaRPr lang="fr-FR" sz="1400" i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714636" y="5657247"/>
            <a:ext cx="3295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Brezina (2010) </a:t>
            </a:r>
            <a:r>
              <a:rPr lang="fr-FR" sz="1400" i="1" dirty="0" err="1" smtClean="0"/>
              <a:t>Beyond</a:t>
            </a:r>
            <a:r>
              <a:rPr lang="fr-FR" sz="1400" i="1" dirty="0" smtClean="0"/>
              <a:t> the </a:t>
            </a:r>
            <a:r>
              <a:rPr lang="fr-FR" sz="1400" i="1" dirty="0" err="1" smtClean="0"/>
              <a:t>wiring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diagram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3065591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umsfeld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2591" y="1287613"/>
            <a:ext cx="7176185" cy="4032980"/>
          </a:xfrm>
        </p:spPr>
      </p:pic>
      <p:sp>
        <p:nvSpPr>
          <p:cNvPr id="7" name="ZoneTexte 6"/>
          <p:cNvSpPr txBox="1"/>
          <p:nvPr/>
        </p:nvSpPr>
        <p:spPr>
          <a:xfrm>
            <a:off x="2502219" y="5497107"/>
            <a:ext cx="4155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Donald </a:t>
            </a:r>
            <a:r>
              <a:rPr lang="fr-FR" dirty="0" err="1" smtClean="0"/>
              <a:t>Rumsfeld</a:t>
            </a:r>
            <a:r>
              <a:rPr lang="fr-FR" dirty="0" smtClean="0"/>
              <a:t>, US </a:t>
            </a:r>
            <a:r>
              <a:rPr lang="fr-FR" dirty="0" err="1" smtClean="0"/>
              <a:t>Secretary</a:t>
            </a:r>
            <a:r>
              <a:rPr lang="fr-FR" dirty="0" smtClean="0"/>
              <a:t> of </a:t>
            </a:r>
            <a:r>
              <a:rPr lang="fr-FR" dirty="0" err="1" smtClean="0"/>
              <a:t>Defense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6347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Beyond</a:t>
            </a:r>
            <a:r>
              <a:rPr lang="fr-FR" dirty="0" smtClean="0"/>
              <a:t> the </a:t>
            </a:r>
            <a:r>
              <a:rPr lang="fr-FR" dirty="0" err="1" smtClean="0"/>
              <a:t>connectome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-1060" t="9294" r="-1" b="49070"/>
          <a:stretch/>
        </p:blipFill>
        <p:spPr>
          <a:xfrm>
            <a:off x="978248" y="2559292"/>
            <a:ext cx="7305686" cy="230425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333936" y="1624562"/>
            <a:ext cx="1456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nonlinearities</a:t>
            </a:r>
            <a:endParaRPr lang="fr-FR" sz="1400" dirty="0" smtClean="0"/>
          </a:p>
          <a:p>
            <a:r>
              <a:rPr lang="fr-FR" sz="1400" dirty="0" err="1" smtClean="0"/>
              <a:t>intrinsic</a:t>
            </a:r>
            <a:r>
              <a:rPr lang="fr-FR" sz="1400" dirty="0" smtClean="0"/>
              <a:t> </a:t>
            </a:r>
            <a:r>
              <a:rPr lang="fr-FR" sz="1400" dirty="0" err="1" smtClean="0"/>
              <a:t>plasticity</a:t>
            </a:r>
            <a:endParaRPr lang="fr-FR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7070673" y="2138721"/>
            <a:ext cx="1688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synaptic</a:t>
            </a:r>
            <a:r>
              <a:rPr lang="fr-FR" sz="1400" dirty="0" smtClean="0"/>
              <a:t> </a:t>
            </a:r>
            <a:r>
              <a:rPr lang="fr-FR" sz="1400" dirty="0" err="1" smtClean="0"/>
              <a:t>dynamics</a:t>
            </a:r>
            <a:endParaRPr lang="fr-FR" sz="1400" dirty="0"/>
          </a:p>
        </p:txBody>
      </p:sp>
      <p:sp>
        <p:nvSpPr>
          <p:cNvPr id="7" name="ZoneTexte 6"/>
          <p:cNvSpPr txBox="1"/>
          <p:nvPr/>
        </p:nvSpPr>
        <p:spPr>
          <a:xfrm>
            <a:off x="3373075" y="4966156"/>
            <a:ext cx="17282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neuromodulation</a:t>
            </a:r>
            <a:endParaRPr lang="fr-FR" sz="1400" dirty="0" smtClean="0"/>
          </a:p>
          <a:p>
            <a:r>
              <a:rPr lang="fr-FR" sz="1400" dirty="0" err="1" smtClean="0"/>
              <a:t>spill</a:t>
            </a:r>
            <a:r>
              <a:rPr lang="fr-FR" sz="1400" dirty="0" smtClean="0"/>
              <a:t>-over</a:t>
            </a:r>
          </a:p>
          <a:p>
            <a:r>
              <a:rPr lang="fr-FR" sz="1400" dirty="0" err="1" smtClean="0"/>
              <a:t>ephaptic</a:t>
            </a:r>
            <a:r>
              <a:rPr lang="fr-FR" sz="1400" dirty="0" smtClean="0"/>
              <a:t> interactions</a:t>
            </a:r>
            <a:endParaRPr lang="fr-FR" sz="1400" dirty="0"/>
          </a:p>
        </p:txBody>
      </p:sp>
      <p:sp>
        <p:nvSpPr>
          <p:cNvPr id="8" name="ZoneTexte 7"/>
          <p:cNvSpPr txBox="1"/>
          <p:nvPr/>
        </p:nvSpPr>
        <p:spPr>
          <a:xfrm>
            <a:off x="6843617" y="6405774"/>
            <a:ext cx="2276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+ </a:t>
            </a:r>
            <a:r>
              <a:rPr lang="fr-FR" i="1" dirty="0" err="1" smtClean="0"/>
              <a:t>unknown</a:t>
            </a:r>
            <a:r>
              <a:rPr lang="fr-FR" i="1" dirty="0" smtClean="0"/>
              <a:t> </a:t>
            </a:r>
            <a:r>
              <a:rPr lang="fr-FR" i="1" dirty="0" err="1" smtClean="0"/>
              <a:t>unknowns</a:t>
            </a:r>
            <a:endParaRPr lang="fr-FR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5484338" y="4863548"/>
            <a:ext cx="1896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AIS </a:t>
            </a:r>
            <a:r>
              <a:rPr lang="fr-FR" sz="1400" dirty="0" err="1" smtClean="0"/>
              <a:t>is</a:t>
            </a:r>
            <a:r>
              <a:rPr lang="fr-FR" sz="1400" dirty="0" smtClean="0"/>
              <a:t> a </a:t>
            </a:r>
            <a:r>
              <a:rPr lang="fr-FR" sz="1400" dirty="0" err="1" smtClean="0"/>
              <a:t>separate</a:t>
            </a:r>
            <a:r>
              <a:rPr lang="fr-FR" sz="1400" dirty="0" smtClean="0"/>
              <a:t> plastic </a:t>
            </a:r>
            <a:r>
              <a:rPr lang="fr-FR" sz="1400" dirty="0" err="1" smtClean="0"/>
              <a:t>compartment</a:t>
            </a:r>
            <a:endParaRPr lang="fr-FR" sz="1400" dirty="0" smtClean="0"/>
          </a:p>
        </p:txBody>
      </p:sp>
      <p:sp>
        <p:nvSpPr>
          <p:cNvPr id="10" name="ZoneTexte 9"/>
          <p:cNvSpPr txBox="1"/>
          <p:nvPr/>
        </p:nvSpPr>
        <p:spPr>
          <a:xfrm>
            <a:off x="527816" y="5105531"/>
            <a:ext cx="17244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neuron-glia</a:t>
            </a:r>
            <a:r>
              <a:rPr lang="fr-FR" sz="1400" dirty="0" smtClean="0"/>
              <a:t> </a:t>
            </a:r>
            <a:r>
              <a:rPr lang="fr-FR" sz="1400" dirty="0" err="1" smtClean="0"/>
              <a:t>coupling</a:t>
            </a:r>
            <a:endParaRPr lang="fr-FR" sz="14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/>
          <a:srcRect l="26999" r="20179"/>
          <a:stretch/>
        </p:blipFill>
        <p:spPr>
          <a:xfrm>
            <a:off x="643275" y="5460154"/>
            <a:ext cx="1164305" cy="108660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9751" y="5235714"/>
            <a:ext cx="2111196" cy="117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36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Distinguishing</a:t>
            </a:r>
            <a:r>
              <a:rPr lang="fr-FR" dirty="0" smtClean="0"/>
              <a:t> </a:t>
            </a:r>
            <a:r>
              <a:rPr lang="fr-FR" dirty="0" err="1" smtClean="0"/>
              <a:t>between</a:t>
            </a:r>
            <a:r>
              <a:rPr lang="fr-FR" dirty="0" smtClean="0"/>
              <a:t> neural network </a:t>
            </a:r>
            <a:r>
              <a:rPr lang="fr-FR" dirty="0" err="1" smtClean="0"/>
              <a:t>theories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248925" y="1924679"/>
            <a:ext cx="2300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Synfire</a:t>
            </a:r>
            <a:r>
              <a:rPr lang="fr-FR" dirty="0" smtClean="0"/>
              <a:t> </a:t>
            </a:r>
            <a:r>
              <a:rPr lang="fr-FR" dirty="0" err="1" smtClean="0"/>
              <a:t>chains</a:t>
            </a:r>
            <a:r>
              <a:rPr lang="fr-FR" dirty="0" smtClean="0"/>
              <a:t> (</a:t>
            </a:r>
            <a:r>
              <a:rPr lang="fr-FR" dirty="0" err="1" smtClean="0"/>
              <a:t>Abeles</a:t>
            </a:r>
            <a:r>
              <a:rPr lang="fr-FR" dirty="0" smtClean="0"/>
              <a:t>)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131" y="4751730"/>
            <a:ext cx="1439638" cy="157806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942022" y="6390780"/>
            <a:ext cx="1923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 smtClean="0"/>
              <a:t>Vogels</a:t>
            </a:r>
            <a:r>
              <a:rPr lang="fr-FR" sz="1400" i="1" dirty="0" smtClean="0"/>
              <a:t> &amp; Abbott (2005)</a:t>
            </a:r>
            <a:endParaRPr lang="fr-FR" sz="1400" i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398990"/>
            <a:ext cx="381865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4"/>
          <p:cNvSpPr txBox="1"/>
          <p:nvPr/>
        </p:nvSpPr>
        <p:spPr>
          <a:xfrm rot="16200000">
            <a:off x="-793394" y="3666176"/>
            <a:ext cx="19094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/>
              <a:t>(</a:t>
            </a:r>
            <a:r>
              <a:rPr lang="fr-FR" sz="1100" dirty="0" err="1" smtClean="0"/>
              <a:t>Diesmann</a:t>
            </a:r>
            <a:r>
              <a:rPr lang="fr-FR" sz="1100" dirty="0" smtClean="0"/>
              <a:t> et al, Nature 1999)</a:t>
            </a:r>
            <a:endParaRPr lang="fr-FR" sz="11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0815" y="2294011"/>
            <a:ext cx="3138062" cy="1887195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431046" y="1924679"/>
            <a:ext cx="1492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Deep</a:t>
            </a:r>
            <a:r>
              <a:rPr lang="fr-FR" dirty="0" smtClean="0"/>
              <a:t> </a:t>
            </a:r>
            <a:r>
              <a:rPr lang="fr-FR" dirty="0" err="1" smtClean="0"/>
              <a:t>learning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5624706" y="4377362"/>
            <a:ext cx="2598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Embedded </a:t>
            </a:r>
            <a:r>
              <a:rPr lang="fr-FR" dirty="0" err="1" smtClean="0"/>
              <a:t>synfire</a:t>
            </a:r>
            <a:r>
              <a:rPr lang="fr-FR" dirty="0" smtClean="0"/>
              <a:t> </a:t>
            </a:r>
            <a:r>
              <a:rPr lang="fr-FR" dirty="0" err="1" smtClean="0"/>
              <a:t>chains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9815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Distinguishing</a:t>
            </a:r>
            <a:r>
              <a:rPr lang="fr-FR" dirty="0" smtClean="0"/>
              <a:t> </a:t>
            </a:r>
            <a:r>
              <a:rPr lang="fr-FR" dirty="0" err="1" smtClean="0"/>
              <a:t>between</a:t>
            </a:r>
            <a:r>
              <a:rPr lang="fr-FR" dirty="0" smtClean="0"/>
              <a:t> neural network </a:t>
            </a:r>
            <a:r>
              <a:rPr lang="fr-FR" dirty="0" err="1" smtClean="0"/>
              <a:t>theories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248925" y="1924679"/>
            <a:ext cx="2863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Polychronization</a:t>
            </a:r>
            <a:r>
              <a:rPr lang="fr-FR" dirty="0" smtClean="0"/>
              <a:t> (</a:t>
            </a:r>
            <a:r>
              <a:rPr lang="fr-FR" dirty="0" err="1" smtClean="0"/>
              <a:t>Izhikevich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11" name="TextBox 4"/>
          <p:cNvSpPr txBox="1"/>
          <p:nvPr/>
        </p:nvSpPr>
        <p:spPr>
          <a:xfrm rot="16200000">
            <a:off x="-817863" y="3557548"/>
            <a:ext cx="19584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/>
              <a:t>(</a:t>
            </a:r>
            <a:r>
              <a:rPr lang="fr-FR" sz="1100" i="1" dirty="0" err="1" smtClean="0"/>
              <a:t>Szatmary</a:t>
            </a:r>
            <a:r>
              <a:rPr lang="fr-FR" sz="1100" i="1" dirty="0" smtClean="0"/>
              <a:t> and </a:t>
            </a:r>
            <a:r>
              <a:rPr lang="fr-FR" sz="1100" i="1" dirty="0" err="1" smtClean="0"/>
              <a:t>Izhikevich</a:t>
            </a:r>
            <a:r>
              <a:rPr lang="fr-FR" sz="1100" i="1" dirty="0" smtClean="0"/>
              <a:t> 2010</a:t>
            </a:r>
            <a:r>
              <a:rPr lang="fr-FR" sz="1100" dirty="0" smtClean="0"/>
              <a:t>)</a:t>
            </a:r>
            <a:endParaRPr lang="fr-FR" sz="1100" dirty="0"/>
          </a:p>
        </p:txBody>
      </p:sp>
      <p:sp>
        <p:nvSpPr>
          <p:cNvPr id="13" name="ZoneTexte 12"/>
          <p:cNvSpPr txBox="1"/>
          <p:nvPr/>
        </p:nvSpPr>
        <p:spPr>
          <a:xfrm>
            <a:off x="5557248" y="2288024"/>
            <a:ext cx="1960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Attractor</a:t>
            </a:r>
            <a:r>
              <a:rPr lang="fr-FR" dirty="0" smtClean="0"/>
              <a:t> networks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5624706" y="4377362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Liquid</a:t>
            </a:r>
            <a:r>
              <a:rPr lang="fr-FR" dirty="0" smtClean="0"/>
              <a:t> state machines</a:t>
            </a:r>
            <a:endParaRPr lang="fr-FR" dirty="0"/>
          </a:p>
        </p:txBody>
      </p:sp>
      <p:pic>
        <p:nvPicPr>
          <p:cNvPr id="15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3437"/>
          <a:stretch/>
        </p:blipFill>
        <p:spPr>
          <a:xfrm>
            <a:off x="412551" y="2657356"/>
            <a:ext cx="4189346" cy="193165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b="39246"/>
          <a:stretch/>
        </p:blipFill>
        <p:spPr>
          <a:xfrm>
            <a:off x="5942022" y="2684077"/>
            <a:ext cx="1576107" cy="995847"/>
          </a:xfrm>
          <a:prstGeom prst="rect">
            <a:avLst/>
          </a:prstGeom>
        </p:spPr>
      </p:pic>
      <p:sp>
        <p:nvSpPr>
          <p:cNvPr id="16" name="TextBox 4"/>
          <p:cNvSpPr txBox="1"/>
          <p:nvPr/>
        </p:nvSpPr>
        <p:spPr>
          <a:xfrm rot="16200000">
            <a:off x="7157541" y="3033735"/>
            <a:ext cx="16766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/>
              <a:t>(</a:t>
            </a:r>
            <a:r>
              <a:rPr lang="fr-FR" sz="1100" i="1" dirty="0" err="1" smtClean="0"/>
              <a:t>Laje</a:t>
            </a:r>
            <a:r>
              <a:rPr lang="fr-FR" sz="1100" i="1" dirty="0" smtClean="0"/>
              <a:t> &amp; </a:t>
            </a:r>
            <a:r>
              <a:rPr lang="fr-FR" sz="1100" i="1" dirty="0" err="1" smtClean="0"/>
              <a:t>Buonomano</a:t>
            </a:r>
            <a:r>
              <a:rPr lang="fr-FR" sz="1100" i="1" dirty="0" smtClean="0"/>
              <a:t> 2013</a:t>
            </a:r>
            <a:r>
              <a:rPr lang="fr-FR" sz="1100" dirty="0" smtClean="0"/>
              <a:t>)</a:t>
            </a:r>
            <a:endParaRPr lang="fr-FR" sz="1100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022" y="4746694"/>
            <a:ext cx="1576107" cy="163915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4174" y="5094605"/>
            <a:ext cx="1676400" cy="1587500"/>
          </a:xfrm>
          <a:prstGeom prst="rect">
            <a:avLst/>
          </a:prstGeom>
        </p:spPr>
      </p:pic>
      <p:sp>
        <p:nvSpPr>
          <p:cNvPr id="18" name="TextBox 4"/>
          <p:cNvSpPr txBox="1"/>
          <p:nvPr/>
        </p:nvSpPr>
        <p:spPr>
          <a:xfrm rot="16200000">
            <a:off x="1158811" y="5802127"/>
            <a:ext cx="13091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/>
              <a:t>(</a:t>
            </a:r>
            <a:r>
              <a:rPr lang="fr-FR" sz="1100" i="1" dirty="0" err="1" smtClean="0"/>
              <a:t>Boerlin</a:t>
            </a:r>
            <a:r>
              <a:rPr lang="fr-FR" sz="1100" i="1" dirty="0" smtClean="0"/>
              <a:t> et al. 2013</a:t>
            </a:r>
            <a:r>
              <a:rPr lang="fr-FR" sz="1100" dirty="0" smtClean="0"/>
              <a:t>)</a:t>
            </a:r>
            <a:endParaRPr lang="fr-FR" sz="1100" dirty="0"/>
          </a:p>
        </p:txBody>
      </p:sp>
      <p:sp>
        <p:nvSpPr>
          <p:cNvPr id="19" name="ZoneTexte 18"/>
          <p:cNvSpPr txBox="1"/>
          <p:nvPr/>
        </p:nvSpPr>
        <p:spPr>
          <a:xfrm>
            <a:off x="1645295" y="4850282"/>
            <a:ext cx="1794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Predictive</a:t>
            </a:r>
            <a:r>
              <a:rPr lang="fr-FR" dirty="0" smtClean="0"/>
              <a:t> </a:t>
            </a:r>
            <a:r>
              <a:rPr lang="fr-FR" dirty="0" err="1" smtClean="0"/>
              <a:t>coding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5566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765</Words>
  <Application>Microsoft Macintosh PowerPoint</Application>
  <PresentationFormat>Présentation à l'écran (4:3)</PresentationFormat>
  <Paragraphs>118</Paragraphs>
  <Slides>17</Slides>
  <Notes>12</Notes>
  <HiddenSlides>0</HiddenSlides>
  <MMClips>4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8" baseType="lpstr">
      <vt:lpstr>Thème Office</vt:lpstr>
      <vt:lpstr>What can be learned from a connectome?</vt:lpstr>
      <vt:lpstr>Présentation PowerPoint</vt:lpstr>
      <vt:lpstr>Connectionism</vt:lpstr>
      <vt:lpstr>Known connectomes</vt:lpstr>
      <vt:lpstr>Known connectomes</vt:lpstr>
      <vt:lpstr>Présentation PowerPoint</vt:lpstr>
      <vt:lpstr>Beyond the connectome</vt:lpstr>
      <vt:lpstr>Distinguishing between neural network theories</vt:lpstr>
      <vt:lpstr>Distinguishing between neural network theories</vt:lpstr>
      <vt:lpstr>Distinguishing between neural network theories</vt:lpstr>
      <vt:lpstr>Lessons from genomics</vt:lpstr>
      <vt:lpstr>Lessons from genomics</vt:lpstr>
      <vt:lpstr>Alternative approaches to understanding the brain</vt:lpstr>
      <vt:lpstr>Two approaches to gravity</vt:lpstr>
      <vt:lpstr>Two approaches to gravity</vt:lpstr>
      <vt:lpstr>Présentation PowerPoint</vt:lpstr>
      <vt:lpstr>Summary</vt:lpstr>
    </vt:vector>
  </TitlesOfParts>
  <Company>ENS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can be learned from a connectome?</dc:title>
  <dc:creator>Romain Brette</dc:creator>
  <cp:lastModifiedBy>Romain Brette</cp:lastModifiedBy>
  <cp:revision>113</cp:revision>
  <dcterms:created xsi:type="dcterms:W3CDTF">2015-07-29T09:30:28Z</dcterms:created>
  <dcterms:modified xsi:type="dcterms:W3CDTF">2015-08-09T18:51:46Z</dcterms:modified>
</cp:coreProperties>
</file>